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302" r:id="rId4"/>
    <p:sldId id="257" r:id="rId5"/>
    <p:sldId id="271" r:id="rId6"/>
    <p:sldId id="272" r:id="rId7"/>
    <p:sldId id="273" r:id="rId8"/>
    <p:sldId id="259" r:id="rId9"/>
    <p:sldId id="260" r:id="rId10"/>
    <p:sldId id="261" r:id="rId11"/>
    <p:sldId id="274" r:id="rId12"/>
    <p:sldId id="262" r:id="rId13"/>
    <p:sldId id="303" r:id="rId14"/>
    <p:sldId id="267" r:id="rId15"/>
    <p:sldId id="264" r:id="rId16"/>
    <p:sldId id="352" r:id="rId17"/>
    <p:sldId id="265" r:id="rId18"/>
    <p:sldId id="353"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8" r:id="rId32"/>
    <p:sldId id="378" r:id="rId33"/>
    <p:sldId id="263" r:id="rId34"/>
    <p:sldId id="290" r:id="rId35"/>
    <p:sldId id="294" r:id="rId36"/>
    <p:sldId id="291" r:id="rId37"/>
    <p:sldId id="292" r:id="rId38"/>
    <p:sldId id="293" r:id="rId39"/>
    <p:sldId id="295" r:id="rId40"/>
    <p:sldId id="296" r:id="rId41"/>
    <p:sldId id="297" r:id="rId42"/>
    <p:sldId id="298" r:id="rId43"/>
    <p:sldId id="299" r:id="rId44"/>
    <p:sldId id="300" r:id="rId45"/>
    <p:sldId id="301" r:id="rId46"/>
    <p:sldId id="305" r:id="rId47"/>
    <p:sldId id="306" r:id="rId48"/>
    <p:sldId id="307" r:id="rId49"/>
    <p:sldId id="308" r:id="rId50"/>
    <p:sldId id="327" r:id="rId51"/>
    <p:sldId id="310" r:id="rId52"/>
    <p:sldId id="311" r:id="rId53"/>
    <p:sldId id="354" r:id="rId54"/>
    <p:sldId id="312" r:id="rId55"/>
    <p:sldId id="313" r:id="rId56"/>
    <p:sldId id="314" r:id="rId57"/>
    <p:sldId id="315" r:id="rId58"/>
    <p:sldId id="317" r:id="rId59"/>
    <p:sldId id="318" r:id="rId60"/>
    <p:sldId id="319" r:id="rId61"/>
    <p:sldId id="320" r:id="rId62"/>
    <p:sldId id="321" r:id="rId63"/>
    <p:sldId id="322" r:id="rId64"/>
    <p:sldId id="331" r:id="rId65"/>
    <p:sldId id="332" r:id="rId66"/>
    <p:sldId id="333" r:id="rId67"/>
    <p:sldId id="334" r:id="rId68"/>
    <p:sldId id="335" r:id="rId69"/>
    <p:sldId id="336" r:id="rId70"/>
    <p:sldId id="337" r:id="rId71"/>
    <p:sldId id="338" r:id="rId72"/>
    <p:sldId id="339" r:id="rId73"/>
    <p:sldId id="340" r:id="rId74"/>
    <p:sldId id="341" r:id="rId75"/>
    <p:sldId id="342" r:id="rId76"/>
    <p:sldId id="343" r:id="rId77"/>
    <p:sldId id="344" r:id="rId78"/>
    <p:sldId id="328" r:id="rId79"/>
    <p:sldId id="329" r:id="rId80"/>
    <p:sldId id="346" r:id="rId81"/>
    <p:sldId id="330" r:id="rId82"/>
    <p:sldId id="376" r:id="rId83"/>
    <p:sldId id="377" r:id="rId84"/>
    <p:sldId id="355" r:id="rId85"/>
    <p:sldId id="356" r:id="rId86"/>
    <p:sldId id="357" r:id="rId87"/>
    <p:sldId id="358" r:id="rId88"/>
    <p:sldId id="359" r:id="rId89"/>
    <p:sldId id="374" r:id="rId90"/>
    <p:sldId id="373" r:id="rId91"/>
    <p:sldId id="360" r:id="rId92"/>
    <p:sldId id="361" r:id="rId93"/>
    <p:sldId id="362" r:id="rId94"/>
    <p:sldId id="375" r:id="rId95"/>
    <p:sldId id="364" r:id="rId96"/>
    <p:sldId id="365" r:id="rId97"/>
    <p:sldId id="366" r:id="rId98"/>
    <p:sldId id="363" r:id="rId99"/>
    <p:sldId id="367" r:id="rId100"/>
    <p:sldId id="368" r:id="rId101"/>
    <p:sldId id="369" r:id="rId102"/>
    <p:sldId id="370" r:id="rId103"/>
    <p:sldId id="371" r:id="rId104"/>
    <p:sldId id="348" r:id="rId105"/>
    <p:sldId id="349" r:id="rId106"/>
    <p:sldId id="350" r:id="rId107"/>
    <p:sldId id="351" r:id="rId108"/>
    <p:sldId id="323" r:id="rId109"/>
    <p:sldId id="324" r:id="rId110"/>
    <p:sldId id="325" r:id="rId111"/>
    <p:sldId id="326" r:id="rId112"/>
    <p:sldId id="347" r:id="rId1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905" autoAdjust="0"/>
    <p:restoredTop sz="90576" autoAdjust="0"/>
  </p:normalViewPr>
  <p:slideViewPr>
    <p:cSldViewPr>
      <p:cViewPr varScale="1">
        <p:scale>
          <a:sx n="78" d="100"/>
          <a:sy n="78" d="100"/>
        </p:scale>
        <p:origin x="-876"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136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4C6937-D69F-43D2-A635-53D87920A492}" type="datetimeFigureOut">
              <a:rPr lang="en-US" smtClean="0"/>
              <a:t>9/9/2013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4EF47B-16E9-4EA3-95AA-1AB54B795483}" type="slidenum">
              <a:rPr lang="en-US" smtClean="0"/>
              <a:t>‹#›</a:t>
            </a:fld>
            <a:endParaRPr lang="en-US"/>
          </a:p>
        </p:txBody>
      </p:sp>
    </p:spTree>
    <p:extLst>
      <p:ext uri="{BB962C8B-B14F-4D97-AF65-F5344CB8AC3E}">
        <p14:creationId xmlns:p14="http://schemas.microsoft.com/office/powerpoint/2010/main" val="3702420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4C6937-D69F-43D2-A635-53D87920A492}" type="datetimeFigureOut">
              <a:rPr lang="en-US" smtClean="0"/>
              <a:t>9/9/2013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4EF47B-16E9-4EA3-95AA-1AB54B795483}" type="slidenum">
              <a:rPr lang="en-US" smtClean="0"/>
              <a:t>‹#›</a:t>
            </a:fld>
            <a:endParaRPr lang="en-US"/>
          </a:p>
        </p:txBody>
      </p:sp>
    </p:spTree>
    <p:extLst>
      <p:ext uri="{BB962C8B-B14F-4D97-AF65-F5344CB8AC3E}">
        <p14:creationId xmlns:p14="http://schemas.microsoft.com/office/powerpoint/2010/main" val="945241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4C6937-D69F-43D2-A635-53D87920A492}" type="datetimeFigureOut">
              <a:rPr lang="en-US" smtClean="0"/>
              <a:t>9/9/2013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4EF47B-16E9-4EA3-95AA-1AB54B795483}" type="slidenum">
              <a:rPr lang="en-US" smtClean="0"/>
              <a:t>‹#›</a:t>
            </a:fld>
            <a:endParaRPr lang="en-US"/>
          </a:p>
        </p:txBody>
      </p:sp>
    </p:spTree>
    <p:extLst>
      <p:ext uri="{BB962C8B-B14F-4D97-AF65-F5344CB8AC3E}">
        <p14:creationId xmlns:p14="http://schemas.microsoft.com/office/powerpoint/2010/main" val="519760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4C6937-D69F-43D2-A635-53D87920A492}" type="datetimeFigureOut">
              <a:rPr lang="en-US" smtClean="0"/>
              <a:t>9/9/2013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4EF47B-16E9-4EA3-95AA-1AB54B795483}" type="slidenum">
              <a:rPr lang="en-US" smtClean="0"/>
              <a:t>‹#›</a:t>
            </a:fld>
            <a:endParaRPr lang="en-US"/>
          </a:p>
        </p:txBody>
      </p:sp>
    </p:spTree>
    <p:extLst>
      <p:ext uri="{BB962C8B-B14F-4D97-AF65-F5344CB8AC3E}">
        <p14:creationId xmlns:p14="http://schemas.microsoft.com/office/powerpoint/2010/main" val="2573566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4C6937-D69F-43D2-A635-53D87920A492}" type="datetimeFigureOut">
              <a:rPr lang="en-US" smtClean="0"/>
              <a:t>9/9/2013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4EF47B-16E9-4EA3-95AA-1AB54B795483}" type="slidenum">
              <a:rPr lang="en-US" smtClean="0"/>
              <a:t>‹#›</a:t>
            </a:fld>
            <a:endParaRPr lang="en-US"/>
          </a:p>
        </p:txBody>
      </p:sp>
    </p:spTree>
    <p:extLst>
      <p:ext uri="{BB962C8B-B14F-4D97-AF65-F5344CB8AC3E}">
        <p14:creationId xmlns:p14="http://schemas.microsoft.com/office/powerpoint/2010/main" val="3644992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4C6937-D69F-43D2-A635-53D87920A492}" type="datetimeFigureOut">
              <a:rPr lang="en-US" smtClean="0"/>
              <a:t>9/9/2013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4EF47B-16E9-4EA3-95AA-1AB54B795483}" type="slidenum">
              <a:rPr lang="en-US" smtClean="0"/>
              <a:t>‹#›</a:t>
            </a:fld>
            <a:endParaRPr lang="en-US"/>
          </a:p>
        </p:txBody>
      </p:sp>
    </p:spTree>
    <p:extLst>
      <p:ext uri="{BB962C8B-B14F-4D97-AF65-F5344CB8AC3E}">
        <p14:creationId xmlns:p14="http://schemas.microsoft.com/office/powerpoint/2010/main" val="2660351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4C6937-D69F-43D2-A635-53D87920A492}" type="datetimeFigureOut">
              <a:rPr lang="en-US" smtClean="0"/>
              <a:t>9/9/2013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4EF47B-16E9-4EA3-95AA-1AB54B795483}" type="slidenum">
              <a:rPr lang="en-US" smtClean="0"/>
              <a:t>‹#›</a:t>
            </a:fld>
            <a:endParaRPr lang="en-US"/>
          </a:p>
        </p:txBody>
      </p:sp>
    </p:spTree>
    <p:extLst>
      <p:ext uri="{BB962C8B-B14F-4D97-AF65-F5344CB8AC3E}">
        <p14:creationId xmlns:p14="http://schemas.microsoft.com/office/powerpoint/2010/main" val="2964708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4C6937-D69F-43D2-A635-53D87920A492}" type="datetimeFigureOut">
              <a:rPr lang="en-US" smtClean="0"/>
              <a:t>9/9/2013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4EF47B-16E9-4EA3-95AA-1AB54B795483}" type="slidenum">
              <a:rPr lang="en-US" smtClean="0"/>
              <a:t>‹#›</a:t>
            </a:fld>
            <a:endParaRPr lang="en-US"/>
          </a:p>
        </p:txBody>
      </p:sp>
    </p:spTree>
    <p:extLst>
      <p:ext uri="{BB962C8B-B14F-4D97-AF65-F5344CB8AC3E}">
        <p14:creationId xmlns:p14="http://schemas.microsoft.com/office/powerpoint/2010/main" val="2435271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4C6937-D69F-43D2-A635-53D87920A492}" type="datetimeFigureOut">
              <a:rPr lang="en-US" smtClean="0"/>
              <a:t>9/9/2013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4EF47B-16E9-4EA3-95AA-1AB54B795483}" type="slidenum">
              <a:rPr lang="en-US" smtClean="0"/>
              <a:t>‹#›</a:t>
            </a:fld>
            <a:endParaRPr lang="en-US"/>
          </a:p>
        </p:txBody>
      </p:sp>
    </p:spTree>
    <p:extLst>
      <p:ext uri="{BB962C8B-B14F-4D97-AF65-F5344CB8AC3E}">
        <p14:creationId xmlns:p14="http://schemas.microsoft.com/office/powerpoint/2010/main" val="1845671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4C6937-D69F-43D2-A635-53D87920A492}" type="datetimeFigureOut">
              <a:rPr lang="en-US" smtClean="0"/>
              <a:t>9/9/2013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4EF47B-16E9-4EA3-95AA-1AB54B795483}" type="slidenum">
              <a:rPr lang="en-US" smtClean="0"/>
              <a:t>‹#›</a:t>
            </a:fld>
            <a:endParaRPr lang="en-US"/>
          </a:p>
        </p:txBody>
      </p:sp>
    </p:spTree>
    <p:extLst>
      <p:ext uri="{BB962C8B-B14F-4D97-AF65-F5344CB8AC3E}">
        <p14:creationId xmlns:p14="http://schemas.microsoft.com/office/powerpoint/2010/main" val="733376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4C6937-D69F-43D2-A635-53D87920A492}" type="datetimeFigureOut">
              <a:rPr lang="en-US" smtClean="0"/>
              <a:t>9/9/2013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4EF47B-16E9-4EA3-95AA-1AB54B795483}" type="slidenum">
              <a:rPr lang="en-US" smtClean="0"/>
              <a:t>‹#›</a:t>
            </a:fld>
            <a:endParaRPr lang="en-US"/>
          </a:p>
        </p:txBody>
      </p:sp>
    </p:spTree>
    <p:extLst>
      <p:ext uri="{BB962C8B-B14F-4D97-AF65-F5344CB8AC3E}">
        <p14:creationId xmlns:p14="http://schemas.microsoft.com/office/powerpoint/2010/main" val="2288818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4C6937-D69F-43D2-A635-53D87920A492}" type="datetimeFigureOut">
              <a:rPr lang="en-US" smtClean="0"/>
              <a:t>9/9/2013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4EF47B-16E9-4EA3-95AA-1AB54B795483}" type="slidenum">
              <a:rPr lang="en-US" smtClean="0"/>
              <a:t>‹#›</a:t>
            </a:fld>
            <a:endParaRPr lang="en-US"/>
          </a:p>
        </p:txBody>
      </p:sp>
    </p:spTree>
    <p:extLst>
      <p:ext uri="{BB962C8B-B14F-4D97-AF65-F5344CB8AC3E}">
        <p14:creationId xmlns:p14="http://schemas.microsoft.com/office/powerpoint/2010/main" val="736508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hyperlink" Target="mailto:gary@aim4sustainability.com" TargetMode="External"/><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5.jpg"/><Relationship Id="rId4" Type="http://schemas.openxmlformats.org/officeDocument/2006/relationships/hyperlink" Target="mailto:paddymorrissey@comcast.net"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6.e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7.emf"/></Relationships>
</file>

<file path=ppt/slides/_rels/slide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6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95400"/>
            <a:ext cx="7772400" cy="1676400"/>
          </a:xfrm>
        </p:spPr>
        <p:txBody>
          <a:bodyPr>
            <a:normAutofit fontScale="90000"/>
            <a:scene3d>
              <a:camera prst="orthographicFront"/>
              <a:lightRig rig="threePt" dir="t"/>
            </a:scene3d>
            <a:sp3d extrusionH="57150">
              <a:bevelT w="38100" h="38100"/>
            </a:sp3d>
          </a:bodyPr>
          <a:lstStyle/>
          <a:p>
            <a:r>
              <a:rPr lang="en-US" dirty="0" smtClean="0">
                <a:solidFill>
                  <a:srgbClr val="008000"/>
                </a:solidFill>
                <a:latin typeface="Arial Black"/>
                <a:cs typeface="Arial Black"/>
              </a:rPr>
              <a:t>Chapter 6 Green Plumbing</a:t>
            </a:r>
            <a:br>
              <a:rPr lang="en-US" dirty="0" smtClean="0">
                <a:solidFill>
                  <a:srgbClr val="008000"/>
                </a:solidFill>
                <a:latin typeface="Arial Black"/>
                <a:cs typeface="Arial Black"/>
              </a:rPr>
            </a:br>
            <a:r>
              <a:rPr lang="en-US" dirty="0" smtClean="0">
                <a:solidFill>
                  <a:srgbClr val="008000"/>
                </a:solidFill>
                <a:latin typeface="Arial Black"/>
                <a:cs typeface="Arial Black"/>
              </a:rPr>
              <a:t>&amp; Mechanical Supplement</a:t>
            </a:r>
            <a:br>
              <a:rPr lang="en-US" dirty="0" smtClean="0">
                <a:solidFill>
                  <a:srgbClr val="008000"/>
                </a:solidFill>
                <a:latin typeface="Arial Black"/>
                <a:cs typeface="Arial Black"/>
              </a:rPr>
            </a:br>
            <a:r>
              <a:rPr lang="en-US" sz="2700" dirty="0" smtClean="0">
                <a:solidFill>
                  <a:srgbClr val="008000"/>
                </a:solidFill>
                <a:latin typeface="Arial Black"/>
                <a:cs typeface="Arial Black"/>
              </a:rPr>
              <a:t>by Jeff Hutcher </a:t>
            </a:r>
            <a:br>
              <a:rPr lang="en-US" sz="2700" dirty="0" smtClean="0">
                <a:solidFill>
                  <a:srgbClr val="008000"/>
                </a:solidFill>
                <a:latin typeface="Arial Black"/>
                <a:cs typeface="Arial Black"/>
              </a:rPr>
            </a:br>
            <a:r>
              <a:rPr lang="en-US" sz="2700" dirty="0">
                <a:solidFill>
                  <a:srgbClr val="008000"/>
                </a:solidFill>
                <a:latin typeface="Arial Black"/>
                <a:cs typeface="Arial Black"/>
              </a:rPr>
              <a:t>S</a:t>
            </a:r>
            <a:r>
              <a:rPr lang="en-US" sz="2700" dirty="0" smtClean="0">
                <a:solidFill>
                  <a:srgbClr val="008000"/>
                </a:solidFill>
                <a:latin typeface="Arial Black"/>
                <a:cs typeface="Arial Black"/>
              </a:rPr>
              <a:t>enior Plumbing &amp; Mechanical Inspector</a:t>
            </a:r>
            <a:br>
              <a:rPr lang="en-US" sz="2700" dirty="0" smtClean="0">
                <a:solidFill>
                  <a:srgbClr val="008000"/>
                </a:solidFill>
                <a:latin typeface="Arial Black"/>
                <a:cs typeface="Arial Black"/>
              </a:rPr>
            </a:br>
            <a:r>
              <a:rPr lang="en-US" sz="2700" dirty="0" smtClean="0">
                <a:solidFill>
                  <a:srgbClr val="008000"/>
                </a:solidFill>
                <a:latin typeface="Arial Black"/>
                <a:cs typeface="Arial Black"/>
              </a:rPr>
              <a:t>City of Oakland</a:t>
            </a:r>
            <a:endParaRPr lang="en-US" sz="2700" dirty="0">
              <a:solidFill>
                <a:srgbClr val="008000"/>
              </a:solidFill>
              <a:latin typeface="Arial Black"/>
              <a:cs typeface="Arial Black"/>
            </a:endParaRPr>
          </a:p>
        </p:txBody>
      </p:sp>
      <p:sp>
        <p:nvSpPr>
          <p:cNvPr id="3" name="Subtitle 2"/>
          <p:cNvSpPr>
            <a:spLocks noGrp="1"/>
          </p:cNvSpPr>
          <p:nvPr>
            <p:ph type="subTitle" idx="1"/>
          </p:nvPr>
        </p:nvSpPr>
        <p:spPr>
          <a:xfrm>
            <a:off x="1828800" y="3886200"/>
            <a:ext cx="6400800" cy="1752600"/>
          </a:xfrm>
        </p:spPr>
        <p:txBody>
          <a:bodyPr/>
          <a:lstStyle/>
          <a:p>
            <a:r>
              <a:rPr lang="en-US" sz="3600" b="1" dirty="0" smtClean="0">
                <a:solidFill>
                  <a:schemeClr val="tx1"/>
                </a:solidFill>
              </a:rPr>
              <a:t>2012 Edition</a:t>
            </a:r>
          </a:p>
          <a:p>
            <a:r>
              <a:rPr lang="en-US" dirty="0" smtClean="0">
                <a:solidFill>
                  <a:schemeClr val="tx1"/>
                </a:solidFill>
              </a:rPr>
              <a:t>For use with all Codes</a:t>
            </a:r>
            <a:endParaRPr lang="en-US" dirty="0">
              <a:solidFill>
                <a:schemeClr val="tx1"/>
              </a:solidFill>
            </a:endParaRPr>
          </a:p>
        </p:txBody>
      </p:sp>
      <p:pic>
        <p:nvPicPr>
          <p:cNvPr id="4" name="Picture 3"/>
          <p:cNvPicPr>
            <a:picLocks noChangeAspect="1"/>
          </p:cNvPicPr>
          <p:nvPr/>
        </p:nvPicPr>
        <p:blipFill>
          <a:blip r:embed="rId2"/>
          <a:stretch>
            <a:fillRect/>
          </a:stretch>
        </p:blipFill>
        <p:spPr>
          <a:xfrm>
            <a:off x="914400" y="3276600"/>
            <a:ext cx="2209800" cy="2917285"/>
          </a:xfrm>
          <a:prstGeom prst="rect">
            <a:avLst/>
          </a:prstGeom>
        </p:spPr>
      </p:pic>
    </p:spTree>
    <p:extLst>
      <p:ext uri="{BB962C8B-B14F-4D97-AF65-F5344CB8AC3E}">
        <p14:creationId xmlns:p14="http://schemas.microsoft.com/office/powerpoint/2010/main" val="27737505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1219200"/>
            <a:ext cx="8001000" cy="3693318"/>
          </a:xfrm>
          <a:prstGeom prst="rect">
            <a:avLst/>
          </a:prstGeom>
        </p:spPr>
        <p:txBody>
          <a:bodyPr wrap="square">
            <a:spAutoFit/>
          </a:bodyPr>
          <a:lstStyle/>
          <a:p>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The </a:t>
            </a: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Ideal Hot Water Distribution System</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r>
              <a:rPr lang="en-US" dirty="0"/>
              <a:t> </a:t>
            </a:r>
          </a:p>
          <a:p>
            <a:r>
              <a:rPr lang="en-US" dirty="0"/>
              <a:t> </a:t>
            </a:r>
          </a:p>
          <a:p>
            <a:r>
              <a:rPr lang="en-US" dirty="0"/>
              <a:t> </a:t>
            </a:r>
          </a:p>
          <a:p>
            <a:pPr marL="342900" indent="-342900">
              <a:buClr>
                <a:srgbClr val="008000"/>
              </a:buClr>
              <a:buFont typeface="Wingdings" charset="2"/>
              <a:buChar char="ü"/>
            </a:pPr>
            <a:r>
              <a:rPr lang="en-US" sz="2000" dirty="0" smtClean="0"/>
              <a:t>Has </a:t>
            </a:r>
            <a:r>
              <a:rPr lang="en-US" sz="2000" dirty="0"/>
              <a:t>the smallest volume (length and smallest “possible” </a:t>
            </a:r>
            <a:r>
              <a:rPr lang="en-US" sz="2000" dirty="0" smtClean="0"/>
              <a:t>diameter</a:t>
            </a:r>
            <a:r>
              <a:rPr lang="en-US" sz="2000" dirty="0"/>
              <a:t>) of </a:t>
            </a:r>
            <a:r>
              <a:rPr lang="en-US" sz="2000" dirty="0" smtClean="0"/>
              <a:t>pipe </a:t>
            </a:r>
            <a:r>
              <a:rPr lang="en-US" sz="2000" dirty="0"/>
              <a:t>from the </a:t>
            </a:r>
            <a:r>
              <a:rPr lang="en-US" sz="2000" dirty="0">
                <a:solidFill>
                  <a:srgbClr val="C00000"/>
                </a:solidFill>
              </a:rPr>
              <a:t>source of hot water </a:t>
            </a:r>
            <a:r>
              <a:rPr lang="en-US" sz="2000" dirty="0"/>
              <a:t>to the hot water outlet.</a:t>
            </a:r>
          </a:p>
          <a:p>
            <a:pPr>
              <a:buClr>
                <a:srgbClr val="008000"/>
              </a:buClr>
            </a:pPr>
            <a:endParaRPr lang="en-US" sz="2000" dirty="0"/>
          </a:p>
          <a:p>
            <a:pPr marL="342900" indent="-342900">
              <a:buClr>
                <a:srgbClr val="008000"/>
              </a:buClr>
              <a:buFont typeface="Wingdings" charset="2"/>
              <a:buChar char="ü"/>
            </a:pPr>
            <a:r>
              <a:rPr lang="en-US" sz="2000" dirty="0" smtClean="0"/>
              <a:t>Sometimes </a:t>
            </a:r>
            <a:r>
              <a:rPr lang="en-US" sz="2000" dirty="0"/>
              <a:t>the source of hot water is the water heater, sometimes a trunk line</a:t>
            </a:r>
            <a:r>
              <a:rPr lang="en-US" sz="2000" dirty="0" smtClean="0"/>
              <a:t>.</a:t>
            </a:r>
            <a:br>
              <a:rPr lang="en-US" sz="2000" dirty="0" smtClean="0"/>
            </a:br>
            <a:endParaRPr lang="en-US" sz="2000" dirty="0"/>
          </a:p>
          <a:p>
            <a:pPr marL="342900" indent="-342900">
              <a:buClr>
                <a:srgbClr val="008000"/>
              </a:buClr>
              <a:buFont typeface="Wingdings" charset="2"/>
              <a:buChar char="ü"/>
            </a:pPr>
            <a:r>
              <a:rPr lang="en-US" sz="2400" dirty="0" smtClean="0">
                <a:solidFill>
                  <a:srgbClr val="C00000"/>
                </a:solidFill>
              </a:rPr>
              <a:t>How </a:t>
            </a:r>
            <a:r>
              <a:rPr lang="en-US" sz="2400" dirty="0">
                <a:solidFill>
                  <a:srgbClr val="C00000"/>
                </a:solidFill>
              </a:rPr>
              <a:t>many water heaters does a building need?</a:t>
            </a:r>
          </a:p>
        </p:txBody>
      </p:sp>
    </p:spTree>
    <p:extLst>
      <p:ext uri="{BB962C8B-B14F-4D97-AF65-F5344CB8AC3E}">
        <p14:creationId xmlns:p14="http://schemas.microsoft.com/office/powerpoint/2010/main" val="42013569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501438"/>
            <a:ext cx="7305205" cy="1042337"/>
          </a:xfrm>
          <a:prstGeom prst="rect">
            <a:avLst/>
          </a:prstGeom>
          <a:noFill/>
        </p:spPr>
        <p:txBody>
          <a:bodyPr wrap="none" rtlCol="0">
            <a:spAutoFit/>
          </a:bodyPr>
          <a:lstStyle/>
          <a:p>
            <a:pPr>
              <a:lnSpc>
                <a:spcPct val="90000"/>
              </a:lnSpc>
            </a:pP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rPr>
              <a:t>603.0 Service Hot Water –</a:t>
            </a:r>
          </a:p>
          <a:p>
            <a:pPr>
              <a:lnSpc>
                <a:spcPct val="90000"/>
              </a:lnSpc>
            </a:pP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rPr>
              <a:t>Other than Low-Rise Residential Buildings</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endParaRPr>
          </a:p>
        </p:txBody>
      </p:sp>
      <p:sp>
        <p:nvSpPr>
          <p:cNvPr id="3" name="TextBox 2"/>
          <p:cNvSpPr txBox="1"/>
          <p:nvPr/>
        </p:nvSpPr>
        <p:spPr>
          <a:xfrm>
            <a:off x="685800" y="1524000"/>
            <a:ext cx="7924800" cy="4801315"/>
          </a:xfrm>
          <a:prstGeom prst="rect">
            <a:avLst/>
          </a:prstGeom>
          <a:noFill/>
        </p:spPr>
        <p:txBody>
          <a:bodyPr wrap="square" rtlCol="0">
            <a:spAutoFit/>
          </a:bodyPr>
          <a:lstStyle/>
          <a:p>
            <a:r>
              <a:rPr lang="en-US" b="1" dirty="0" smtClean="0"/>
              <a:t>603.4.2 </a:t>
            </a:r>
            <a:r>
              <a:rPr lang="en-US" b="1" dirty="0"/>
              <a:t>Equipment Efficiency. </a:t>
            </a:r>
            <a:endParaRPr lang="en-US" b="1" dirty="0" smtClean="0"/>
          </a:p>
          <a:p>
            <a:r>
              <a:rPr lang="en-US" dirty="0" smtClean="0"/>
              <a:t>Water </a:t>
            </a:r>
            <a:r>
              <a:rPr lang="en-US" dirty="0"/>
              <a:t>heating equipment</a:t>
            </a:r>
            <a:r>
              <a:rPr lang="en-US" dirty="0" smtClean="0"/>
              <a:t>, hot</a:t>
            </a:r>
            <a:r>
              <a:rPr lang="en-US" dirty="0"/>
              <a:t>-water supply boilers used solely for </a:t>
            </a:r>
            <a:r>
              <a:rPr lang="en-US" dirty="0" smtClean="0"/>
              <a:t>heating potable </a:t>
            </a:r>
            <a:r>
              <a:rPr lang="en-US" dirty="0"/>
              <a:t>water, pool heaters, and hot-water storage </a:t>
            </a:r>
            <a:r>
              <a:rPr lang="en-US" dirty="0" smtClean="0"/>
              <a:t>tanks shall </a:t>
            </a:r>
            <a:r>
              <a:rPr lang="en-US" dirty="0"/>
              <a:t>meet the criteria listed in Table 603.4.2. </a:t>
            </a:r>
            <a:r>
              <a:rPr lang="en-US" dirty="0" smtClean="0"/>
              <a:t>Where multiple </a:t>
            </a:r>
            <a:r>
              <a:rPr lang="en-US" dirty="0"/>
              <a:t>criteria are listed, all criteria shall be met. </a:t>
            </a:r>
            <a:r>
              <a:rPr lang="en-US" dirty="0" smtClean="0"/>
              <a:t>Omission of </a:t>
            </a:r>
            <a:r>
              <a:rPr lang="en-US" dirty="0"/>
              <a:t>minimum performance requirements for </a:t>
            </a:r>
            <a:r>
              <a:rPr lang="en-US" dirty="0" smtClean="0"/>
              <a:t>certain classes </a:t>
            </a:r>
            <a:r>
              <a:rPr lang="en-US" dirty="0"/>
              <a:t>of equipment does not preclude use of such </a:t>
            </a:r>
            <a:r>
              <a:rPr lang="en-US" dirty="0" smtClean="0"/>
              <a:t>equipment where </a:t>
            </a:r>
            <a:r>
              <a:rPr lang="en-US" dirty="0"/>
              <a:t>appropriate. Equipment not listed in </a:t>
            </a:r>
            <a:r>
              <a:rPr lang="en-US" dirty="0" smtClean="0"/>
              <a:t>Table 603.4.2 </a:t>
            </a:r>
            <a:r>
              <a:rPr lang="en-US" dirty="0"/>
              <a:t>has no minimum performance requirements.</a:t>
            </a:r>
          </a:p>
          <a:p>
            <a:r>
              <a:rPr lang="en-US" b="1" dirty="0" err="1"/>
              <a:t>Exceptions:</a:t>
            </a:r>
            <a:r>
              <a:rPr lang="en-US" dirty="0" err="1"/>
              <a:t>Water</a:t>
            </a:r>
            <a:r>
              <a:rPr lang="en-US" dirty="0"/>
              <a:t> heaters and hot-water supply </a:t>
            </a:r>
            <a:r>
              <a:rPr lang="en-US" dirty="0" smtClean="0"/>
              <a:t>boilers having </a:t>
            </a:r>
            <a:r>
              <a:rPr lang="en-US" dirty="0"/>
              <a:t>more than 140 gallons (530 L) of storage </a:t>
            </a:r>
            <a:r>
              <a:rPr lang="en-US" dirty="0" smtClean="0"/>
              <a:t>capacity are </a:t>
            </a:r>
            <a:r>
              <a:rPr lang="en-US" dirty="0"/>
              <a:t>not required to meet the standby loss (SL) </a:t>
            </a:r>
            <a:r>
              <a:rPr lang="en-US" dirty="0" smtClean="0"/>
              <a:t>requirements of </a:t>
            </a:r>
            <a:r>
              <a:rPr lang="en-US" dirty="0"/>
              <a:t>Table 603.4.2 when:</a:t>
            </a:r>
          </a:p>
          <a:p>
            <a:pPr lvl="1"/>
            <a:r>
              <a:rPr lang="en-US" dirty="0"/>
              <a:t>(1) The tank surface is thermally insulated to R-12.5.</a:t>
            </a:r>
          </a:p>
          <a:p>
            <a:pPr lvl="1"/>
            <a:r>
              <a:rPr lang="en-US" dirty="0"/>
              <a:t>(2) A standing pilot light is not installed.</a:t>
            </a:r>
          </a:p>
          <a:p>
            <a:pPr lvl="1"/>
            <a:r>
              <a:rPr lang="en-US" dirty="0"/>
              <a:t>(3) Gas- or oil-fired storage water heaters have a </a:t>
            </a:r>
            <a:r>
              <a:rPr lang="en-US" dirty="0" smtClean="0"/>
              <a:t>flue damper </a:t>
            </a:r>
            <a:r>
              <a:rPr lang="en-US" dirty="0"/>
              <a:t>or </a:t>
            </a:r>
            <a:r>
              <a:rPr lang="en-US" dirty="0" smtClean="0"/>
              <a:t>fan-</a:t>
            </a:r>
            <a:br>
              <a:rPr lang="en-US" dirty="0" smtClean="0"/>
            </a:br>
            <a:r>
              <a:rPr lang="en-US" dirty="0" smtClean="0"/>
              <a:t>       assisted combustion</a:t>
            </a:r>
            <a:r>
              <a:rPr lang="en-US" dirty="0"/>
              <a:t>. [</a:t>
            </a:r>
            <a:r>
              <a:rPr lang="en-US" dirty="0" smtClean="0"/>
              <a:t>ASHRAE 90.1</a:t>
            </a:r>
            <a:r>
              <a:rPr lang="en-US" dirty="0"/>
              <a:t>:7.4.2</a:t>
            </a:r>
            <a:r>
              <a:rPr lang="en-US" dirty="0" smtClean="0"/>
              <a:t>]</a:t>
            </a:r>
          </a:p>
          <a:p>
            <a:pPr lvl="1"/>
            <a:endParaRPr lang="en-US" dirty="0"/>
          </a:p>
          <a:p>
            <a:r>
              <a:rPr lang="en-US" b="1" dirty="0"/>
              <a:t>603.4.3 Insulation. </a:t>
            </a:r>
            <a:r>
              <a:rPr lang="en-US" dirty="0"/>
              <a:t>Insulation of hot water and return</a:t>
            </a:r>
          </a:p>
          <a:p>
            <a:r>
              <a:rPr lang="en-US" dirty="0"/>
              <a:t>piping shall meet the provisions in Section 601.2</a:t>
            </a:r>
          </a:p>
        </p:txBody>
      </p:sp>
    </p:spTree>
    <p:extLst>
      <p:ext uri="{BB962C8B-B14F-4D97-AF65-F5344CB8AC3E}">
        <p14:creationId xmlns:p14="http://schemas.microsoft.com/office/powerpoint/2010/main" val="175787272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501438"/>
            <a:ext cx="7305205" cy="1042337"/>
          </a:xfrm>
          <a:prstGeom prst="rect">
            <a:avLst/>
          </a:prstGeom>
          <a:noFill/>
        </p:spPr>
        <p:txBody>
          <a:bodyPr wrap="none" rtlCol="0">
            <a:spAutoFit/>
          </a:bodyPr>
          <a:lstStyle/>
          <a:p>
            <a:pPr>
              <a:lnSpc>
                <a:spcPct val="90000"/>
              </a:lnSpc>
            </a:pP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rPr>
              <a:t>603.0 Service Hot Water –</a:t>
            </a:r>
          </a:p>
          <a:p>
            <a:pPr>
              <a:lnSpc>
                <a:spcPct val="90000"/>
              </a:lnSpc>
            </a:pP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rPr>
              <a:t>Other than Low-Rise Residential Buildings</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endParaRPr>
          </a:p>
        </p:txBody>
      </p:sp>
      <p:sp>
        <p:nvSpPr>
          <p:cNvPr id="3" name="TextBox 2"/>
          <p:cNvSpPr txBox="1"/>
          <p:nvPr/>
        </p:nvSpPr>
        <p:spPr>
          <a:xfrm>
            <a:off x="762000" y="1676400"/>
            <a:ext cx="7772400" cy="4801315"/>
          </a:xfrm>
          <a:prstGeom prst="rect">
            <a:avLst/>
          </a:prstGeom>
          <a:noFill/>
        </p:spPr>
        <p:txBody>
          <a:bodyPr wrap="square" rtlCol="0">
            <a:spAutoFit/>
          </a:bodyPr>
          <a:lstStyle/>
          <a:p>
            <a:r>
              <a:rPr lang="en-US" b="1" dirty="0" smtClean="0"/>
              <a:t>603.4.4 </a:t>
            </a:r>
            <a:r>
              <a:rPr lang="en-US" b="1" dirty="0"/>
              <a:t>Hot Water System Design.</a:t>
            </a:r>
          </a:p>
          <a:p>
            <a:r>
              <a:rPr lang="en-US" b="1" dirty="0"/>
              <a:t>603.4.4.1 Recirculation Systems. </a:t>
            </a:r>
            <a:r>
              <a:rPr lang="en-US" dirty="0" smtClean="0"/>
              <a:t>Recirculation systems </a:t>
            </a:r>
            <a:r>
              <a:rPr lang="en-US" dirty="0"/>
              <a:t>shall meet the provisions in </a:t>
            </a:r>
            <a:r>
              <a:rPr lang="en-US" dirty="0" smtClean="0"/>
              <a:t>Section 601.3.</a:t>
            </a:r>
          </a:p>
          <a:p>
            <a:endParaRPr lang="en-US" dirty="0"/>
          </a:p>
          <a:p>
            <a:r>
              <a:rPr lang="en-US" b="1" dirty="0"/>
              <a:t>603.4.4.4 Maximum Volume of Hot Water. </a:t>
            </a:r>
            <a:endParaRPr lang="en-US" b="1" dirty="0" smtClean="0"/>
          </a:p>
          <a:p>
            <a:r>
              <a:rPr lang="en-US" dirty="0" smtClean="0"/>
              <a:t>The</a:t>
            </a:r>
            <a:r>
              <a:rPr lang="en-US" dirty="0"/>
              <a:t> </a:t>
            </a:r>
            <a:r>
              <a:rPr lang="en-US" dirty="0" smtClean="0"/>
              <a:t>maximum </a:t>
            </a:r>
            <a:r>
              <a:rPr lang="en-US" dirty="0"/>
              <a:t>volume of water contained in hot </a:t>
            </a:r>
            <a:r>
              <a:rPr lang="en-US" dirty="0" smtClean="0"/>
              <a:t>water distribution </a:t>
            </a:r>
            <a:r>
              <a:rPr lang="en-US" dirty="0"/>
              <a:t>lines between the water heater and </a:t>
            </a:r>
            <a:r>
              <a:rPr lang="en-US" dirty="0" smtClean="0"/>
              <a:t>the fixture </a:t>
            </a:r>
            <a:r>
              <a:rPr lang="en-US" dirty="0"/>
              <a:t>stop or connection to showers, </a:t>
            </a:r>
            <a:r>
              <a:rPr lang="en-US" dirty="0" smtClean="0"/>
              <a:t>kitchen faucets</a:t>
            </a:r>
            <a:r>
              <a:rPr lang="en-US" dirty="0"/>
              <a:t>, and lavatories shall be determined in </a:t>
            </a:r>
            <a:r>
              <a:rPr lang="en-US" dirty="0" smtClean="0"/>
              <a:t>accordance with </a:t>
            </a:r>
            <a:r>
              <a:rPr lang="en-US" dirty="0"/>
              <a:t>Section 602.7</a:t>
            </a:r>
            <a:r>
              <a:rPr lang="en-US" dirty="0" smtClean="0"/>
              <a:t>.</a:t>
            </a:r>
          </a:p>
          <a:p>
            <a:endParaRPr lang="en-US" dirty="0"/>
          </a:p>
          <a:p>
            <a:r>
              <a:rPr lang="en-US" b="1" dirty="0"/>
              <a:t>603.4.5 Service Water Heating System Controls.</a:t>
            </a:r>
          </a:p>
          <a:p>
            <a:r>
              <a:rPr lang="en-US" b="1" dirty="0"/>
              <a:t>603.4.5.1 Temperature Controls. </a:t>
            </a:r>
            <a:endParaRPr lang="en-US" b="1" dirty="0" smtClean="0"/>
          </a:p>
          <a:p>
            <a:r>
              <a:rPr lang="en-US" dirty="0" smtClean="0"/>
              <a:t>Temperature</a:t>
            </a:r>
            <a:r>
              <a:rPr lang="en-US" dirty="0"/>
              <a:t> </a:t>
            </a:r>
            <a:r>
              <a:rPr lang="en-US" dirty="0" smtClean="0"/>
              <a:t>controls </a:t>
            </a:r>
            <a:r>
              <a:rPr lang="en-US" dirty="0"/>
              <a:t>shall be provided that allow for </a:t>
            </a:r>
            <a:r>
              <a:rPr lang="en-US" dirty="0" smtClean="0"/>
              <a:t>storage temperature adjustment </a:t>
            </a:r>
            <a:r>
              <a:rPr lang="en-US" dirty="0"/>
              <a:t>from 120°F (49ºC) or </a:t>
            </a:r>
            <a:r>
              <a:rPr lang="en-US" dirty="0" smtClean="0"/>
              <a:t>lower to </a:t>
            </a:r>
            <a:r>
              <a:rPr lang="en-US" dirty="0"/>
              <a:t>a maximum temperature compatible with </a:t>
            </a:r>
            <a:r>
              <a:rPr lang="en-US" dirty="0" smtClean="0"/>
              <a:t>the intended </a:t>
            </a:r>
            <a:r>
              <a:rPr lang="en-US" dirty="0"/>
              <a:t>use.</a:t>
            </a:r>
          </a:p>
          <a:p>
            <a:r>
              <a:rPr lang="en-US" b="1" dirty="0"/>
              <a:t>Exception: </a:t>
            </a:r>
            <a:r>
              <a:rPr lang="en-US" dirty="0"/>
              <a:t>When the manufacturers’ </a:t>
            </a:r>
            <a:r>
              <a:rPr lang="en-US" dirty="0" smtClean="0"/>
              <a:t>installation instructions </a:t>
            </a:r>
            <a:r>
              <a:rPr lang="en-US" dirty="0"/>
              <a:t>specify a </a:t>
            </a:r>
            <a:r>
              <a:rPr lang="en-US" dirty="0" smtClean="0"/>
              <a:t/>
            </a:r>
            <a:br>
              <a:rPr lang="en-US" dirty="0" smtClean="0"/>
            </a:br>
            <a:r>
              <a:rPr lang="en-US" dirty="0" smtClean="0"/>
              <a:t>higher </a:t>
            </a:r>
            <a:r>
              <a:rPr lang="en-US" dirty="0"/>
              <a:t>minimum </a:t>
            </a:r>
            <a:r>
              <a:rPr lang="en-US" dirty="0" smtClean="0"/>
              <a:t>thermostat setting </a:t>
            </a:r>
            <a:r>
              <a:rPr lang="en-US" dirty="0"/>
              <a:t>to minimize condensation and </a:t>
            </a:r>
            <a:r>
              <a:rPr lang="en-US" dirty="0" smtClean="0"/>
              <a:t/>
            </a:r>
            <a:br>
              <a:rPr lang="en-US" dirty="0" smtClean="0"/>
            </a:br>
            <a:r>
              <a:rPr lang="en-US" dirty="0" smtClean="0"/>
              <a:t>resulting corrosion</a:t>
            </a:r>
            <a:r>
              <a:rPr lang="en-US" dirty="0"/>
              <a:t>. [ASHRAE 90.1:7.4.4.1]</a:t>
            </a:r>
          </a:p>
        </p:txBody>
      </p:sp>
    </p:spTree>
    <p:extLst>
      <p:ext uri="{BB962C8B-B14F-4D97-AF65-F5344CB8AC3E}">
        <p14:creationId xmlns:p14="http://schemas.microsoft.com/office/powerpoint/2010/main" val="222774217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501438"/>
            <a:ext cx="7305205" cy="1042337"/>
          </a:xfrm>
          <a:prstGeom prst="rect">
            <a:avLst/>
          </a:prstGeom>
          <a:noFill/>
        </p:spPr>
        <p:txBody>
          <a:bodyPr wrap="none" rtlCol="0">
            <a:spAutoFit/>
          </a:bodyPr>
          <a:lstStyle/>
          <a:p>
            <a:pPr>
              <a:lnSpc>
                <a:spcPct val="90000"/>
              </a:lnSpc>
            </a:pP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rPr>
              <a:t>603.0 Service Hot Water –</a:t>
            </a:r>
          </a:p>
          <a:p>
            <a:pPr>
              <a:lnSpc>
                <a:spcPct val="90000"/>
              </a:lnSpc>
            </a:pP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rPr>
              <a:t>Other than Low-Rise Residential Buildings</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endParaRPr>
          </a:p>
        </p:txBody>
      </p:sp>
      <p:sp>
        <p:nvSpPr>
          <p:cNvPr id="3" name="TextBox 2"/>
          <p:cNvSpPr txBox="1"/>
          <p:nvPr/>
        </p:nvSpPr>
        <p:spPr>
          <a:xfrm>
            <a:off x="533400" y="1676400"/>
            <a:ext cx="7924800" cy="4247317"/>
          </a:xfrm>
          <a:prstGeom prst="rect">
            <a:avLst/>
          </a:prstGeom>
          <a:noFill/>
        </p:spPr>
        <p:txBody>
          <a:bodyPr wrap="square" rtlCol="0">
            <a:spAutoFit/>
          </a:bodyPr>
          <a:lstStyle/>
          <a:p>
            <a:r>
              <a:rPr lang="en-US" b="1" dirty="0"/>
              <a:t>603.4.5.2 Outlet Temperature Controls.</a:t>
            </a:r>
          </a:p>
          <a:p>
            <a:r>
              <a:rPr lang="en-US" dirty="0"/>
              <a:t>Temperature controlling means shall be provided </a:t>
            </a:r>
            <a:r>
              <a:rPr lang="en-US" dirty="0" smtClean="0"/>
              <a:t>to limit </a:t>
            </a:r>
            <a:r>
              <a:rPr lang="en-US" dirty="0"/>
              <a:t>the maximum temperature of water </a:t>
            </a:r>
            <a:r>
              <a:rPr lang="en-US" dirty="0" smtClean="0"/>
              <a:t>delivered from </a:t>
            </a:r>
            <a:r>
              <a:rPr lang="en-US" dirty="0"/>
              <a:t>lavatory faucets in public facility restrooms to</a:t>
            </a:r>
          </a:p>
          <a:p>
            <a:r>
              <a:rPr lang="es-ES_tradnl" dirty="0"/>
              <a:t>110°F (43ºC). [ASHRAE 90.1:7.4.4.3</a:t>
            </a:r>
            <a:r>
              <a:rPr lang="es-ES_tradnl" dirty="0" smtClean="0"/>
              <a:t>]</a:t>
            </a:r>
          </a:p>
          <a:p>
            <a:endParaRPr lang="es-ES_tradnl" dirty="0"/>
          </a:p>
          <a:p>
            <a:r>
              <a:rPr lang="en-US" b="1" dirty="0"/>
              <a:t>603.4.7 Heat Traps. </a:t>
            </a:r>
            <a:r>
              <a:rPr lang="en-US" dirty="0"/>
              <a:t>Vertical pipe risers serving </a:t>
            </a:r>
            <a:r>
              <a:rPr lang="en-US" dirty="0" smtClean="0"/>
              <a:t>storage water </a:t>
            </a:r>
            <a:r>
              <a:rPr lang="en-US" dirty="0"/>
              <a:t>heaters and storage tanks not having integral </a:t>
            </a:r>
            <a:r>
              <a:rPr lang="en-US" dirty="0" smtClean="0"/>
              <a:t>heat traps </a:t>
            </a:r>
            <a:r>
              <a:rPr lang="en-US" dirty="0"/>
              <a:t>and serving a </a:t>
            </a:r>
            <a:r>
              <a:rPr lang="en-US" dirty="0" err="1"/>
              <a:t>nonrecirculating</a:t>
            </a:r>
            <a:r>
              <a:rPr lang="en-US" dirty="0"/>
              <a:t> system shall </a:t>
            </a:r>
            <a:r>
              <a:rPr lang="en-US" dirty="0" smtClean="0"/>
              <a:t>have heat </a:t>
            </a:r>
            <a:r>
              <a:rPr lang="en-US" dirty="0"/>
              <a:t>traps on both the inlet and outlet piping as close </a:t>
            </a:r>
            <a:r>
              <a:rPr lang="en-US" dirty="0" smtClean="0"/>
              <a:t>as practical </a:t>
            </a:r>
            <a:r>
              <a:rPr lang="en-US" dirty="0"/>
              <a:t>to the storage tank. A heat trap is a means </a:t>
            </a:r>
            <a:r>
              <a:rPr lang="en-US" dirty="0" smtClean="0"/>
              <a:t>to counteract </a:t>
            </a:r>
            <a:r>
              <a:rPr lang="en-US" dirty="0"/>
              <a:t>the natural convection of heated water in </a:t>
            </a:r>
            <a:r>
              <a:rPr lang="en-US" dirty="0" smtClean="0"/>
              <a:t>a vertical </a:t>
            </a:r>
            <a:r>
              <a:rPr lang="en-US" dirty="0"/>
              <a:t>pipe run. The means is either a device </a:t>
            </a:r>
            <a:r>
              <a:rPr lang="en-US" dirty="0" smtClean="0"/>
              <a:t>specifically designed </a:t>
            </a:r>
            <a:r>
              <a:rPr lang="en-US" dirty="0"/>
              <a:t>for the purpose or an arrangement </a:t>
            </a:r>
            <a:r>
              <a:rPr lang="en-US" dirty="0" smtClean="0"/>
              <a:t>of tubing </a:t>
            </a:r>
            <a:r>
              <a:rPr lang="en-US" dirty="0"/>
              <a:t>that forms a loop of 360 degrees (6.28 rad) </a:t>
            </a:r>
            <a:r>
              <a:rPr lang="en-US" dirty="0" smtClean="0"/>
              <a:t>or piping </a:t>
            </a:r>
            <a:r>
              <a:rPr lang="en-US" dirty="0"/>
              <a:t>that from the point of connection to the </a:t>
            </a:r>
            <a:r>
              <a:rPr lang="en-US" dirty="0" smtClean="0"/>
              <a:t>water heater </a:t>
            </a:r>
            <a:r>
              <a:rPr lang="en-US" dirty="0"/>
              <a:t>(inlet or outlet) includes a length of piping </a:t>
            </a:r>
            <a:r>
              <a:rPr lang="en-US" dirty="0" smtClean="0"/>
              <a:t>directed downward </a:t>
            </a:r>
            <a:r>
              <a:rPr lang="en-US" dirty="0"/>
              <a:t>before connection to the vertical piping of </a:t>
            </a:r>
            <a:r>
              <a:rPr lang="en-US" dirty="0" smtClean="0"/>
              <a:t>the supply </a:t>
            </a:r>
            <a:r>
              <a:rPr lang="en-US" dirty="0"/>
              <a:t>water or hot-water distribution system, as applicable</a:t>
            </a:r>
            <a:r>
              <a:rPr lang="en-US" dirty="0" smtClean="0"/>
              <a:t>. [</a:t>
            </a:r>
            <a:r>
              <a:rPr lang="en-US" dirty="0"/>
              <a:t>ASHRAE 90.1:7.4.6]</a:t>
            </a:r>
          </a:p>
        </p:txBody>
      </p:sp>
    </p:spTree>
    <p:extLst>
      <p:ext uri="{BB962C8B-B14F-4D97-AF65-F5344CB8AC3E}">
        <p14:creationId xmlns:p14="http://schemas.microsoft.com/office/powerpoint/2010/main" val="200898821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501438"/>
            <a:ext cx="7305205" cy="1042337"/>
          </a:xfrm>
          <a:prstGeom prst="rect">
            <a:avLst/>
          </a:prstGeom>
          <a:noFill/>
        </p:spPr>
        <p:txBody>
          <a:bodyPr wrap="none" rtlCol="0">
            <a:spAutoFit/>
          </a:bodyPr>
          <a:lstStyle/>
          <a:p>
            <a:pPr>
              <a:lnSpc>
                <a:spcPct val="90000"/>
              </a:lnSpc>
            </a:pP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rPr>
              <a:t>603.0 Service Hot Water –</a:t>
            </a:r>
          </a:p>
          <a:p>
            <a:pPr>
              <a:lnSpc>
                <a:spcPct val="90000"/>
              </a:lnSpc>
            </a:pP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rPr>
              <a:t>Other than Low-Rise Residential Buildings</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endParaRPr>
          </a:p>
        </p:txBody>
      </p:sp>
      <p:sp>
        <p:nvSpPr>
          <p:cNvPr id="3" name="TextBox 2"/>
          <p:cNvSpPr txBox="1"/>
          <p:nvPr/>
        </p:nvSpPr>
        <p:spPr>
          <a:xfrm>
            <a:off x="685800" y="1524000"/>
            <a:ext cx="7848600" cy="5262980"/>
          </a:xfrm>
          <a:prstGeom prst="rect">
            <a:avLst/>
          </a:prstGeom>
          <a:noFill/>
        </p:spPr>
        <p:txBody>
          <a:bodyPr wrap="square" rtlCol="0">
            <a:spAutoFit/>
          </a:bodyPr>
          <a:lstStyle/>
          <a:p>
            <a:r>
              <a:rPr lang="en-US" b="1" dirty="0"/>
              <a:t>603.5.2 Service Water Heating Equipment. </a:t>
            </a:r>
            <a:r>
              <a:rPr lang="en-US" dirty="0" smtClean="0"/>
              <a:t>Service water </a:t>
            </a:r>
            <a:r>
              <a:rPr lang="en-US" dirty="0"/>
              <a:t>heating equipment used to provide the </a:t>
            </a:r>
            <a:r>
              <a:rPr lang="en-US" dirty="0" smtClean="0"/>
              <a:t>additional function </a:t>
            </a:r>
            <a:r>
              <a:rPr lang="en-US" dirty="0"/>
              <a:t>of space heating as part of a combination (integrated</a:t>
            </a:r>
            <a:r>
              <a:rPr lang="en-US" dirty="0" smtClean="0"/>
              <a:t>) system </a:t>
            </a:r>
            <a:r>
              <a:rPr lang="en-US" dirty="0"/>
              <a:t>shall satisfy all stated requirements for </a:t>
            </a:r>
            <a:r>
              <a:rPr lang="en-US" dirty="0" smtClean="0"/>
              <a:t>the service </a:t>
            </a:r>
            <a:r>
              <a:rPr lang="en-US" dirty="0"/>
              <a:t>water heating equipment. [ASHRAE 90.1:7.5.2</a:t>
            </a:r>
            <a:r>
              <a:rPr lang="en-US" dirty="0" smtClean="0"/>
              <a:t>]</a:t>
            </a:r>
          </a:p>
          <a:p>
            <a:endParaRPr lang="en-US" dirty="0"/>
          </a:p>
          <a:p>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rPr>
              <a:t>605.0 Hard Water </a:t>
            </a:r>
            <a:endParaRPr lang="en-US" sz="3600" dirty="0" smtClean="0"/>
          </a:p>
          <a:p>
            <a:endParaRPr lang="en-US" sz="1600" dirty="0"/>
          </a:p>
          <a:p>
            <a:r>
              <a:rPr lang="en-US" b="1" dirty="0"/>
              <a:t>605.1 Softening and Treatment. </a:t>
            </a:r>
            <a:endParaRPr lang="en-US" b="1" dirty="0" smtClean="0"/>
          </a:p>
          <a:p>
            <a:r>
              <a:rPr lang="en-US" dirty="0" smtClean="0"/>
              <a:t>Where </a:t>
            </a:r>
            <a:r>
              <a:rPr lang="en-US" dirty="0"/>
              <a:t>water has </a:t>
            </a:r>
            <a:r>
              <a:rPr lang="en-US" dirty="0" smtClean="0"/>
              <a:t>hardness equal </a:t>
            </a:r>
            <a:r>
              <a:rPr lang="en-US" dirty="0"/>
              <a:t>to or exceeding 10 gr/gal (171 mg/L) measured </a:t>
            </a:r>
            <a:r>
              <a:rPr lang="en-US" dirty="0" smtClean="0"/>
              <a:t>as total </a:t>
            </a:r>
            <a:r>
              <a:rPr lang="en-US" dirty="0"/>
              <a:t>calcium carbonate equivalents, the water supply line </a:t>
            </a:r>
            <a:r>
              <a:rPr lang="en-US" dirty="0" smtClean="0"/>
              <a:t>to water heating equipment </a:t>
            </a:r>
            <a:r>
              <a:rPr lang="en-US" dirty="0"/>
              <a:t>and the circuit of boilers shall be </a:t>
            </a:r>
            <a:r>
              <a:rPr lang="en-US" dirty="0" smtClean="0"/>
              <a:t>softened or </a:t>
            </a:r>
            <a:r>
              <a:rPr lang="en-US" dirty="0"/>
              <a:t>treated to prevent accumulation of lime scale </a:t>
            </a:r>
            <a:r>
              <a:rPr lang="en-US" dirty="0" smtClean="0"/>
              <a:t>and consequent </a:t>
            </a:r>
            <a:r>
              <a:rPr lang="en-US" dirty="0"/>
              <a:t>reduction in energy efficiency.</a:t>
            </a:r>
          </a:p>
          <a:p>
            <a:endParaRPr lang="en-US" b="1" dirty="0" smtClean="0"/>
          </a:p>
          <a:p>
            <a:r>
              <a:rPr lang="en-US" b="1" dirty="0" smtClean="0"/>
              <a:t>606.0 </a:t>
            </a:r>
            <a:r>
              <a:rPr lang="en-US" b="1" dirty="0"/>
              <a:t>Drain Water Heat Exchangers. </a:t>
            </a:r>
            <a:endParaRPr lang="en-US" b="1" dirty="0" smtClean="0"/>
          </a:p>
          <a:p>
            <a:r>
              <a:rPr lang="en-US" dirty="0" smtClean="0"/>
              <a:t>Drain </a:t>
            </a:r>
            <a:r>
              <a:rPr lang="en-US" dirty="0"/>
              <a:t>water </a:t>
            </a:r>
            <a:r>
              <a:rPr lang="en-US" dirty="0" smtClean="0"/>
              <a:t>heat exchangers </a:t>
            </a:r>
            <a:r>
              <a:rPr lang="en-US" dirty="0"/>
              <a:t>shall comply with IAPMO PS-92. The </a:t>
            </a:r>
            <a:r>
              <a:rPr lang="en-US" dirty="0" smtClean="0"/>
              <a:t>heat </a:t>
            </a:r>
          </a:p>
          <a:p>
            <a:r>
              <a:rPr lang="en-US" dirty="0" smtClean="0"/>
              <a:t>exchanger </a:t>
            </a:r>
            <a:r>
              <a:rPr lang="en-US" dirty="0"/>
              <a:t>shall be accessible.</a:t>
            </a:r>
            <a:endParaRPr lang="en-US" dirty="0" smtClean="0"/>
          </a:p>
          <a:p>
            <a:endParaRPr lang="en-US" sz="1600" dirty="0"/>
          </a:p>
          <a:p>
            <a:endParaRPr lang="en-US" sz="1600" dirty="0"/>
          </a:p>
        </p:txBody>
      </p:sp>
    </p:spTree>
    <p:extLst>
      <p:ext uri="{BB962C8B-B14F-4D97-AF65-F5344CB8AC3E}">
        <p14:creationId xmlns:p14="http://schemas.microsoft.com/office/powerpoint/2010/main" val="187543433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76200"/>
            <a:ext cx="6086221" cy="1597361"/>
          </a:xfrm>
          <a:prstGeom prst="rect">
            <a:avLst/>
          </a:prstGeom>
          <a:noFill/>
        </p:spPr>
        <p:txBody>
          <a:bodyPr wrap="none" rtlCol="0">
            <a:spAutoFit/>
          </a:bodyPr>
          <a:lstStyle/>
          <a:p>
            <a:pPr algn="ctr">
              <a:lnSpc>
                <a:spcPct val="90000"/>
              </a:lnSpc>
            </a:pP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lnSpc>
                <a:spcPct val="90000"/>
              </a:lnSpc>
            </a:pP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Insulation Ratings: R value, </a:t>
            </a:r>
            <a:endPar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lnSpc>
                <a:spcPct val="90000"/>
              </a:lnSpc>
            </a:pP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K </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Factor, C Factor and U values </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
        <p:nvSpPr>
          <p:cNvPr id="3" name="TextBox 2"/>
          <p:cNvSpPr txBox="1"/>
          <p:nvPr/>
        </p:nvSpPr>
        <p:spPr>
          <a:xfrm>
            <a:off x="685800" y="1645146"/>
            <a:ext cx="7433120" cy="4062651"/>
          </a:xfrm>
          <a:prstGeom prst="rect">
            <a:avLst/>
          </a:prstGeom>
          <a:noFill/>
        </p:spPr>
        <p:txBody>
          <a:bodyPr wrap="none" rtlCol="0">
            <a:spAutoFit/>
          </a:bodyPr>
          <a:lstStyle/>
          <a:p>
            <a:endParaRPr lang="en-US" dirty="0"/>
          </a:p>
          <a:p>
            <a:r>
              <a:rPr lang="en-US" sz="2400" dirty="0"/>
              <a:t> </a:t>
            </a:r>
            <a:r>
              <a:rPr lang="en-US" sz="2400" b="1" dirty="0"/>
              <a:t>The K Factor </a:t>
            </a:r>
            <a:endParaRPr lang="en-US" sz="2400" dirty="0"/>
          </a:p>
          <a:p>
            <a:endParaRPr lang="en-US" dirty="0" smtClean="0"/>
          </a:p>
          <a:p>
            <a:r>
              <a:rPr lang="en-US" dirty="0" smtClean="0"/>
              <a:t>In </a:t>
            </a:r>
            <a:r>
              <a:rPr lang="en-US" dirty="0"/>
              <a:t>order to understand the well-known R factor, it is important to understand </a:t>
            </a:r>
            <a:endParaRPr lang="en-US" dirty="0" smtClean="0"/>
          </a:p>
          <a:p>
            <a:r>
              <a:rPr lang="en-US" dirty="0" smtClean="0"/>
              <a:t>the </a:t>
            </a:r>
            <a:r>
              <a:rPr lang="en-US" dirty="0"/>
              <a:t>factors upon which it relies. The textbook definition of the K factor is </a:t>
            </a:r>
            <a:endParaRPr lang="en-US" dirty="0" smtClean="0"/>
          </a:p>
          <a:p>
            <a:r>
              <a:rPr lang="en-US" dirty="0" smtClean="0"/>
              <a:t>“</a:t>
            </a:r>
            <a:r>
              <a:rPr lang="en-US" dirty="0"/>
              <a:t>The time rate of steady heat flow through a unit area of homogeneous </a:t>
            </a:r>
            <a:endParaRPr lang="en-US" dirty="0" smtClean="0"/>
          </a:p>
          <a:p>
            <a:r>
              <a:rPr lang="en-US" dirty="0" smtClean="0"/>
              <a:t>material </a:t>
            </a:r>
            <a:r>
              <a:rPr lang="en-US" dirty="0"/>
              <a:t>induced by a unit temperature gradient in a direction perpendicular </a:t>
            </a:r>
            <a:endParaRPr lang="en-US" dirty="0" smtClean="0"/>
          </a:p>
          <a:p>
            <a:r>
              <a:rPr lang="en-US" dirty="0" smtClean="0"/>
              <a:t>to </a:t>
            </a:r>
            <a:r>
              <a:rPr lang="en-US" dirty="0"/>
              <a:t>that unit area.” That’s a mouthful</a:t>
            </a:r>
            <a:r>
              <a:rPr lang="en-US" dirty="0" smtClean="0"/>
              <a:t>.</a:t>
            </a:r>
          </a:p>
          <a:p>
            <a:r>
              <a:rPr lang="en-US" dirty="0" smtClean="0"/>
              <a:t> </a:t>
            </a:r>
            <a:endParaRPr lang="en-US" dirty="0"/>
          </a:p>
          <a:p>
            <a:r>
              <a:rPr lang="en-US" dirty="0">
                <a:solidFill>
                  <a:srgbClr val="FF0000"/>
                </a:solidFill>
              </a:rPr>
              <a:t>Simplified, the K factor is the measure of heat </a:t>
            </a:r>
            <a:endParaRPr lang="en-US" dirty="0" smtClean="0">
              <a:solidFill>
                <a:srgbClr val="FF0000"/>
              </a:solidFill>
            </a:endParaRPr>
          </a:p>
          <a:p>
            <a:r>
              <a:rPr lang="en-US" dirty="0" smtClean="0">
                <a:solidFill>
                  <a:srgbClr val="FF0000"/>
                </a:solidFill>
              </a:rPr>
              <a:t>that </a:t>
            </a:r>
            <a:r>
              <a:rPr lang="en-US" dirty="0">
                <a:solidFill>
                  <a:srgbClr val="FF0000"/>
                </a:solidFill>
              </a:rPr>
              <a:t>passes through one square </a:t>
            </a:r>
            <a:r>
              <a:rPr lang="en-US" dirty="0" smtClean="0">
                <a:solidFill>
                  <a:srgbClr val="FF0000"/>
                </a:solidFill>
              </a:rPr>
              <a:t>foot </a:t>
            </a:r>
            <a:r>
              <a:rPr lang="en-US" dirty="0">
                <a:solidFill>
                  <a:srgbClr val="FF0000"/>
                </a:solidFill>
              </a:rPr>
              <a:t>of </a:t>
            </a:r>
            <a:r>
              <a:rPr lang="en-US" dirty="0" smtClean="0">
                <a:solidFill>
                  <a:srgbClr val="FF0000"/>
                </a:solidFill>
              </a:rPr>
              <a:t>material</a:t>
            </a:r>
          </a:p>
          <a:p>
            <a:r>
              <a:rPr lang="en-US" dirty="0" smtClean="0">
                <a:solidFill>
                  <a:srgbClr val="FF0000"/>
                </a:solidFill>
              </a:rPr>
              <a:t>that </a:t>
            </a:r>
            <a:r>
              <a:rPr lang="en-US" dirty="0">
                <a:solidFill>
                  <a:srgbClr val="FF0000"/>
                </a:solidFill>
              </a:rPr>
              <a:t>is 1 inch thick in an hour. Usually, insulation </a:t>
            </a:r>
            <a:endParaRPr lang="en-US" dirty="0" smtClean="0">
              <a:solidFill>
                <a:srgbClr val="FF0000"/>
              </a:solidFill>
            </a:endParaRPr>
          </a:p>
          <a:p>
            <a:r>
              <a:rPr lang="en-US" dirty="0" smtClean="0">
                <a:solidFill>
                  <a:srgbClr val="FF0000"/>
                </a:solidFill>
              </a:rPr>
              <a:t>materials </a:t>
            </a:r>
            <a:r>
              <a:rPr lang="en-US" dirty="0">
                <a:solidFill>
                  <a:srgbClr val="FF0000"/>
                </a:solidFill>
              </a:rPr>
              <a:t>have </a:t>
            </a:r>
            <a:r>
              <a:rPr lang="en-US" dirty="0" smtClean="0">
                <a:solidFill>
                  <a:srgbClr val="FF0000"/>
                </a:solidFill>
              </a:rPr>
              <a:t>a </a:t>
            </a:r>
            <a:r>
              <a:rPr lang="en-US" dirty="0">
                <a:solidFill>
                  <a:srgbClr val="FF0000"/>
                </a:solidFill>
              </a:rPr>
              <a:t>K Factor of less than 1. The </a:t>
            </a:r>
            <a:r>
              <a:rPr lang="en-US" dirty="0" smtClean="0">
                <a:solidFill>
                  <a:srgbClr val="FF0000"/>
                </a:solidFill>
              </a:rPr>
              <a:t>lower</a:t>
            </a:r>
          </a:p>
          <a:p>
            <a:r>
              <a:rPr lang="en-US" dirty="0" smtClean="0">
                <a:solidFill>
                  <a:srgbClr val="FF0000"/>
                </a:solidFill>
              </a:rPr>
              <a:t> </a:t>
            </a:r>
            <a:r>
              <a:rPr lang="en-US" dirty="0">
                <a:solidFill>
                  <a:srgbClr val="FF0000"/>
                </a:solidFill>
              </a:rPr>
              <a:t>the K value, the better the insulation. </a:t>
            </a:r>
          </a:p>
        </p:txBody>
      </p:sp>
      <p:pic>
        <p:nvPicPr>
          <p:cNvPr id="7" name="Picture 6"/>
          <p:cNvPicPr>
            <a:picLocks noChangeAspect="1"/>
          </p:cNvPicPr>
          <p:nvPr/>
        </p:nvPicPr>
        <p:blipFill>
          <a:blip r:embed="rId2"/>
          <a:stretch>
            <a:fillRect/>
          </a:stretch>
        </p:blipFill>
        <p:spPr>
          <a:xfrm>
            <a:off x="5562600" y="3870158"/>
            <a:ext cx="2743200" cy="1768642"/>
          </a:xfrm>
          <a:prstGeom prst="rect">
            <a:avLst/>
          </a:prstGeom>
        </p:spPr>
      </p:pic>
    </p:spTree>
    <p:extLst>
      <p:ext uri="{BB962C8B-B14F-4D97-AF65-F5344CB8AC3E}">
        <p14:creationId xmlns:p14="http://schemas.microsoft.com/office/powerpoint/2010/main" val="63763812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76200"/>
            <a:ext cx="6086221" cy="1597361"/>
          </a:xfrm>
          <a:prstGeom prst="rect">
            <a:avLst/>
          </a:prstGeom>
          <a:noFill/>
        </p:spPr>
        <p:txBody>
          <a:bodyPr wrap="none" rtlCol="0">
            <a:spAutoFit/>
          </a:bodyPr>
          <a:lstStyle/>
          <a:p>
            <a:pPr algn="ctr">
              <a:lnSpc>
                <a:spcPct val="90000"/>
              </a:lnSpc>
            </a:pP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lnSpc>
                <a:spcPct val="90000"/>
              </a:lnSpc>
            </a:pP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Insulation Ratings: R value, </a:t>
            </a:r>
            <a:endPar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lnSpc>
                <a:spcPct val="90000"/>
              </a:lnSpc>
            </a:pP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K </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Factor, C Factor and U values </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
        <p:nvSpPr>
          <p:cNvPr id="3" name="TextBox 2"/>
          <p:cNvSpPr txBox="1"/>
          <p:nvPr/>
        </p:nvSpPr>
        <p:spPr>
          <a:xfrm>
            <a:off x="685800" y="1645146"/>
            <a:ext cx="7544027" cy="2677656"/>
          </a:xfrm>
          <a:prstGeom prst="rect">
            <a:avLst/>
          </a:prstGeom>
          <a:noFill/>
        </p:spPr>
        <p:txBody>
          <a:bodyPr wrap="none" rtlCol="0">
            <a:spAutoFit/>
          </a:bodyPr>
          <a:lstStyle/>
          <a:p>
            <a:endParaRPr lang="en-US" dirty="0"/>
          </a:p>
          <a:p>
            <a:r>
              <a:rPr lang="en-US" sz="2400" dirty="0"/>
              <a:t> </a:t>
            </a:r>
            <a:r>
              <a:rPr lang="en-US" sz="2400" b="1" dirty="0"/>
              <a:t>The </a:t>
            </a:r>
            <a:r>
              <a:rPr lang="en-US" sz="2400" b="1" dirty="0" smtClean="0"/>
              <a:t>C </a:t>
            </a:r>
            <a:r>
              <a:rPr lang="en-US" sz="2400" b="1" dirty="0"/>
              <a:t>Factor </a:t>
            </a:r>
            <a:endParaRPr lang="en-US" sz="2400" dirty="0"/>
          </a:p>
          <a:p>
            <a:endParaRPr lang="en-US" dirty="0"/>
          </a:p>
          <a:p>
            <a:r>
              <a:rPr lang="en-US" dirty="0" smtClean="0">
                <a:solidFill>
                  <a:srgbClr val="FF0000"/>
                </a:solidFill>
              </a:rPr>
              <a:t>C </a:t>
            </a:r>
            <a:r>
              <a:rPr lang="en-US" dirty="0">
                <a:solidFill>
                  <a:srgbClr val="FF0000"/>
                </a:solidFill>
              </a:rPr>
              <a:t>Factor stands for Thermal Conductance Factor. It’s the quantity of heat, </a:t>
            </a:r>
            <a:endParaRPr lang="en-US" dirty="0" smtClean="0">
              <a:solidFill>
                <a:srgbClr val="FF0000"/>
              </a:solidFill>
            </a:endParaRPr>
          </a:p>
          <a:p>
            <a:r>
              <a:rPr lang="en-US" dirty="0" smtClean="0">
                <a:solidFill>
                  <a:srgbClr val="FF0000"/>
                </a:solidFill>
              </a:rPr>
              <a:t>measured </a:t>
            </a:r>
            <a:r>
              <a:rPr lang="en-US" dirty="0">
                <a:solidFill>
                  <a:srgbClr val="FF0000"/>
                </a:solidFill>
              </a:rPr>
              <a:t>in BTUs, that passes through a foot of insulation material. </a:t>
            </a:r>
            <a:endParaRPr lang="en-US" dirty="0" smtClean="0">
              <a:solidFill>
                <a:srgbClr val="FF0000"/>
              </a:solidFill>
            </a:endParaRPr>
          </a:p>
          <a:p>
            <a:r>
              <a:rPr lang="en-US" dirty="0" smtClean="0"/>
              <a:t>Mathematically</a:t>
            </a:r>
            <a:r>
              <a:rPr lang="en-US" dirty="0"/>
              <a:t>, it’s the K-factor divided by the thickness of the insulation </a:t>
            </a:r>
            <a:endParaRPr lang="en-US" dirty="0" smtClean="0"/>
          </a:p>
          <a:p>
            <a:r>
              <a:rPr lang="en-US" dirty="0" smtClean="0"/>
              <a:t>material</a:t>
            </a:r>
            <a:r>
              <a:rPr lang="en-US" dirty="0"/>
              <a:t>. Just like the K Factor</a:t>
            </a:r>
            <a:r>
              <a:rPr lang="en-US" dirty="0">
                <a:solidFill>
                  <a:srgbClr val="FF0000"/>
                </a:solidFill>
              </a:rPr>
              <a:t>, the lower the C factor, the better the insulating </a:t>
            </a:r>
            <a:endParaRPr lang="en-US" dirty="0" smtClean="0">
              <a:solidFill>
                <a:srgbClr val="FF0000"/>
              </a:solidFill>
            </a:endParaRPr>
          </a:p>
          <a:p>
            <a:r>
              <a:rPr lang="en-US" dirty="0" smtClean="0">
                <a:solidFill>
                  <a:srgbClr val="FF0000"/>
                </a:solidFill>
              </a:rPr>
              <a:t>properties </a:t>
            </a:r>
            <a:r>
              <a:rPr lang="en-US" dirty="0">
                <a:solidFill>
                  <a:srgbClr val="FF0000"/>
                </a:solidFill>
              </a:rPr>
              <a:t>of the material. </a:t>
            </a:r>
            <a:endParaRPr lang="en-US" dirty="0" smtClean="0">
              <a:solidFill>
                <a:srgbClr val="FF0000"/>
              </a:solidFill>
            </a:endParaRPr>
          </a:p>
          <a:p>
            <a:endParaRPr lang="en-US" dirty="0"/>
          </a:p>
        </p:txBody>
      </p:sp>
      <p:pic>
        <p:nvPicPr>
          <p:cNvPr id="7" name="Picture 6"/>
          <p:cNvPicPr>
            <a:picLocks noChangeAspect="1"/>
          </p:cNvPicPr>
          <p:nvPr/>
        </p:nvPicPr>
        <p:blipFill>
          <a:blip r:embed="rId2"/>
          <a:stretch>
            <a:fillRect/>
          </a:stretch>
        </p:blipFill>
        <p:spPr>
          <a:xfrm>
            <a:off x="1905000" y="4114800"/>
            <a:ext cx="4503641" cy="2438400"/>
          </a:xfrm>
          <a:prstGeom prst="rect">
            <a:avLst/>
          </a:prstGeom>
        </p:spPr>
      </p:pic>
    </p:spTree>
    <p:extLst>
      <p:ext uri="{BB962C8B-B14F-4D97-AF65-F5344CB8AC3E}">
        <p14:creationId xmlns:p14="http://schemas.microsoft.com/office/powerpoint/2010/main" val="184824211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76200"/>
            <a:ext cx="6086221" cy="1597361"/>
          </a:xfrm>
          <a:prstGeom prst="rect">
            <a:avLst/>
          </a:prstGeom>
          <a:noFill/>
        </p:spPr>
        <p:txBody>
          <a:bodyPr wrap="none" rtlCol="0">
            <a:spAutoFit/>
          </a:bodyPr>
          <a:lstStyle/>
          <a:p>
            <a:pPr algn="ctr">
              <a:lnSpc>
                <a:spcPct val="90000"/>
              </a:lnSpc>
            </a:pP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lnSpc>
                <a:spcPct val="90000"/>
              </a:lnSpc>
            </a:pP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Insulation Ratings: R value, </a:t>
            </a:r>
            <a:endPar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lnSpc>
                <a:spcPct val="90000"/>
              </a:lnSpc>
            </a:pP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K </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Factor, C Factor and U values </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
        <p:nvSpPr>
          <p:cNvPr id="3" name="TextBox 2"/>
          <p:cNvSpPr txBox="1"/>
          <p:nvPr/>
        </p:nvSpPr>
        <p:spPr>
          <a:xfrm>
            <a:off x="685800" y="1908750"/>
            <a:ext cx="7593169" cy="4339650"/>
          </a:xfrm>
          <a:prstGeom prst="rect">
            <a:avLst/>
          </a:prstGeom>
          <a:noFill/>
        </p:spPr>
        <p:txBody>
          <a:bodyPr wrap="none" rtlCol="0">
            <a:spAutoFit/>
          </a:bodyPr>
          <a:lstStyle/>
          <a:p>
            <a:r>
              <a:rPr lang="en-US" sz="2400" b="1" dirty="0" smtClean="0"/>
              <a:t>The R Value</a:t>
            </a:r>
            <a:endParaRPr lang="en-US" sz="2400" dirty="0"/>
          </a:p>
          <a:p>
            <a:endParaRPr lang="en-US" dirty="0"/>
          </a:p>
          <a:p>
            <a:r>
              <a:rPr lang="en-US" dirty="0" smtClean="0"/>
              <a:t>Anyone </a:t>
            </a:r>
            <a:r>
              <a:rPr lang="en-US" dirty="0"/>
              <a:t>who purchased insulation for their home knows what the R-factor is. </a:t>
            </a:r>
            <a:endParaRPr lang="en-US" dirty="0" smtClean="0"/>
          </a:p>
          <a:p>
            <a:r>
              <a:rPr lang="en-US" dirty="0" smtClean="0"/>
              <a:t>It’s </a:t>
            </a:r>
            <a:r>
              <a:rPr lang="en-US" dirty="0"/>
              <a:t>the number on the outside of the ungainly roll of itchy stuff. However, </a:t>
            </a:r>
            <a:endParaRPr lang="en-US" dirty="0" smtClean="0"/>
          </a:p>
          <a:p>
            <a:r>
              <a:rPr lang="en-US" dirty="0" smtClean="0"/>
              <a:t>unbeknownst </a:t>
            </a:r>
            <a:r>
              <a:rPr lang="en-US" dirty="0"/>
              <a:t>to most, the R-factor is not constant. It is the Thermal Resistance </a:t>
            </a:r>
            <a:endParaRPr lang="en-US" dirty="0" smtClean="0"/>
          </a:p>
          <a:p>
            <a:r>
              <a:rPr lang="en-US" dirty="0" smtClean="0"/>
              <a:t>factor </a:t>
            </a:r>
            <a:r>
              <a:rPr lang="en-US" dirty="0"/>
              <a:t>of insulation. </a:t>
            </a:r>
            <a:r>
              <a:rPr lang="en-US" dirty="0">
                <a:solidFill>
                  <a:srgbClr val="FF0000"/>
                </a:solidFill>
              </a:rPr>
              <a:t>In layman’s terms, this refers to </a:t>
            </a:r>
            <a:r>
              <a:rPr lang="en-US" dirty="0" smtClean="0">
                <a:solidFill>
                  <a:srgbClr val="FF0000"/>
                </a:solidFill>
              </a:rPr>
              <a:t>the effectiveness </a:t>
            </a:r>
            <a:r>
              <a:rPr lang="en-US" dirty="0">
                <a:solidFill>
                  <a:srgbClr val="FF0000"/>
                </a:solidFill>
              </a:rPr>
              <a:t>of the </a:t>
            </a:r>
            <a:r>
              <a:rPr lang="en-US" dirty="0" smtClean="0">
                <a:solidFill>
                  <a:srgbClr val="FF0000"/>
                </a:solidFill>
              </a:rPr>
              <a:t/>
            </a:r>
            <a:br>
              <a:rPr lang="en-US" dirty="0" smtClean="0">
                <a:solidFill>
                  <a:srgbClr val="FF0000"/>
                </a:solidFill>
              </a:rPr>
            </a:br>
            <a:r>
              <a:rPr lang="en-US" dirty="0" smtClean="0">
                <a:solidFill>
                  <a:srgbClr val="FF0000"/>
                </a:solidFill>
              </a:rPr>
              <a:t>insulation </a:t>
            </a:r>
            <a:r>
              <a:rPr lang="en-US" dirty="0">
                <a:solidFill>
                  <a:srgbClr val="FF0000"/>
                </a:solidFill>
              </a:rPr>
              <a:t>at retarding the transfer of heat. </a:t>
            </a:r>
            <a:endParaRPr lang="en-US" dirty="0" smtClean="0">
              <a:solidFill>
                <a:srgbClr val="FF0000"/>
              </a:solidFill>
            </a:endParaRPr>
          </a:p>
          <a:p>
            <a:r>
              <a:rPr lang="en-US" dirty="0" smtClean="0"/>
              <a:t> </a:t>
            </a:r>
            <a:endParaRPr lang="en-US" dirty="0"/>
          </a:p>
          <a:p>
            <a:r>
              <a:rPr lang="en-US" dirty="0"/>
              <a:t>The R factor is a variable value that measures </a:t>
            </a:r>
            <a:r>
              <a:rPr lang="en-US" dirty="0" smtClean="0"/>
              <a:t/>
            </a:r>
            <a:br>
              <a:rPr lang="en-US" dirty="0" smtClean="0"/>
            </a:br>
            <a:r>
              <a:rPr lang="en-US" dirty="0" smtClean="0"/>
              <a:t>the </a:t>
            </a:r>
            <a:r>
              <a:rPr lang="en-US" dirty="0"/>
              <a:t>ability of a material to block </a:t>
            </a:r>
            <a:r>
              <a:rPr lang="en-US" dirty="0" smtClean="0"/>
              <a:t>heat </a:t>
            </a:r>
            <a:r>
              <a:rPr lang="en-US" dirty="0"/>
              <a:t>rather </a:t>
            </a:r>
            <a:r>
              <a:rPr lang="en-US" dirty="0" smtClean="0"/>
              <a:t/>
            </a:r>
            <a:br>
              <a:rPr lang="en-US" dirty="0" smtClean="0"/>
            </a:br>
            <a:r>
              <a:rPr lang="en-US" dirty="0" smtClean="0"/>
              <a:t>than </a:t>
            </a:r>
            <a:r>
              <a:rPr lang="en-US" dirty="0"/>
              <a:t>radiate it. The variable is the C factor. </a:t>
            </a:r>
            <a:r>
              <a:rPr lang="en-US" dirty="0" smtClean="0"/>
              <a:t/>
            </a:r>
            <a:br>
              <a:rPr lang="en-US" dirty="0" smtClean="0"/>
            </a:br>
            <a:r>
              <a:rPr lang="en-US" dirty="0" smtClean="0"/>
              <a:t>Mathematically</a:t>
            </a:r>
            <a:r>
              <a:rPr lang="en-US" dirty="0"/>
              <a:t>, the R </a:t>
            </a:r>
            <a:r>
              <a:rPr lang="en-US" dirty="0" smtClean="0"/>
              <a:t>factor </a:t>
            </a:r>
            <a:r>
              <a:rPr lang="en-US" dirty="0"/>
              <a:t>can be determined </a:t>
            </a:r>
            <a:r>
              <a:rPr lang="en-US" dirty="0" smtClean="0"/>
              <a:t/>
            </a:r>
            <a:br>
              <a:rPr lang="en-US" dirty="0" smtClean="0"/>
            </a:br>
            <a:r>
              <a:rPr lang="en-US" dirty="0" smtClean="0"/>
              <a:t>by </a:t>
            </a:r>
            <a:r>
              <a:rPr lang="en-US" dirty="0"/>
              <a:t>R=1/C. In other words</a:t>
            </a:r>
            <a:r>
              <a:rPr lang="en-US" dirty="0">
                <a:solidFill>
                  <a:srgbClr val="FF0000"/>
                </a:solidFill>
              </a:rPr>
              <a:t>, it is the effectiveness </a:t>
            </a:r>
            <a:r>
              <a:rPr lang="en-US" dirty="0" smtClean="0">
                <a:solidFill>
                  <a:srgbClr val="FF0000"/>
                </a:solidFill>
              </a:rPr>
              <a:t/>
            </a:r>
            <a:br>
              <a:rPr lang="en-US" dirty="0" smtClean="0">
                <a:solidFill>
                  <a:srgbClr val="FF0000"/>
                </a:solidFill>
              </a:rPr>
            </a:br>
            <a:r>
              <a:rPr lang="en-US" dirty="0" smtClean="0">
                <a:solidFill>
                  <a:srgbClr val="FF0000"/>
                </a:solidFill>
              </a:rPr>
              <a:t>of </a:t>
            </a:r>
            <a:r>
              <a:rPr lang="en-US" dirty="0">
                <a:solidFill>
                  <a:srgbClr val="FF0000"/>
                </a:solidFill>
              </a:rPr>
              <a:t>the </a:t>
            </a:r>
            <a:r>
              <a:rPr lang="en-US" dirty="0" smtClean="0">
                <a:solidFill>
                  <a:srgbClr val="FF0000"/>
                </a:solidFill>
              </a:rPr>
              <a:t>insulation </a:t>
            </a:r>
            <a:r>
              <a:rPr lang="en-US" dirty="0">
                <a:solidFill>
                  <a:srgbClr val="FF0000"/>
                </a:solidFill>
              </a:rPr>
              <a:t>at retarding the transfer of </a:t>
            </a:r>
            <a:r>
              <a:rPr lang="en-US" dirty="0" smtClean="0">
                <a:solidFill>
                  <a:srgbClr val="FF0000"/>
                </a:solidFill>
              </a:rPr>
              <a:t>heat. </a:t>
            </a:r>
            <a:br>
              <a:rPr lang="en-US" dirty="0" smtClean="0">
                <a:solidFill>
                  <a:srgbClr val="FF0000"/>
                </a:solidFill>
              </a:rPr>
            </a:br>
            <a:r>
              <a:rPr lang="en-US" dirty="0" smtClean="0">
                <a:solidFill>
                  <a:srgbClr val="FF0000"/>
                </a:solidFill>
              </a:rPr>
              <a:t>The </a:t>
            </a:r>
            <a:r>
              <a:rPr lang="en-US" dirty="0">
                <a:solidFill>
                  <a:srgbClr val="FF0000"/>
                </a:solidFill>
              </a:rPr>
              <a:t>higher the R factor, the better </a:t>
            </a:r>
            <a:r>
              <a:rPr lang="en-US" dirty="0" smtClean="0">
                <a:solidFill>
                  <a:srgbClr val="FF0000"/>
                </a:solidFill>
              </a:rPr>
              <a:t>the </a:t>
            </a:r>
            <a:r>
              <a:rPr lang="en-US" dirty="0">
                <a:solidFill>
                  <a:srgbClr val="FF0000"/>
                </a:solidFill>
              </a:rPr>
              <a:t>insulation. </a:t>
            </a:r>
            <a:endParaRPr lang="en-US" dirty="0" smtClean="0">
              <a:solidFill>
                <a:srgbClr val="FF0000"/>
              </a:solidFill>
            </a:endParaRPr>
          </a:p>
        </p:txBody>
      </p:sp>
      <p:pic>
        <p:nvPicPr>
          <p:cNvPr id="5" name="Picture 4"/>
          <p:cNvPicPr>
            <a:picLocks noChangeAspect="1"/>
          </p:cNvPicPr>
          <p:nvPr/>
        </p:nvPicPr>
        <p:blipFill>
          <a:blip r:embed="rId2"/>
          <a:stretch>
            <a:fillRect/>
          </a:stretch>
        </p:blipFill>
        <p:spPr>
          <a:xfrm>
            <a:off x="5638800" y="4072030"/>
            <a:ext cx="1981200" cy="1702062"/>
          </a:xfrm>
          <a:prstGeom prst="rect">
            <a:avLst/>
          </a:prstGeom>
        </p:spPr>
      </p:pic>
    </p:spTree>
    <p:extLst>
      <p:ext uri="{BB962C8B-B14F-4D97-AF65-F5344CB8AC3E}">
        <p14:creationId xmlns:p14="http://schemas.microsoft.com/office/powerpoint/2010/main" val="171894427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76200"/>
            <a:ext cx="6086221" cy="1597361"/>
          </a:xfrm>
          <a:prstGeom prst="rect">
            <a:avLst/>
          </a:prstGeom>
          <a:noFill/>
        </p:spPr>
        <p:txBody>
          <a:bodyPr wrap="none" rtlCol="0">
            <a:spAutoFit/>
          </a:bodyPr>
          <a:lstStyle/>
          <a:p>
            <a:pPr algn="ctr">
              <a:lnSpc>
                <a:spcPct val="90000"/>
              </a:lnSpc>
            </a:pP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lnSpc>
                <a:spcPct val="90000"/>
              </a:lnSpc>
            </a:pP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Insulation Ratings: R value, </a:t>
            </a:r>
            <a:endPar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lnSpc>
                <a:spcPct val="90000"/>
              </a:lnSpc>
            </a:pP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K </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Factor, C Factor and U values </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
        <p:nvSpPr>
          <p:cNvPr id="3" name="TextBox 2"/>
          <p:cNvSpPr txBox="1"/>
          <p:nvPr/>
        </p:nvSpPr>
        <p:spPr>
          <a:xfrm>
            <a:off x="685800" y="1914942"/>
            <a:ext cx="7155512" cy="2123658"/>
          </a:xfrm>
          <a:prstGeom prst="rect">
            <a:avLst/>
          </a:prstGeom>
          <a:noFill/>
        </p:spPr>
        <p:txBody>
          <a:bodyPr wrap="none" rtlCol="0">
            <a:spAutoFit/>
          </a:bodyPr>
          <a:lstStyle/>
          <a:p>
            <a:r>
              <a:rPr lang="en-US" sz="2400" b="1" dirty="0" smtClean="0"/>
              <a:t>The U Value</a:t>
            </a:r>
            <a:endParaRPr lang="en-US" sz="2400" dirty="0"/>
          </a:p>
          <a:p>
            <a:endParaRPr lang="en-US" dirty="0"/>
          </a:p>
          <a:p>
            <a:r>
              <a:rPr lang="en-US" dirty="0" smtClean="0"/>
              <a:t> </a:t>
            </a:r>
            <a:r>
              <a:rPr lang="en-US" dirty="0">
                <a:solidFill>
                  <a:srgbClr val="FF0000"/>
                </a:solidFill>
              </a:rPr>
              <a:t>Finally, the term U-Value is the total amount of energy transfer through </a:t>
            </a:r>
            <a:endParaRPr lang="en-US" dirty="0" smtClean="0">
              <a:solidFill>
                <a:srgbClr val="FF0000"/>
              </a:solidFill>
            </a:endParaRPr>
          </a:p>
          <a:p>
            <a:r>
              <a:rPr lang="en-US" dirty="0" smtClean="0">
                <a:solidFill>
                  <a:srgbClr val="FF0000"/>
                </a:solidFill>
              </a:rPr>
              <a:t>convection</a:t>
            </a:r>
            <a:r>
              <a:rPr lang="en-US" dirty="0">
                <a:solidFill>
                  <a:srgbClr val="FF0000"/>
                </a:solidFill>
              </a:rPr>
              <a:t>, radiation and conduction</a:t>
            </a:r>
            <a:r>
              <a:rPr lang="en-US" dirty="0"/>
              <a:t>. This is an architectural term used </a:t>
            </a:r>
            <a:r>
              <a:rPr lang="en-US" dirty="0" smtClean="0"/>
              <a:t>to</a:t>
            </a:r>
          </a:p>
          <a:p>
            <a:r>
              <a:rPr lang="en-US" dirty="0" smtClean="0"/>
              <a:t>describe </a:t>
            </a:r>
            <a:r>
              <a:rPr lang="en-US" dirty="0"/>
              <a:t>the energy efficiency of a structure, calculated using a formula </a:t>
            </a:r>
            <a:endParaRPr lang="en-US" dirty="0" smtClean="0"/>
          </a:p>
          <a:p>
            <a:r>
              <a:rPr lang="en-US" dirty="0" smtClean="0"/>
              <a:t>that </a:t>
            </a:r>
            <a:r>
              <a:rPr lang="en-US" dirty="0"/>
              <a:t>considers the materials specified for the building envelope—floors, </a:t>
            </a:r>
            <a:endParaRPr lang="en-US" dirty="0" smtClean="0"/>
          </a:p>
          <a:p>
            <a:r>
              <a:rPr lang="en-US" dirty="0" smtClean="0"/>
              <a:t>walls </a:t>
            </a:r>
            <a:r>
              <a:rPr lang="en-US" dirty="0"/>
              <a:t>and ceilings. </a:t>
            </a:r>
          </a:p>
        </p:txBody>
      </p:sp>
      <p:pic>
        <p:nvPicPr>
          <p:cNvPr id="4" name="Picture 3"/>
          <p:cNvPicPr>
            <a:picLocks noChangeAspect="1"/>
          </p:cNvPicPr>
          <p:nvPr/>
        </p:nvPicPr>
        <p:blipFill>
          <a:blip r:embed="rId2"/>
          <a:stretch>
            <a:fillRect/>
          </a:stretch>
        </p:blipFill>
        <p:spPr>
          <a:xfrm>
            <a:off x="3581400" y="3886200"/>
            <a:ext cx="2628900" cy="2253343"/>
          </a:xfrm>
          <a:prstGeom prst="rect">
            <a:avLst/>
          </a:prstGeom>
        </p:spPr>
      </p:pic>
    </p:spTree>
    <p:extLst>
      <p:ext uri="{BB962C8B-B14F-4D97-AF65-F5344CB8AC3E}">
        <p14:creationId xmlns:p14="http://schemas.microsoft.com/office/powerpoint/2010/main" val="146832479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HotWat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533400"/>
            <a:ext cx="5562600" cy="5214938"/>
          </a:xfrm>
          <a:prstGeom prst="rect">
            <a:avLst/>
          </a:prstGeom>
        </p:spPr>
      </p:pic>
      <p:sp>
        <p:nvSpPr>
          <p:cNvPr id="3" name="Rectangle 2"/>
          <p:cNvSpPr/>
          <p:nvPr/>
        </p:nvSpPr>
        <p:spPr>
          <a:xfrm>
            <a:off x="4953000" y="533400"/>
            <a:ext cx="2438400" cy="5257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en-US" sz="3600" b="1" dirty="0" smtClean="0">
                <a:ln w="11430"/>
                <a:solidFill>
                  <a:srgbClr val="F8F8F8"/>
                </a:solidFill>
                <a:effectLst>
                  <a:outerShdw blurRad="25400" algn="tl" rotWithShape="0">
                    <a:srgbClr val="000000">
                      <a:alpha val="43000"/>
                    </a:srgbClr>
                  </a:outerShdw>
                </a:effectLst>
              </a:rPr>
              <a:t>Might be a while until she gets the hot water…</a:t>
            </a:r>
            <a:endParaRPr lang="en-US" sz="3600" b="1"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84241853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1143000" y="926306"/>
            <a:ext cx="6553200" cy="5017294"/>
          </a:xfrm>
          <a:prstGeom prst="rect">
            <a:avLst/>
          </a:prstGeom>
        </p:spPr>
      </p:pic>
      <p:sp>
        <p:nvSpPr>
          <p:cNvPr id="26" name="Rectangle 25"/>
          <p:cNvSpPr/>
          <p:nvPr/>
        </p:nvSpPr>
        <p:spPr>
          <a:xfrm>
            <a:off x="2286000" y="76200"/>
            <a:ext cx="4419600" cy="5334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438400" y="0"/>
            <a:ext cx="4075354" cy="584776"/>
          </a:xfrm>
          <a:prstGeom prst="rect">
            <a:avLst/>
          </a:prstGeom>
          <a:noFill/>
        </p:spPr>
        <p:txBody>
          <a:bodyPr wrap="none" rtlCol="0">
            <a:spAutoFit/>
          </a:bodyPr>
          <a:lstStyle/>
          <a:p>
            <a:pPr algn="ctr"/>
            <a:r>
              <a:rPr lang="en-US" sz="32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rial"/>
                <a:cs typeface="Arial"/>
              </a:rPr>
              <a:t>Voodoo Bath House</a:t>
            </a:r>
            <a:endPar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rial"/>
              <a:cs typeface="Arial"/>
            </a:endParaRPr>
          </a:p>
        </p:txBody>
      </p:sp>
      <p:sp>
        <p:nvSpPr>
          <p:cNvPr id="3" name="Rectangle 2"/>
          <p:cNvSpPr/>
          <p:nvPr/>
        </p:nvSpPr>
        <p:spPr>
          <a:xfrm>
            <a:off x="1371600" y="5715000"/>
            <a:ext cx="5791200"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en-US" sz="2400" b="1" spc="150" dirty="0" smtClean="0">
                <a:ln w="11430"/>
                <a:solidFill>
                  <a:srgbClr val="F8F8F8"/>
                </a:solidFill>
                <a:effectLst>
                  <a:outerShdw blurRad="25400" algn="tl" rotWithShape="0">
                    <a:srgbClr val="000000">
                      <a:alpha val="43000"/>
                    </a:srgbClr>
                  </a:outerShdw>
                </a:effectLst>
                <a:latin typeface="Arial"/>
                <a:cs typeface="Arial"/>
              </a:rPr>
              <a:t>We save water the Voodoo way!</a:t>
            </a:r>
            <a:endParaRPr lang="en-US" sz="2400" b="1" spc="150" dirty="0">
              <a:ln w="11430"/>
              <a:solidFill>
                <a:srgbClr val="F8F8F8"/>
              </a:solidFill>
              <a:effectLst>
                <a:outerShdw blurRad="25400" algn="tl" rotWithShape="0">
                  <a:srgbClr val="000000">
                    <a:alpha val="43000"/>
                  </a:srgbClr>
                </a:outerShdw>
              </a:effectLst>
              <a:latin typeface="Arial"/>
              <a:cs typeface="Arial"/>
            </a:endParaRPr>
          </a:p>
        </p:txBody>
      </p:sp>
      <p:sp>
        <p:nvSpPr>
          <p:cNvPr id="33" name="Freeform 32"/>
          <p:cNvSpPr/>
          <p:nvPr/>
        </p:nvSpPr>
        <p:spPr>
          <a:xfrm>
            <a:off x="2286000" y="1447800"/>
            <a:ext cx="685799" cy="282901"/>
          </a:xfrm>
          <a:custGeom>
            <a:avLst/>
            <a:gdLst>
              <a:gd name="connsiteX0" fmla="*/ 0 w 413812"/>
              <a:gd name="connsiteY0" fmla="*/ 114151 h 399530"/>
              <a:gd name="connsiteX1" fmla="*/ 413812 w 413812"/>
              <a:gd name="connsiteY1" fmla="*/ 399530 h 399530"/>
              <a:gd name="connsiteX2" fmla="*/ 114155 w 413812"/>
              <a:gd name="connsiteY2" fmla="*/ 0 h 399530"/>
              <a:gd name="connsiteX3" fmla="*/ 0 w 413812"/>
              <a:gd name="connsiteY3" fmla="*/ 114151 h 399530"/>
            </a:gdLst>
            <a:ahLst/>
            <a:cxnLst>
              <a:cxn ang="0">
                <a:pos x="connsiteX0" y="connsiteY0"/>
              </a:cxn>
              <a:cxn ang="0">
                <a:pos x="connsiteX1" y="connsiteY1"/>
              </a:cxn>
              <a:cxn ang="0">
                <a:pos x="connsiteX2" y="connsiteY2"/>
              </a:cxn>
              <a:cxn ang="0">
                <a:pos x="connsiteX3" y="connsiteY3"/>
              </a:cxn>
            </a:cxnLst>
            <a:rect l="l" t="t" r="r" b="b"/>
            <a:pathLst>
              <a:path w="413812" h="399530">
                <a:moveTo>
                  <a:pt x="0" y="114151"/>
                </a:moveTo>
                <a:lnTo>
                  <a:pt x="413812" y="399530"/>
                </a:lnTo>
                <a:lnTo>
                  <a:pt x="114155" y="0"/>
                </a:lnTo>
                <a:lnTo>
                  <a:pt x="0" y="114151"/>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533400" y="533400"/>
            <a:ext cx="2133600" cy="1219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Jeff, you could be a success if you could get your head on straight!</a:t>
            </a:r>
            <a:endParaRPr lang="en-US" sz="1400" dirty="0"/>
          </a:p>
        </p:txBody>
      </p:sp>
      <p:sp>
        <p:nvSpPr>
          <p:cNvPr id="34" name="Freeform 33"/>
          <p:cNvSpPr/>
          <p:nvPr/>
        </p:nvSpPr>
        <p:spPr>
          <a:xfrm flipV="1">
            <a:off x="1600200" y="3276600"/>
            <a:ext cx="609600" cy="228600"/>
          </a:xfrm>
          <a:custGeom>
            <a:avLst/>
            <a:gdLst>
              <a:gd name="connsiteX0" fmla="*/ 0 w 413812"/>
              <a:gd name="connsiteY0" fmla="*/ 114151 h 399530"/>
              <a:gd name="connsiteX1" fmla="*/ 413812 w 413812"/>
              <a:gd name="connsiteY1" fmla="*/ 399530 h 399530"/>
              <a:gd name="connsiteX2" fmla="*/ 114155 w 413812"/>
              <a:gd name="connsiteY2" fmla="*/ 0 h 399530"/>
              <a:gd name="connsiteX3" fmla="*/ 0 w 413812"/>
              <a:gd name="connsiteY3" fmla="*/ 114151 h 399530"/>
            </a:gdLst>
            <a:ahLst/>
            <a:cxnLst>
              <a:cxn ang="0">
                <a:pos x="connsiteX0" y="connsiteY0"/>
              </a:cxn>
              <a:cxn ang="0">
                <a:pos x="connsiteX1" y="connsiteY1"/>
              </a:cxn>
              <a:cxn ang="0">
                <a:pos x="connsiteX2" y="connsiteY2"/>
              </a:cxn>
              <a:cxn ang="0">
                <a:pos x="connsiteX3" y="connsiteY3"/>
              </a:cxn>
            </a:cxnLst>
            <a:rect l="l" t="t" r="r" b="b"/>
            <a:pathLst>
              <a:path w="413812" h="399530">
                <a:moveTo>
                  <a:pt x="0" y="114151"/>
                </a:moveTo>
                <a:lnTo>
                  <a:pt x="413812" y="399530"/>
                </a:lnTo>
                <a:lnTo>
                  <a:pt x="114155" y="0"/>
                </a:lnTo>
                <a:lnTo>
                  <a:pt x="0" y="114151"/>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reeform 34"/>
          <p:cNvSpPr/>
          <p:nvPr/>
        </p:nvSpPr>
        <p:spPr>
          <a:xfrm flipH="1">
            <a:off x="7086600" y="1295400"/>
            <a:ext cx="762000" cy="228600"/>
          </a:xfrm>
          <a:custGeom>
            <a:avLst/>
            <a:gdLst>
              <a:gd name="connsiteX0" fmla="*/ 0 w 413812"/>
              <a:gd name="connsiteY0" fmla="*/ 114151 h 399530"/>
              <a:gd name="connsiteX1" fmla="*/ 413812 w 413812"/>
              <a:gd name="connsiteY1" fmla="*/ 399530 h 399530"/>
              <a:gd name="connsiteX2" fmla="*/ 114155 w 413812"/>
              <a:gd name="connsiteY2" fmla="*/ 0 h 399530"/>
              <a:gd name="connsiteX3" fmla="*/ 0 w 413812"/>
              <a:gd name="connsiteY3" fmla="*/ 114151 h 399530"/>
            </a:gdLst>
            <a:ahLst/>
            <a:cxnLst>
              <a:cxn ang="0">
                <a:pos x="connsiteX0" y="connsiteY0"/>
              </a:cxn>
              <a:cxn ang="0">
                <a:pos x="connsiteX1" y="connsiteY1"/>
              </a:cxn>
              <a:cxn ang="0">
                <a:pos x="connsiteX2" y="connsiteY2"/>
              </a:cxn>
              <a:cxn ang="0">
                <a:pos x="connsiteX3" y="connsiteY3"/>
              </a:cxn>
            </a:cxnLst>
            <a:rect l="l" t="t" r="r" b="b"/>
            <a:pathLst>
              <a:path w="413812" h="399530">
                <a:moveTo>
                  <a:pt x="0" y="114151"/>
                </a:moveTo>
                <a:lnTo>
                  <a:pt x="413812" y="399530"/>
                </a:lnTo>
                <a:lnTo>
                  <a:pt x="114155" y="0"/>
                </a:lnTo>
                <a:lnTo>
                  <a:pt x="0" y="114151"/>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Freeform 35"/>
          <p:cNvSpPr/>
          <p:nvPr/>
        </p:nvSpPr>
        <p:spPr>
          <a:xfrm flipH="1" flipV="1">
            <a:off x="6477000" y="4648200"/>
            <a:ext cx="762000" cy="304800"/>
          </a:xfrm>
          <a:custGeom>
            <a:avLst/>
            <a:gdLst>
              <a:gd name="connsiteX0" fmla="*/ 0 w 413812"/>
              <a:gd name="connsiteY0" fmla="*/ 114151 h 399530"/>
              <a:gd name="connsiteX1" fmla="*/ 413812 w 413812"/>
              <a:gd name="connsiteY1" fmla="*/ 399530 h 399530"/>
              <a:gd name="connsiteX2" fmla="*/ 114155 w 413812"/>
              <a:gd name="connsiteY2" fmla="*/ 0 h 399530"/>
              <a:gd name="connsiteX3" fmla="*/ 0 w 413812"/>
              <a:gd name="connsiteY3" fmla="*/ 114151 h 399530"/>
            </a:gdLst>
            <a:ahLst/>
            <a:cxnLst>
              <a:cxn ang="0">
                <a:pos x="connsiteX0" y="connsiteY0"/>
              </a:cxn>
              <a:cxn ang="0">
                <a:pos x="connsiteX1" y="connsiteY1"/>
              </a:cxn>
              <a:cxn ang="0">
                <a:pos x="connsiteX2" y="connsiteY2"/>
              </a:cxn>
              <a:cxn ang="0">
                <a:pos x="connsiteX3" y="connsiteY3"/>
              </a:cxn>
            </a:cxnLst>
            <a:rect l="l" t="t" r="r" b="b"/>
            <a:pathLst>
              <a:path w="413812" h="399530">
                <a:moveTo>
                  <a:pt x="0" y="114151"/>
                </a:moveTo>
                <a:lnTo>
                  <a:pt x="413812" y="399530"/>
                </a:lnTo>
                <a:lnTo>
                  <a:pt x="114155" y="0"/>
                </a:lnTo>
                <a:lnTo>
                  <a:pt x="0" y="114151"/>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6200" y="3048000"/>
            <a:ext cx="1682376" cy="1143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No wonder we can’t meet a deadline.</a:t>
            </a:r>
            <a:endParaRPr lang="en-US" sz="1400" dirty="0"/>
          </a:p>
        </p:txBody>
      </p:sp>
      <p:sp>
        <p:nvSpPr>
          <p:cNvPr id="13" name="Oval 12"/>
          <p:cNvSpPr/>
          <p:nvPr/>
        </p:nvSpPr>
        <p:spPr>
          <a:xfrm>
            <a:off x="6858000" y="533400"/>
            <a:ext cx="2133600" cy="838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This is why the chicken crossed the road…</a:t>
            </a:r>
            <a:endParaRPr lang="en-US" sz="1400" dirty="0"/>
          </a:p>
        </p:txBody>
      </p:sp>
      <p:sp>
        <p:nvSpPr>
          <p:cNvPr id="14" name="Oval 13"/>
          <p:cNvSpPr/>
          <p:nvPr/>
        </p:nvSpPr>
        <p:spPr>
          <a:xfrm>
            <a:off x="7010400" y="4419600"/>
            <a:ext cx="19812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err="1" smtClean="0"/>
              <a:t>Aaaack</a:t>
            </a:r>
            <a:r>
              <a:rPr lang="en-US" sz="1400" dirty="0" smtClean="0"/>
              <a:t>! I’ve turned into</a:t>
            </a:r>
            <a:br>
              <a:rPr lang="en-US" sz="1400" dirty="0" smtClean="0"/>
            </a:br>
            <a:r>
              <a:rPr lang="en-US" sz="1400" dirty="0" smtClean="0"/>
              <a:t>“The Exorcist!”</a:t>
            </a:r>
            <a:endParaRPr lang="en-US" sz="1400" dirty="0"/>
          </a:p>
        </p:txBody>
      </p:sp>
    </p:spTree>
    <p:extLst>
      <p:ext uri="{BB962C8B-B14F-4D97-AF65-F5344CB8AC3E}">
        <p14:creationId xmlns:p14="http://schemas.microsoft.com/office/powerpoint/2010/main" val="40597019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42147" y="762000"/>
            <a:ext cx="4659706" cy="4584700"/>
          </a:xfrm>
          <a:prstGeom prst="rect">
            <a:avLst/>
          </a:prstGeom>
          <a:effectLst>
            <a:outerShdw blurRad="152400" dist="38100" dir="2700000" sx="102000" sy="102000" algn="tl" rotWithShape="0">
              <a:srgbClr val="000000">
                <a:alpha val="43000"/>
              </a:srgbClr>
            </a:outerShdw>
          </a:effectLst>
        </p:spPr>
      </p:pic>
    </p:spTree>
    <p:extLst>
      <p:ext uri="{BB962C8B-B14F-4D97-AF65-F5344CB8AC3E}">
        <p14:creationId xmlns:p14="http://schemas.microsoft.com/office/powerpoint/2010/main" val="104220758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HotWat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38200"/>
            <a:ext cx="5998030" cy="4419600"/>
          </a:xfrm>
          <a:prstGeom prst="rect">
            <a:avLst/>
          </a:prstGeom>
        </p:spPr>
      </p:pic>
      <p:sp>
        <p:nvSpPr>
          <p:cNvPr id="3" name="Rectangle 2"/>
          <p:cNvSpPr/>
          <p:nvPr/>
        </p:nvSpPr>
        <p:spPr>
          <a:xfrm>
            <a:off x="1524000" y="4572000"/>
            <a:ext cx="6019800" cy="1066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en-US" sz="2000" b="1" dirty="0" smtClean="0">
                <a:ln w="11430"/>
                <a:solidFill>
                  <a:srgbClr val="F8F8F8"/>
                </a:solidFill>
                <a:effectLst>
                  <a:outerShdw blurRad="25400" algn="tl" rotWithShape="0">
                    <a:srgbClr val="000000">
                      <a:alpha val="43000"/>
                    </a:srgbClr>
                  </a:outerShdw>
                </a:effectLst>
                <a:latin typeface="Arial"/>
                <a:cs typeface="Arial"/>
              </a:rPr>
              <a:t>Okay, think! </a:t>
            </a:r>
          </a:p>
          <a:p>
            <a:pPr algn="ctr"/>
            <a:r>
              <a:rPr lang="en-US" sz="2000" b="1" dirty="0" smtClean="0">
                <a:ln w="11430"/>
                <a:solidFill>
                  <a:srgbClr val="F8F8F8"/>
                </a:solidFill>
                <a:effectLst>
                  <a:outerShdw blurRad="25400" algn="tl" rotWithShape="0">
                    <a:srgbClr val="000000">
                      <a:alpha val="43000"/>
                    </a:srgbClr>
                  </a:outerShdw>
                </a:effectLst>
                <a:latin typeface="Arial"/>
                <a:cs typeface="Arial"/>
              </a:rPr>
              <a:t>How many code violations can you cite?</a:t>
            </a:r>
            <a:endParaRPr lang="en-US" sz="2000" b="1" dirty="0">
              <a:ln w="11430"/>
              <a:solidFill>
                <a:srgbClr val="F8F8F8"/>
              </a:solidFill>
              <a:effectLst>
                <a:outerShdw blurRad="25400" algn="tl" rotWithShape="0">
                  <a:srgbClr val="000000">
                    <a:alpha val="43000"/>
                  </a:srgbClr>
                </a:outerShdw>
              </a:effectLst>
              <a:latin typeface="Arial"/>
              <a:cs typeface="Arial"/>
            </a:endParaRPr>
          </a:p>
        </p:txBody>
      </p:sp>
    </p:spTree>
    <p:extLst>
      <p:ext uri="{BB962C8B-B14F-4D97-AF65-F5344CB8AC3E}">
        <p14:creationId xmlns:p14="http://schemas.microsoft.com/office/powerpoint/2010/main" val="99642068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2013 conference\more2\bud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457200"/>
            <a:ext cx="5638800" cy="38551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52600" y="4212770"/>
            <a:ext cx="5638800" cy="1578430"/>
          </a:xfrm>
          <a:prstGeom prst="rect">
            <a:avLst/>
          </a:prstGeom>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en-US" sz="2400" b="1" dirty="0" smtClean="0">
                <a:ln w="11430"/>
                <a:solidFill>
                  <a:srgbClr val="F8F8F8"/>
                </a:solidFill>
                <a:effectLst>
                  <a:outerShdw blurRad="25400" algn="tl" rotWithShape="0">
                    <a:srgbClr val="000000">
                      <a:alpha val="43000"/>
                    </a:srgbClr>
                  </a:outerShdw>
                </a:effectLst>
                <a:latin typeface="Arial"/>
                <a:cs typeface="Arial"/>
              </a:rPr>
              <a:t> The End. But wait for the credits before taking that bathroom break.</a:t>
            </a:r>
          </a:p>
          <a:p>
            <a:pPr algn="ctr"/>
            <a:r>
              <a:rPr lang="en-US" sz="2400" b="1" dirty="0" smtClean="0">
                <a:ln w="11430"/>
                <a:solidFill>
                  <a:srgbClr val="F8F8F8"/>
                </a:solidFill>
                <a:effectLst>
                  <a:outerShdw blurRad="25400" algn="tl" rotWithShape="0">
                    <a:srgbClr val="000000">
                      <a:alpha val="43000"/>
                    </a:srgbClr>
                  </a:outerShdw>
                </a:effectLst>
                <a:latin typeface="Arial"/>
                <a:cs typeface="Arial"/>
              </a:rPr>
              <a:t>(Please go in pairs)</a:t>
            </a:r>
            <a:endParaRPr lang="en-US" sz="2400" b="1" dirty="0">
              <a:ln w="11430"/>
              <a:solidFill>
                <a:srgbClr val="F8F8F8"/>
              </a:solidFill>
              <a:effectLst>
                <a:outerShdw blurRad="25400" algn="tl" rotWithShape="0">
                  <a:srgbClr val="000000">
                    <a:alpha val="43000"/>
                  </a:srgbClr>
                </a:outerShdw>
              </a:effectLst>
              <a:latin typeface="Arial"/>
              <a:cs typeface="Arial"/>
            </a:endParaRPr>
          </a:p>
        </p:txBody>
      </p:sp>
    </p:spTree>
    <p:extLst>
      <p:ext uri="{BB962C8B-B14F-4D97-AF65-F5344CB8AC3E}">
        <p14:creationId xmlns:p14="http://schemas.microsoft.com/office/powerpoint/2010/main" val="415159612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762000" y="914400"/>
            <a:ext cx="2971799" cy="3581400"/>
          </a:xfrm>
          <a:prstGeom prst="rect">
            <a:avLst/>
          </a:prstGeom>
        </p:spPr>
      </p:pic>
      <p:sp>
        <p:nvSpPr>
          <p:cNvPr id="3" name="Rectangle 2"/>
          <p:cNvSpPr/>
          <p:nvPr/>
        </p:nvSpPr>
        <p:spPr>
          <a:xfrm>
            <a:off x="1752600" y="228600"/>
            <a:ext cx="5638800" cy="762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en-US" sz="2400" b="1" spc="150" dirty="0" smtClean="0">
                <a:ln w="11430"/>
                <a:solidFill>
                  <a:srgbClr val="F8F8F8"/>
                </a:solidFill>
                <a:effectLst>
                  <a:outerShdw blurRad="25400" algn="tl" rotWithShape="0">
                    <a:srgbClr val="000000">
                      <a:alpha val="43000"/>
                    </a:srgbClr>
                  </a:outerShdw>
                </a:effectLst>
                <a:latin typeface="Arial"/>
                <a:cs typeface="Arial"/>
              </a:rPr>
              <a:t>Credits &amp; Acknowledgements</a:t>
            </a:r>
            <a:endParaRPr lang="en-US" sz="2400" b="1" spc="150" dirty="0">
              <a:ln w="11430"/>
              <a:solidFill>
                <a:srgbClr val="F8F8F8"/>
              </a:solidFill>
              <a:effectLst>
                <a:outerShdw blurRad="25400" algn="tl" rotWithShape="0">
                  <a:srgbClr val="000000">
                    <a:alpha val="43000"/>
                  </a:srgbClr>
                </a:outerShdw>
              </a:effectLst>
              <a:latin typeface="Arial"/>
              <a:cs typeface="Arial"/>
            </a:endParaRPr>
          </a:p>
        </p:txBody>
      </p:sp>
      <p:sp>
        <p:nvSpPr>
          <p:cNvPr id="7" name="TextBox 6"/>
          <p:cNvSpPr txBox="1"/>
          <p:nvPr/>
        </p:nvSpPr>
        <p:spPr>
          <a:xfrm>
            <a:off x="2057400" y="1143000"/>
            <a:ext cx="1368383" cy="246221"/>
          </a:xfrm>
          <a:prstGeom prst="rect">
            <a:avLst/>
          </a:prstGeom>
          <a:noFill/>
        </p:spPr>
        <p:txBody>
          <a:bodyPr wrap="none" rtlCol="0">
            <a:spAutoFit/>
          </a:bodyPr>
          <a:lstStyle/>
          <a:p>
            <a:r>
              <a:rPr lang="en-US" sz="1000" dirty="0"/>
              <a:t>Q= m*</a:t>
            </a:r>
            <a:r>
              <a:rPr lang="en-US" sz="1000" dirty="0" err="1"/>
              <a:t>Cp</a:t>
            </a:r>
            <a:r>
              <a:rPr lang="en-US" sz="1000" dirty="0"/>
              <a:t>*(</a:t>
            </a:r>
            <a:r>
              <a:rPr lang="en-US" sz="1000" dirty="0" err="1"/>
              <a:t>Thot-Tcold</a:t>
            </a:r>
            <a:r>
              <a:rPr lang="en-US" sz="1000" dirty="0"/>
              <a:t>)</a:t>
            </a:r>
          </a:p>
        </p:txBody>
      </p:sp>
      <p:sp>
        <p:nvSpPr>
          <p:cNvPr id="8" name="TextBox 7"/>
          <p:cNvSpPr txBox="1"/>
          <p:nvPr/>
        </p:nvSpPr>
        <p:spPr>
          <a:xfrm>
            <a:off x="4572000" y="1295400"/>
            <a:ext cx="4198986" cy="4555094"/>
          </a:xfrm>
          <a:prstGeom prst="rect">
            <a:avLst/>
          </a:prstGeom>
          <a:noFill/>
        </p:spPr>
        <p:txBody>
          <a:bodyPr wrap="none" rtlCol="0">
            <a:spAutoFit/>
          </a:bodyPr>
          <a:lstStyle/>
          <a:p>
            <a:r>
              <a:rPr lang="en-US" sz="1600" dirty="0" smtClean="0"/>
              <a:t>Special thanks to Gary Klein for his generous </a:t>
            </a:r>
          </a:p>
          <a:p>
            <a:r>
              <a:rPr lang="en-US" sz="1600" dirty="0" smtClean="0"/>
              <a:t>contribution to a major hunk of this material. </a:t>
            </a:r>
            <a:endParaRPr lang="en-US" sz="1600" dirty="0"/>
          </a:p>
          <a:p>
            <a:r>
              <a:rPr lang="en-US" sz="1600" u="heavy" dirty="0" smtClean="0">
                <a:hlinkClick r:id="rId3"/>
              </a:rPr>
              <a:t>gary@aim4sustainability.com</a:t>
            </a:r>
            <a:r>
              <a:rPr lang="en-US" sz="1600" dirty="0" smtClean="0"/>
              <a:t>   916</a:t>
            </a:r>
            <a:r>
              <a:rPr lang="en-US" sz="1600" dirty="0"/>
              <a:t>‐549‐7080</a:t>
            </a:r>
            <a:endParaRPr lang="en-US" sz="1600" u="heavy" dirty="0" smtClean="0"/>
          </a:p>
          <a:p>
            <a:endParaRPr lang="en-US" sz="1600" dirty="0"/>
          </a:p>
          <a:p>
            <a:r>
              <a:rPr lang="en-US" sz="1600" dirty="0" smtClean="0"/>
              <a:t>Thanks to my partner and pal, Paddy Morrissey </a:t>
            </a:r>
          </a:p>
          <a:p>
            <a:r>
              <a:rPr lang="en-US" sz="1600" dirty="0" smtClean="0"/>
              <a:t>For creating this PowerPoint with his Photoshop</a:t>
            </a:r>
            <a:endParaRPr lang="en-US" sz="1600" dirty="0"/>
          </a:p>
          <a:p>
            <a:r>
              <a:rPr lang="en-US" sz="1600" dirty="0"/>
              <a:t>a</a:t>
            </a:r>
            <a:r>
              <a:rPr lang="en-US" sz="1600" dirty="0" smtClean="0"/>
              <a:t>nd illustration wizardry. </a:t>
            </a:r>
          </a:p>
          <a:p>
            <a:r>
              <a:rPr lang="en-US" sz="1600" dirty="0" smtClean="0">
                <a:hlinkClick r:id="rId4"/>
              </a:rPr>
              <a:t>paddymorrissey@comcast.net</a:t>
            </a:r>
            <a:r>
              <a:rPr lang="en-US" sz="1600" dirty="0" smtClean="0"/>
              <a:t>  510-527-8009</a:t>
            </a:r>
            <a:endParaRPr lang="en-US" sz="1600" dirty="0"/>
          </a:p>
          <a:p>
            <a:endParaRPr lang="en-US" sz="1600" dirty="0"/>
          </a:p>
          <a:p>
            <a:r>
              <a:rPr lang="en-US" sz="1600" dirty="0" smtClean="0"/>
              <a:t>Thanks to the California Energy Commission.</a:t>
            </a:r>
          </a:p>
          <a:p>
            <a:r>
              <a:rPr lang="en-US" sz="1600" dirty="0" smtClean="0"/>
              <a:t>Thank you Laura Biggie, Dave Viola and Tony </a:t>
            </a:r>
          </a:p>
          <a:p>
            <a:r>
              <a:rPr lang="en-US" sz="1600" dirty="0" smtClean="0"/>
              <a:t>Marcello for your sense of humor and </a:t>
            </a:r>
          </a:p>
          <a:p>
            <a:r>
              <a:rPr lang="en-US" sz="1600" dirty="0" smtClean="0"/>
              <a:t>Permission for being Chickens. </a:t>
            </a:r>
          </a:p>
          <a:p>
            <a:endParaRPr lang="en-US" sz="1600" dirty="0" smtClean="0"/>
          </a:p>
          <a:p>
            <a:r>
              <a:rPr lang="en-US" sz="1600" dirty="0" smtClean="0"/>
              <a:t>Thanks to James Lutz and </a:t>
            </a:r>
            <a:r>
              <a:rPr lang="en-US" sz="1600" dirty="0" err="1" smtClean="0"/>
              <a:t>Koeller</a:t>
            </a:r>
            <a:r>
              <a:rPr lang="en-US" sz="1600" dirty="0" smtClean="0"/>
              <a:t> and company</a:t>
            </a:r>
          </a:p>
          <a:p>
            <a:r>
              <a:rPr lang="en-US" sz="1600" dirty="0" smtClean="0"/>
              <a:t>For all the research that led to this Chapter and</a:t>
            </a:r>
          </a:p>
          <a:p>
            <a:r>
              <a:rPr lang="en-US" sz="1600" dirty="0" smtClean="0"/>
              <a:t>Presentation.</a:t>
            </a:r>
          </a:p>
          <a:p>
            <a:endParaRPr lang="en-US" dirty="0"/>
          </a:p>
        </p:txBody>
      </p:sp>
      <p:cxnSp>
        <p:nvCxnSpPr>
          <p:cNvPr id="5" name="Straight Arrow Connector 4"/>
          <p:cNvCxnSpPr/>
          <p:nvPr/>
        </p:nvCxnSpPr>
        <p:spPr>
          <a:xfrm flipH="1">
            <a:off x="3810000" y="1524000"/>
            <a:ext cx="762000" cy="0"/>
          </a:xfrm>
          <a:prstGeom prst="straightConnector1">
            <a:avLst/>
          </a:prstGeom>
          <a:ln w="38100" cmpd="sng">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4191000" y="2438400"/>
            <a:ext cx="381000" cy="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191000" y="2438400"/>
            <a:ext cx="0" cy="2514600"/>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H="1">
            <a:off x="3733800" y="4953000"/>
            <a:ext cx="457200" cy="0"/>
          </a:xfrm>
          <a:prstGeom prst="straightConnector1">
            <a:avLst/>
          </a:prstGeom>
          <a:ln w="38100" cmpd="sng">
            <a:headEnd type="none"/>
            <a:tailEnd type="triangle"/>
          </a:ln>
        </p:spPr>
        <p:style>
          <a:lnRef idx="2">
            <a:schemeClr val="accent1"/>
          </a:lnRef>
          <a:fillRef idx="0">
            <a:schemeClr val="accent1"/>
          </a:fillRef>
          <a:effectRef idx="1">
            <a:schemeClr val="accent1"/>
          </a:effectRef>
          <a:fontRef idx="minor">
            <a:schemeClr val="tx1"/>
          </a:fontRef>
        </p:style>
      </p:cxnSp>
      <p:pic>
        <p:nvPicPr>
          <p:cNvPr id="40" name="Picture 39" descr="PaddyMugSho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4648200"/>
            <a:ext cx="2743200" cy="1890713"/>
          </a:xfrm>
          <a:prstGeom prst="rect">
            <a:avLst/>
          </a:prstGeom>
        </p:spPr>
      </p:pic>
    </p:spTree>
    <p:extLst>
      <p:ext uri="{BB962C8B-B14F-4D97-AF65-F5344CB8AC3E}">
        <p14:creationId xmlns:p14="http://schemas.microsoft.com/office/powerpoint/2010/main" val="34604187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1859340"/>
            <a:ext cx="7010400" cy="2492990"/>
          </a:xfrm>
          <a:prstGeom prst="rect">
            <a:avLst/>
          </a:prstGeom>
        </p:spPr>
        <p:txBody>
          <a:bodyPr wrap="square">
            <a:spAutoFit/>
          </a:bodyPr>
          <a:lstStyle/>
          <a:p>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The Challenge:</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a:p>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Deliver</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 </a:t>
            </a: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hot </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water</a:t>
            </a:r>
          </a:p>
          <a:p>
            <a:r>
              <a:rPr lang="en-US" sz="2400" dirty="0">
                <a:solidFill>
                  <a:srgbClr val="C00000"/>
                </a:solidFill>
              </a:rPr>
              <a:t> </a:t>
            </a:r>
          </a:p>
          <a:p>
            <a:r>
              <a:rPr lang="en-US" sz="2000" b="1" dirty="0" smtClean="0"/>
              <a:t>To every hot water </a:t>
            </a:r>
            <a:r>
              <a:rPr lang="en-US" sz="2000" b="1" dirty="0"/>
              <a:t>outlet wasting </a:t>
            </a:r>
            <a:r>
              <a:rPr lang="en-US" sz="2000" b="1" dirty="0" smtClean="0"/>
              <a:t>no more </a:t>
            </a:r>
            <a:r>
              <a:rPr lang="en-US" sz="2000" b="1" dirty="0"/>
              <a:t>energy </a:t>
            </a:r>
            <a:r>
              <a:rPr lang="en-US" sz="2000" b="1" dirty="0" smtClean="0"/>
              <a:t>than we</a:t>
            </a:r>
            <a:r>
              <a:rPr lang="en-US" sz="2000" b="1" dirty="0"/>
              <a:t> </a:t>
            </a:r>
            <a:r>
              <a:rPr lang="en-US" sz="2000" b="1" dirty="0" smtClean="0"/>
              <a:t>currently </a:t>
            </a:r>
            <a:r>
              <a:rPr lang="en-US" sz="2000" b="1" dirty="0"/>
              <a:t>waste and wasting </a:t>
            </a:r>
            <a:r>
              <a:rPr lang="en-US" sz="2000" b="1" dirty="0" smtClean="0"/>
              <a:t>no more </a:t>
            </a:r>
            <a:r>
              <a:rPr lang="en-US" sz="2000" b="1" dirty="0"/>
              <a:t>than 1 </a:t>
            </a:r>
            <a:r>
              <a:rPr lang="en-US" sz="2000" b="1" dirty="0" smtClean="0"/>
              <a:t>cup</a:t>
            </a:r>
            <a:r>
              <a:rPr lang="en-US" sz="2000" dirty="0"/>
              <a:t> </a:t>
            </a:r>
            <a:r>
              <a:rPr lang="en-US" sz="2000" dirty="0" smtClean="0"/>
              <a:t>w</a:t>
            </a:r>
            <a:r>
              <a:rPr lang="en-US" sz="2000" b="1" dirty="0" smtClean="0"/>
              <a:t>aiting for</a:t>
            </a:r>
            <a:r>
              <a:rPr lang="en-US" sz="2000" b="1" dirty="0"/>
              <a:t> </a:t>
            </a:r>
            <a:r>
              <a:rPr lang="en-US" sz="2000" b="1" dirty="0" smtClean="0"/>
              <a:t>the hot water to arrive</a:t>
            </a:r>
            <a:r>
              <a:rPr lang="en-US" sz="2000" b="1" dirty="0"/>
              <a:t>.</a:t>
            </a:r>
            <a:endParaRPr lang="en-US" sz="2000" dirty="0"/>
          </a:p>
        </p:txBody>
      </p:sp>
    </p:spTree>
    <p:extLst>
      <p:ext uri="{BB962C8B-B14F-4D97-AF65-F5344CB8AC3E}">
        <p14:creationId xmlns:p14="http://schemas.microsoft.com/office/powerpoint/2010/main" val="12656018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4800" y="228600"/>
            <a:ext cx="8610600" cy="7159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3366FF"/>
                </a:solidFill>
                <a:effectLst>
                  <a:outerShdw blurRad="50800" dist="38100" dir="2700000" algn="tl" rotWithShape="0">
                    <a:prstClr val="black">
                      <a:alpha val="40000"/>
                    </a:prstClr>
                  </a:outerShdw>
                </a:effectLst>
                <a:latin typeface="American Typewriter"/>
                <a:cs typeface="American Typewriter"/>
              </a:rPr>
              <a:t>Can we eliminate our need for Hot Water?</a:t>
            </a:r>
          </a:p>
        </p:txBody>
      </p:sp>
      <p:pic>
        <p:nvPicPr>
          <p:cNvPr id="3" name="Picture 2" descr="D:\2013 conference\EliminateNe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790" y="1036637"/>
            <a:ext cx="6866621" cy="452596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304800" y="5715000"/>
            <a:ext cx="8610600" cy="7159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3366FF"/>
                </a:solidFill>
                <a:effectLst>
                  <a:outerShdw blurRad="50800" dist="38100" dir="2700000" algn="tl" rotWithShape="0">
                    <a:prstClr val="black">
                      <a:alpha val="40000"/>
                    </a:prstClr>
                  </a:outerShdw>
                </a:effectLst>
                <a:latin typeface="American Typewriter"/>
                <a:cs typeface="American Typewriter"/>
              </a:rPr>
              <a:t>I think not!</a:t>
            </a:r>
          </a:p>
        </p:txBody>
      </p:sp>
      <p:sp>
        <p:nvSpPr>
          <p:cNvPr id="5" name="Oval Callout 4"/>
          <p:cNvSpPr/>
          <p:nvPr/>
        </p:nvSpPr>
        <p:spPr>
          <a:xfrm>
            <a:off x="4953000" y="2057400"/>
            <a:ext cx="1143000" cy="685800"/>
          </a:xfrm>
          <a:prstGeom prst="wedgeEllipseCallou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err="1" smtClean="0">
                <a:solidFill>
                  <a:schemeClr val="tx1"/>
                </a:solidFill>
                <a:latin typeface="Digital Strip"/>
                <a:cs typeface="Digital Strip"/>
              </a:rPr>
              <a:t>Hace</a:t>
            </a:r>
            <a:r>
              <a:rPr lang="en-US" sz="1100" dirty="0" smtClean="0">
                <a:solidFill>
                  <a:schemeClr val="tx1"/>
                </a:solidFill>
                <a:latin typeface="Digital Strip"/>
                <a:cs typeface="Digital Strip"/>
              </a:rPr>
              <a:t> Mucho </a:t>
            </a:r>
            <a:r>
              <a:rPr lang="en-US" sz="1100" dirty="0" err="1" smtClean="0">
                <a:solidFill>
                  <a:schemeClr val="tx1"/>
                </a:solidFill>
                <a:latin typeface="Digital Strip"/>
                <a:cs typeface="Digital Strip"/>
              </a:rPr>
              <a:t>frio</a:t>
            </a:r>
            <a:r>
              <a:rPr lang="en-US" sz="1100" dirty="0" smtClean="0">
                <a:solidFill>
                  <a:schemeClr val="tx1"/>
                </a:solidFill>
                <a:latin typeface="Digital Strip"/>
                <a:cs typeface="Digital Strip"/>
              </a:rPr>
              <a:t>!</a:t>
            </a:r>
            <a:endParaRPr lang="en-US" sz="1100" dirty="0">
              <a:solidFill>
                <a:schemeClr val="tx1"/>
              </a:solidFill>
              <a:latin typeface="Digital Strip"/>
              <a:cs typeface="Digital Strip"/>
            </a:endParaRPr>
          </a:p>
        </p:txBody>
      </p:sp>
    </p:spTree>
    <p:extLst>
      <p:ext uri="{BB962C8B-B14F-4D97-AF65-F5344CB8AC3E}">
        <p14:creationId xmlns:p14="http://schemas.microsoft.com/office/powerpoint/2010/main" val="12390948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59426" y="685800"/>
            <a:ext cx="5227174" cy="5139868"/>
          </a:xfrm>
          <a:prstGeom prst="rect">
            <a:avLst/>
          </a:prstGeom>
          <a:noFill/>
        </p:spPr>
        <p:txBody>
          <a:bodyPr wrap="none" rtlCol="0">
            <a:spAutoFit/>
          </a:bodyPr>
          <a:lstStyle/>
          <a:p>
            <a:pPr algn="ctr"/>
            <a:r>
              <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Question:</a:t>
            </a:r>
          </a:p>
          <a:p>
            <a:pPr algn="ctr"/>
            <a:r>
              <a:rPr lang="en-US" sz="2000" dirty="0"/>
              <a:t>If you want to waste no more than 1 cup</a:t>
            </a:r>
          </a:p>
          <a:p>
            <a:pPr lvl="1" algn="ctr"/>
            <a:r>
              <a:rPr lang="en-US" sz="2000" dirty="0"/>
              <a:t>while waiting for hot water to arrive,</a:t>
            </a:r>
          </a:p>
          <a:p>
            <a:pPr lvl="1" algn="ctr"/>
            <a:r>
              <a:rPr lang="en-US" sz="2000" dirty="0"/>
              <a:t>what is the maximum amount of water</a:t>
            </a:r>
          </a:p>
          <a:p>
            <a:pPr algn="ctr"/>
            <a:r>
              <a:rPr lang="en-US" sz="2000" dirty="0"/>
              <a:t>that can be in the pipe that is not usefully hot</a:t>
            </a:r>
            <a:r>
              <a:rPr lang="en-US" sz="2000" dirty="0" smtClean="0"/>
              <a:t>?</a:t>
            </a:r>
          </a:p>
          <a:p>
            <a:pPr algn="ctr"/>
            <a:endParaRPr lang="en-US" sz="2000" dirty="0"/>
          </a:p>
          <a:p>
            <a:pPr algn="ctr"/>
            <a:endParaRPr lang="en-US" sz="2000" dirty="0" smtClean="0"/>
          </a:p>
          <a:p>
            <a:pPr algn="ctr"/>
            <a:endParaRPr lang="en-US" sz="2000" dirty="0"/>
          </a:p>
          <a:p>
            <a:pPr algn="ctr"/>
            <a:endParaRPr lang="en-US" sz="2000" dirty="0" smtClean="0"/>
          </a:p>
          <a:p>
            <a:pPr algn="ctr"/>
            <a:endParaRPr lang="en-US" sz="2000" dirty="0" smtClean="0"/>
          </a:p>
          <a:p>
            <a:pPr algn="ctr"/>
            <a:endParaRPr lang="en-US" sz="2000" dirty="0"/>
          </a:p>
          <a:p>
            <a:pPr algn="ctr"/>
            <a:endParaRPr lang="en-US" sz="2000" dirty="0"/>
          </a:p>
          <a:p>
            <a:pPr algn="ctr"/>
            <a:r>
              <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Answer:</a:t>
            </a:r>
          </a:p>
          <a:p>
            <a:pPr algn="ctr"/>
            <a:r>
              <a:rPr lang="en-US" sz="2000" i="1" dirty="0"/>
              <a:t>1 cup = 8 ounces = 1/16th gallon = 0.0625 gallon</a:t>
            </a:r>
            <a:endParaRPr lang="en-US" sz="2000" dirty="0"/>
          </a:p>
        </p:txBody>
      </p:sp>
      <p:pic>
        <p:nvPicPr>
          <p:cNvPr id="4" name="Picture 3"/>
          <p:cNvPicPr>
            <a:picLocks noChangeAspect="1"/>
          </p:cNvPicPr>
          <p:nvPr/>
        </p:nvPicPr>
        <p:blipFill>
          <a:blip r:embed="rId2"/>
          <a:stretch>
            <a:fillRect/>
          </a:stretch>
        </p:blipFill>
        <p:spPr>
          <a:xfrm>
            <a:off x="3581400" y="2895600"/>
            <a:ext cx="2018196" cy="1511300"/>
          </a:xfrm>
          <a:prstGeom prst="rect">
            <a:avLst/>
          </a:prstGeom>
          <a:effectLst>
            <a:outerShdw blurRad="127000" dist="127000" dir="2700000" algn="tl" rotWithShape="0">
              <a:srgbClr val="000000">
                <a:alpha val="43000"/>
              </a:srgbClr>
            </a:outerShdw>
          </a:effectLst>
        </p:spPr>
      </p:pic>
    </p:spTree>
    <p:extLst>
      <p:ext uri="{BB962C8B-B14F-4D97-AF65-F5344CB8AC3E}">
        <p14:creationId xmlns:p14="http://schemas.microsoft.com/office/powerpoint/2010/main" val="35924130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624940"/>
            <a:ext cx="7467600" cy="509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8600" y="304800"/>
            <a:ext cx="8610600" cy="83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ln w="18415" cmpd="sng">
                  <a:solidFill>
                    <a:srgbClr val="FFFFFF"/>
                  </a:solidFill>
                  <a:prstDash val="solid"/>
                </a:ln>
                <a:solidFill>
                  <a:schemeClr val="bg1"/>
                </a:solidFill>
                <a:effectLst>
                  <a:outerShdw blurRad="63500" dir="3600000" algn="tl" rotWithShape="0">
                    <a:srgbClr val="000000">
                      <a:alpha val="70000"/>
                    </a:srgbClr>
                  </a:outerShdw>
                </a:effectLst>
                <a:latin typeface="Arial"/>
                <a:cs typeface="Arial"/>
              </a:rPr>
              <a:t>Length of Pipe that Holds 8 oz. of Water </a:t>
            </a:r>
            <a:endParaRPr lang="en-US" sz="32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Arial"/>
              <a:cs typeface="Arial"/>
            </a:endParaRPr>
          </a:p>
        </p:txBody>
      </p:sp>
      <p:sp>
        <p:nvSpPr>
          <p:cNvPr id="2" name="Rectangle 1"/>
          <p:cNvSpPr/>
          <p:nvPr/>
        </p:nvSpPr>
        <p:spPr>
          <a:xfrm>
            <a:off x="990600" y="1447800"/>
            <a:ext cx="7162800" cy="4038600"/>
          </a:xfrm>
          <a:prstGeom prst="rect">
            <a:avLst/>
          </a:prstGeom>
          <a:noFill/>
          <a:ln w="57150" cmpd="sng">
            <a:solidFill>
              <a:srgbClr val="008000"/>
            </a:solidFill>
          </a:ln>
          <a:effectLst>
            <a:outerShdw blurRad="40000" dist="88900" dir="1080000" sx="0" sy="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09792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712" y="457200"/>
            <a:ext cx="7558088" cy="5170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33400" y="228600"/>
            <a:ext cx="8382000" cy="1066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202573" y="218182"/>
            <a:ext cx="7103227" cy="1077218"/>
          </a:xfrm>
          <a:prstGeom prst="rect">
            <a:avLst/>
          </a:prstGeom>
          <a:noFill/>
        </p:spPr>
        <p:txBody>
          <a:bodyPr wrap="none" rtlCol="0">
            <a:spAutoFit/>
          </a:bodyPr>
          <a:lstStyle/>
          <a:p>
            <a:pPr algn="ct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Gallons Wasted as a Function of Time </a:t>
            </a:r>
            <a:endPar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a:p>
            <a:pPr algn="ct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and </a:t>
            </a: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Fixture Flow Rate </a:t>
            </a:r>
          </a:p>
        </p:txBody>
      </p:sp>
    </p:spTree>
    <p:extLst>
      <p:ext uri="{BB962C8B-B14F-4D97-AF65-F5344CB8AC3E}">
        <p14:creationId xmlns:p14="http://schemas.microsoft.com/office/powerpoint/2010/main" val="33412486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712" y="457200"/>
            <a:ext cx="7558088" cy="5170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33400" y="228600"/>
            <a:ext cx="8382000" cy="1066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202573" y="218182"/>
            <a:ext cx="7103227" cy="1077218"/>
          </a:xfrm>
          <a:prstGeom prst="rect">
            <a:avLst/>
          </a:prstGeom>
          <a:noFill/>
        </p:spPr>
        <p:txBody>
          <a:bodyPr wrap="none" rtlCol="0">
            <a:spAutoFit/>
          </a:bodyPr>
          <a:lstStyle/>
          <a:p>
            <a:pPr algn="ct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Gallons Wasted as a Function of Time </a:t>
            </a:r>
            <a:endPar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a:p>
            <a:pPr algn="ct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and </a:t>
            </a: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Fixture Flow Rate </a:t>
            </a:r>
          </a:p>
        </p:txBody>
      </p:sp>
      <p:sp>
        <p:nvSpPr>
          <p:cNvPr id="3" name="Donut 2"/>
          <p:cNvSpPr/>
          <p:nvPr/>
        </p:nvSpPr>
        <p:spPr>
          <a:xfrm>
            <a:off x="838200" y="2514600"/>
            <a:ext cx="533400" cy="457200"/>
          </a:xfrm>
          <a:prstGeom prst="donu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Donut 5"/>
          <p:cNvSpPr/>
          <p:nvPr/>
        </p:nvSpPr>
        <p:spPr>
          <a:xfrm>
            <a:off x="3810000" y="1828800"/>
            <a:ext cx="533400" cy="457200"/>
          </a:xfrm>
          <a:prstGeom prst="donu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Arrow Connector 7"/>
          <p:cNvCxnSpPr>
            <a:stCxn id="6" idx="4"/>
          </p:cNvCxnSpPr>
          <p:nvPr/>
        </p:nvCxnSpPr>
        <p:spPr>
          <a:xfrm>
            <a:off x="4076700" y="2286000"/>
            <a:ext cx="0" cy="228600"/>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371600" y="2743200"/>
            <a:ext cx="2362200" cy="0"/>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6" name="Donut 15"/>
          <p:cNvSpPr/>
          <p:nvPr/>
        </p:nvSpPr>
        <p:spPr>
          <a:xfrm>
            <a:off x="3733800" y="2514600"/>
            <a:ext cx="685800" cy="457200"/>
          </a:xfrm>
          <a:prstGeom prst="donut">
            <a:avLst/>
          </a:prstGeom>
          <a:solidFill>
            <a:srgbClr val="FFFF00"/>
          </a:solidFill>
          <a:effectLst>
            <a:outerShdw blurRad="69850" dist="25400" dir="1920000" sx="122000" sy="122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043908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712" y="457200"/>
            <a:ext cx="7558088" cy="5170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33400" y="228600"/>
            <a:ext cx="8382000" cy="1066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202573" y="218182"/>
            <a:ext cx="7103227" cy="1077218"/>
          </a:xfrm>
          <a:prstGeom prst="rect">
            <a:avLst/>
          </a:prstGeom>
          <a:noFill/>
        </p:spPr>
        <p:txBody>
          <a:bodyPr wrap="none" rtlCol="0">
            <a:spAutoFit/>
          </a:bodyPr>
          <a:lstStyle/>
          <a:p>
            <a:pPr algn="ct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Gallons Wasted as a Function of Time </a:t>
            </a:r>
            <a:endPar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a:p>
            <a:pPr algn="ct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and </a:t>
            </a: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Fixture Flow Rate </a:t>
            </a:r>
          </a:p>
        </p:txBody>
      </p:sp>
      <p:sp>
        <p:nvSpPr>
          <p:cNvPr id="6" name="Donut 5"/>
          <p:cNvSpPr/>
          <p:nvPr/>
        </p:nvSpPr>
        <p:spPr>
          <a:xfrm>
            <a:off x="5105400" y="1752600"/>
            <a:ext cx="609600" cy="533400"/>
          </a:xfrm>
          <a:prstGeom prst="donu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Donut 6"/>
          <p:cNvSpPr/>
          <p:nvPr/>
        </p:nvSpPr>
        <p:spPr>
          <a:xfrm>
            <a:off x="5105400" y="2209800"/>
            <a:ext cx="609600" cy="381000"/>
          </a:xfrm>
          <a:prstGeom prst="donut">
            <a:avLst/>
          </a:prstGeom>
          <a:solidFill>
            <a:srgbClr val="FFFF00"/>
          </a:solidFill>
          <a:effectLst>
            <a:outerShdw blurRad="69850" dist="25400" dir="1920000" sx="122000" sy="122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3" name="Straight Arrow Connector 12"/>
          <p:cNvCxnSpPr>
            <a:endCxn id="7" idx="2"/>
          </p:cNvCxnSpPr>
          <p:nvPr/>
        </p:nvCxnSpPr>
        <p:spPr>
          <a:xfrm>
            <a:off x="1371600" y="2362200"/>
            <a:ext cx="3733800" cy="38100"/>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0" name="Donut 19"/>
          <p:cNvSpPr/>
          <p:nvPr/>
        </p:nvSpPr>
        <p:spPr>
          <a:xfrm>
            <a:off x="838200" y="2133600"/>
            <a:ext cx="533400" cy="457200"/>
          </a:xfrm>
          <a:prstGeom prst="donu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012370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04800"/>
            <a:ext cx="8298077" cy="6124754"/>
          </a:xfrm>
          <a:prstGeom prst="rect">
            <a:avLst/>
          </a:prstGeom>
          <a:noFill/>
        </p:spPr>
        <p:txBody>
          <a:bodyPr wrap="none" rtlCol="0">
            <a:spAutoFit/>
          </a:bodyPr>
          <a:lstStyle/>
          <a:p>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Neither Tank or </a:t>
            </a:r>
            <a:r>
              <a:rPr lang="en-US" sz="3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Tankless</a:t>
            </a: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 </a:t>
            </a: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
            </a:r>
            <a:b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b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is </a:t>
            </a: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Necessarily </a:t>
            </a: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the Answer – </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a:p>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A combination of the two might be better</a:t>
            </a: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a:t>
            </a:r>
          </a:p>
          <a:p>
            <a:endParaRPr lang="en-US"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a:p>
            <a:pPr marL="1257300" lvl="2" indent="-342900">
              <a:buClr>
                <a:srgbClr val="008000"/>
              </a:buClr>
              <a:buFont typeface="Wingdings" charset="2"/>
              <a:buChar char="ü"/>
            </a:pPr>
            <a:r>
              <a:rPr lang="en-US" sz="2000" b="1" dirty="0"/>
              <a:t>Burner or </a:t>
            </a:r>
            <a:r>
              <a:rPr lang="en-US" sz="2000" b="1" dirty="0" smtClean="0"/>
              <a:t>element </a:t>
            </a:r>
            <a:br>
              <a:rPr lang="en-US" sz="2000" b="1" dirty="0" smtClean="0"/>
            </a:br>
            <a:r>
              <a:rPr lang="en-US" sz="2000" b="1" dirty="0" smtClean="0"/>
              <a:t>• </a:t>
            </a:r>
            <a:r>
              <a:rPr lang="en-US" dirty="0" smtClean="0"/>
              <a:t>Sized </a:t>
            </a:r>
            <a:r>
              <a:rPr lang="en-US" dirty="0"/>
              <a:t>for some amount of continuous </a:t>
            </a:r>
            <a:r>
              <a:rPr lang="en-US" dirty="0" smtClean="0"/>
              <a:t>use</a:t>
            </a:r>
            <a:br>
              <a:rPr lang="en-US" dirty="0" smtClean="0"/>
            </a:br>
            <a:r>
              <a:rPr lang="en-US" b="1" dirty="0" smtClean="0"/>
              <a:t>•</a:t>
            </a:r>
            <a:r>
              <a:rPr lang="en-US" b="1" dirty="0"/>
              <a:t> </a:t>
            </a:r>
            <a:r>
              <a:rPr lang="en-US" dirty="0" smtClean="0"/>
              <a:t>Residential: </a:t>
            </a:r>
            <a:br>
              <a:rPr lang="en-US" dirty="0" smtClean="0"/>
            </a:br>
            <a:r>
              <a:rPr lang="en-US" dirty="0" smtClean="0"/>
              <a:t>     Approximately </a:t>
            </a:r>
            <a:r>
              <a:rPr lang="en-US" dirty="0"/>
              <a:t>2-3 GPM</a:t>
            </a:r>
          </a:p>
          <a:p>
            <a:pPr lvl="3"/>
            <a:r>
              <a:rPr lang="pl-PL" dirty="0" smtClean="0"/>
              <a:t>   80</a:t>
            </a:r>
            <a:r>
              <a:rPr lang="pl-PL" dirty="0"/>
              <a:t>-120,000 </a:t>
            </a:r>
            <a:r>
              <a:rPr lang="pl-PL" dirty="0" err="1"/>
              <a:t>Btu</a:t>
            </a:r>
            <a:r>
              <a:rPr lang="pl-PL" dirty="0"/>
              <a:t> Natural </a:t>
            </a:r>
            <a:r>
              <a:rPr lang="pl-PL" dirty="0" err="1"/>
              <a:t>Gas</a:t>
            </a:r>
            <a:r>
              <a:rPr lang="pl-PL" dirty="0"/>
              <a:t>, 20-30 kW </a:t>
            </a:r>
            <a:r>
              <a:rPr lang="pl-PL" dirty="0" err="1" smtClean="0"/>
              <a:t>Electric</a:t>
            </a:r>
            <a:endParaRPr lang="pl-PL" dirty="0"/>
          </a:p>
          <a:p>
            <a:pPr lvl="2"/>
            <a:r>
              <a:rPr lang="pl-PL" dirty="0"/>
              <a:t> </a:t>
            </a:r>
            <a:r>
              <a:rPr lang="pl-PL" dirty="0" smtClean="0"/>
              <a:t>       </a:t>
            </a:r>
            <a:r>
              <a:rPr lang="en-US" b="1" dirty="0"/>
              <a:t>• </a:t>
            </a:r>
            <a:r>
              <a:rPr lang="pl-PL" dirty="0" smtClean="0"/>
              <a:t> Commercial</a:t>
            </a:r>
            <a:endParaRPr lang="pl-PL" dirty="0"/>
          </a:p>
          <a:p>
            <a:pPr lvl="2"/>
            <a:endParaRPr lang="pl-PL" dirty="0"/>
          </a:p>
          <a:p>
            <a:pPr marL="1257300" lvl="2" indent="-342900">
              <a:buClr>
                <a:srgbClr val="008000"/>
              </a:buClr>
              <a:buFont typeface="Wingdings" charset="2"/>
              <a:buChar char="ü"/>
            </a:pPr>
            <a:r>
              <a:rPr lang="pl-PL" sz="2000" b="1" dirty="0"/>
              <a:t>Modest </a:t>
            </a:r>
            <a:r>
              <a:rPr lang="pl-PL" sz="2000" b="1" dirty="0" smtClean="0"/>
              <a:t>tank</a:t>
            </a:r>
            <a:br>
              <a:rPr lang="pl-PL" sz="2000" b="1" dirty="0" smtClean="0"/>
            </a:br>
            <a:r>
              <a:rPr lang="en-US" b="1" dirty="0"/>
              <a:t>• </a:t>
            </a:r>
            <a:r>
              <a:rPr lang="pl-PL" dirty="0"/>
              <a:t> </a:t>
            </a:r>
            <a:r>
              <a:rPr lang="pl-PL" dirty="0" err="1" smtClean="0"/>
              <a:t>Some</a:t>
            </a:r>
            <a:r>
              <a:rPr lang="pl-PL" dirty="0" smtClean="0"/>
              <a:t> </a:t>
            </a:r>
            <a:r>
              <a:rPr lang="pl-PL" dirty="0" err="1"/>
              <a:t>volume</a:t>
            </a:r>
            <a:r>
              <a:rPr lang="pl-PL" dirty="0"/>
              <a:t> for </a:t>
            </a:r>
            <a:r>
              <a:rPr lang="pl-PL" dirty="0" err="1"/>
              <a:t>peak</a:t>
            </a:r>
            <a:r>
              <a:rPr lang="pl-PL" dirty="0"/>
              <a:t> </a:t>
            </a:r>
            <a:r>
              <a:rPr lang="pl-PL" dirty="0" err="1"/>
              <a:t>conditions</a:t>
            </a:r>
            <a:endParaRPr lang="pl-PL" dirty="0"/>
          </a:p>
          <a:p>
            <a:pPr lvl="2"/>
            <a:r>
              <a:rPr lang="pl-PL" dirty="0" smtClean="0"/>
              <a:t>       </a:t>
            </a:r>
            <a:r>
              <a:rPr lang="en-US" b="1" dirty="0"/>
              <a:t>• </a:t>
            </a:r>
            <a:r>
              <a:rPr lang="pl-PL" dirty="0"/>
              <a:t> </a:t>
            </a:r>
            <a:r>
              <a:rPr lang="pl-PL" dirty="0" smtClean="0"/>
              <a:t>Hot </a:t>
            </a:r>
            <a:r>
              <a:rPr lang="pl-PL" dirty="0" err="1"/>
              <a:t>water</a:t>
            </a:r>
            <a:r>
              <a:rPr lang="pl-PL" dirty="0"/>
              <a:t> </a:t>
            </a:r>
            <a:r>
              <a:rPr lang="pl-PL" dirty="0" err="1"/>
              <a:t>available</a:t>
            </a:r>
            <a:r>
              <a:rPr lang="pl-PL" dirty="0"/>
              <a:t> </a:t>
            </a:r>
            <a:r>
              <a:rPr lang="pl-PL" dirty="0" err="1"/>
              <a:t>at</a:t>
            </a:r>
            <a:r>
              <a:rPr lang="pl-PL" dirty="0"/>
              <a:t> the </a:t>
            </a:r>
            <a:r>
              <a:rPr lang="pl-PL" dirty="0" err="1"/>
              <a:t>beginning</a:t>
            </a:r>
            <a:r>
              <a:rPr lang="pl-PL" dirty="0"/>
              <a:t> of </a:t>
            </a:r>
            <a:r>
              <a:rPr lang="pl-PL" dirty="0" err="1"/>
              <a:t>every</a:t>
            </a:r>
            <a:r>
              <a:rPr lang="pl-PL" dirty="0"/>
              <a:t> </a:t>
            </a:r>
            <a:r>
              <a:rPr lang="pl-PL" dirty="0" err="1"/>
              <a:t>draw</a:t>
            </a:r>
            <a:endParaRPr lang="pl-PL" dirty="0"/>
          </a:p>
          <a:p>
            <a:pPr lvl="2"/>
            <a:r>
              <a:rPr lang="pl-PL" dirty="0" smtClean="0"/>
              <a:t>       </a:t>
            </a:r>
            <a:r>
              <a:rPr lang="en-US" b="1" dirty="0"/>
              <a:t>• </a:t>
            </a:r>
            <a:r>
              <a:rPr lang="pl-PL" dirty="0"/>
              <a:t> </a:t>
            </a:r>
            <a:r>
              <a:rPr lang="pl-PL" dirty="0" err="1" smtClean="0"/>
              <a:t>Enables</a:t>
            </a:r>
            <a:r>
              <a:rPr lang="pl-PL" dirty="0" smtClean="0"/>
              <a:t> </a:t>
            </a:r>
            <a:r>
              <a:rPr lang="pl-PL" dirty="0"/>
              <a:t>a </a:t>
            </a:r>
            <a:r>
              <a:rPr lang="pl-PL" dirty="0" err="1"/>
              <a:t>simpler</a:t>
            </a:r>
            <a:r>
              <a:rPr lang="pl-PL" dirty="0"/>
              <a:t> </a:t>
            </a:r>
            <a:r>
              <a:rPr lang="pl-PL" dirty="0" err="1"/>
              <a:t>burner</a:t>
            </a:r>
            <a:r>
              <a:rPr lang="pl-PL" dirty="0"/>
              <a:t> </a:t>
            </a:r>
            <a:r>
              <a:rPr lang="pl-PL" dirty="0" err="1"/>
              <a:t>control</a:t>
            </a:r>
            <a:r>
              <a:rPr lang="pl-PL" dirty="0"/>
              <a:t> </a:t>
            </a:r>
            <a:r>
              <a:rPr lang="pl-PL" dirty="0" err="1" smtClean="0"/>
              <a:t>strategy</a:t>
            </a:r>
            <a:endParaRPr lang="pl-PL" dirty="0" smtClean="0"/>
          </a:p>
          <a:p>
            <a:pPr marL="1257300" lvl="2" indent="-342900">
              <a:buClr>
                <a:srgbClr val="008000"/>
              </a:buClr>
              <a:buFont typeface="Wingdings" charset="2"/>
              <a:buChar char="ü"/>
            </a:pPr>
            <a:endParaRPr lang="pl-PL" sz="2000" b="1" dirty="0">
              <a:solidFill>
                <a:prstClr val="black"/>
              </a:solidFill>
            </a:endParaRPr>
          </a:p>
          <a:p>
            <a:pPr marL="1257300" lvl="2" indent="-342900">
              <a:buClr>
                <a:srgbClr val="008000"/>
              </a:buClr>
              <a:buFont typeface="Wingdings" charset="2"/>
              <a:buChar char="ü"/>
            </a:pPr>
            <a:r>
              <a:rPr lang="pl-PL" sz="2000" b="1" dirty="0" err="1">
                <a:solidFill>
                  <a:prstClr val="black"/>
                </a:solidFill>
              </a:rPr>
              <a:t>Possible</a:t>
            </a:r>
            <a:r>
              <a:rPr lang="pl-PL" sz="2000" b="1" dirty="0">
                <a:solidFill>
                  <a:prstClr val="black"/>
                </a:solidFill>
              </a:rPr>
              <a:t> in </a:t>
            </a:r>
            <a:r>
              <a:rPr lang="pl-PL" sz="2000" b="1" dirty="0" err="1">
                <a:solidFill>
                  <a:prstClr val="black"/>
                </a:solidFill>
              </a:rPr>
              <a:t>both</a:t>
            </a:r>
            <a:r>
              <a:rPr lang="pl-PL" sz="2000" b="1" dirty="0">
                <a:solidFill>
                  <a:prstClr val="black"/>
                </a:solidFill>
              </a:rPr>
              <a:t> </a:t>
            </a:r>
            <a:r>
              <a:rPr lang="pl-PL" sz="2000" b="1" dirty="0" err="1">
                <a:solidFill>
                  <a:prstClr val="black"/>
                </a:solidFill>
              </a:rPr>
              <a:t>gas</a:t>
            </a:r>
            <a:r>
              <a:rPr lang="pl-PL" sz="2000" b="1" dirty="0">
                <a:solidFill>
                  <a:prstClr val="black"/>
                </a:solidFill>
              </a:rPr>
              <a:t> and </a:t>
            </a:r>
            <a:r>
              <a:rPr lang="pl-PL" sz="2000" b="1" dirty="0" err="1">
                <a:solidFill>
                  <a:prstClr val="black"/>
                </a:solidFill>
              </a:rPr>
              <a:t>electric</a:t>
            </a:r>
            <a:endParaRPr lang="pl-PL" sz="2000" b="1" dirty="0">
              <a:solidFill>
                <a:prstClr val="black"/>
              </a:solidFill>
            </a:endParaRPr>
          </a:p>
          <a:p>
            <a:endParaRPr lang="pl-PL" dirty="0"/>
          </a:p>
          <a:p>
            <a:r>
              <a:rPr lang="pl-PL" b="1" i="1" dirty="0" smtClean="0">
                <a:solidFill>
                  <a:srgbClr val="FF0000"/>
                </a:solidFill>
              </a:rPr>
              <a:t>                  How </a:t>
            </a:r>
            <a:r>
              <a:rPr lang="pl-PL" b="1" i="1" dirty="0" err="1">
                <a:solidFill>
                  <a:srgbClr val="FF0000"/>
                </a:solidFill>
              </a:rPr>
              <a:t>does</a:t>
            </a:r>
            <a:r>
              <a:rPr lang="pl-PL" b="1" i="1" dirty="0">
                <a:solidFill>
                  <a:srgbClr val="FF0000"/>
                </a:solidFill>
              </a:rPr>
              <a:t> the </a:t>
            </a:r>
            <a:r>
              <a:rPr lang="pl-PL" b="1" i="1" dirty="0" err="1">
                <a:solidFill>
                  <a:srgbClr val="FF0000"/>
                </a:solidFill>
              </a:rPr>
              <a:t>water</a:t>
            </a:r>
            <a:r>
              <a:rPr lang="pl-PL" b="1" i="1" dirty="0">
                <a:solidFill>
                  <a:srgbClr val="FF0000"/>
                </a:solidFill>
              </a:rPr>
              <a:t> </a:t>
            </a:r>
            <a:r>
              <a:rPr lang="pl-PL" b="1" i="1" dirty="0" err="1">
                <a:solidFill>
                  <a:srgbClr val="FF0000"/>
                </a:solidFill>
              </a:rPr>
              <a:t>heater</a:t>
            </a:r>
            <a:r>
              <a:rPr lang="pl-PL" b="1" i="1" dirty="0">
                <a:solidFill>
                  <a:srgbClr val="FF0000"/>
                </a:solidFill>
              </a:rPr>
              <a:t> </a:t>
            </a:r>
            <a:r>
              <a:rPr lang="pl-PL" b="1" i="1" dirty="0" err="1">
                <a:solidFill>
                  <a:srgbClr val="FF0000"/>
                </a:solidFill>
              </a:rPr>
              <a:t>interact</a:t>
            </a:r>
            <a:r>
              <a:rPr lang="pl-PL" b="1" i="1" dirty="0">
                <a:solidFill>
                  <a:srgbClr val="FF0000"/>
                </a:solidFill>
              </a:rPr>
              <a:t> with the </a:t>
            </a:r>
            <a:r>
              <a:rPr lang="pl-PL" b="1" i="1" dirty="0" err="1">
                <a:solidFill>
                  <a:srgbClr val="FF0000"/>
                </a:solidFill>
              </a:rPr>
              <a:t>fixtures</a:t>
            </a:r>
            <a:r>
              <a:rPr lang="pl-PL" b="1" i="1" dirty="0">
                <a:solidFill>
                  <a:srgbClr val="FF0000"/>
                </a:solidFill>
              </a:rPr>
              <a:t>?</a:t>
            </a:r>
            <a:endParaRPr lang="en-US" i="1" dirty="0">
              <a:solidFill>
                <a:srgbClr val="FF0000"/>
              </a:solidFill>
            </a:endParaRPr>
          </a:p>
        </p:txBody>
      </p:sp>
    </p:spTree>
    <p:extLst>
      <p:ext uri="{BB962C8B-B14F-4D97-AF65-F5344CB8AC3E}">
        <p14:creationId xmlns:p14="http://schemas.microsoft.com/office/powerpoint/2010/main" val="26528129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eff\Desktop\Pshcho.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8373" y="1219200"/>
            <a:ext cx="574725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4058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685800"/>
            <a:ext cx="8340745" cy="5466113"/>
          </a:xfrm>
          <a:prstGeom prst="rect">
            <a:avLst/>
          </a:prstGeom>
          <a:noFill/>
        </p:spPr>
        <p:txBody>
          <a:bodyPr wrap="none" rtlCol="0">
            <a:spAutoFit/>
          </a:bodyPr>
          <a:lstStyle/>
          <a:p>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 “Good” Water Heater</a:t>
            </a:r>
          </a:p>
          <a:p>
            <a:endParaRPr lang="en-US" b="1" dirty="0" smtClean="0"/>
          </a:p>
          <a:p>
            <a:pPr>
              <a:lnSpc>
                <a:spcPct val="120000"/>
              </a:lnSpc>
            </a:pPr>
            <a:r>
              <a:rPr lang="en-US" b="1" dirty="0" smtClean="0"/>
              <a:t>Residential</a:t>
            </a:r>
            <a:endParaRPr lang="en-US" dirty="0" smtClean="0"/>
          </a:p>
          <a:p>
            <a:pPr marL="742950" lvl="1" indent="-285750">
              <a:lnSpc>
                <a:spcPct val="120000"/>
              </a:lnSpc>
              <a:buClr>
                <a:srgbClr val="008000"/>
              </a:buClr>
              <a:buFont typeface="Wingdings" charset="2"/>
              <a:buChar char="ü"/>
            </a:pPr>
            <a:r>
              <a:rPr lang="en-US" dirty="0" smtClean="0"/>
              <a:t>Does not have to be large enough for extreme peak periods, but it must have </a:t>
            </a:r>
            <a:br>
              <a:rPr lang="en-US" dirty="0" smtClean="0"/>
            </a:br>
            <a:r>
              <a:rPr lang="en-US" dirty="0" smtClean="0"/>
              <a:t>a large enough burner or element to keep up with the hot water needed for </a:t>
            </a:r>
            <a:br>
              <a:rPr lang="en-US" dirty="0" smtClean="0"/>
            </a:br>
            <a:r>
              <a:rPr lang="en-US" dirty="0" smtClean="0"/>
              <a:t>one standard shower. </a:t>
            </a:r>
          </a:p>
          <a:p>
            <a:pPr marL="742950" lvl="1" indent="-285750">
              <a:lnSpc>
                <a:spcPct val="120000"/>
              </a:lnSpc>
              <a:buClr>
                <a:srgbClr val="008000"/>
              </a:buClr>
              <a:buFont typeface="Wingdings" charset="2"/>
              <a:buChar char="ü"/>
            </a:pPr>
            <a:r>
              <a:rPr lang="en-US" dirty="0" smtClean="0"/>
              <a:t>Must be able to serve an infinite number of hot water use patterns</a:t>
            </a:r>
          </a:p>
          <a:p>
            <a:pPr marL="742950" lvl="1" indent="-285750">
              <a:lnSpc>
                <a:spcPct val="120000"/>
              </a:lnSpc>
              <a:buClr>
                <a:srgbClr val="008000"/>
              </a:buClr>
              <a:buFont typeface="Wingdings" charset="2"/>
              <a:buChar char="ü"/>
            </a:pPr>
            <a:r>
              <a:rPr lang="en-US" dirty="0" smtClean="0"/>
              <a:t>Typical pattern: morning rush hour, evening plateau, weekends are spread out, </a:t>
            </a:r>
            <a:br>
              <a:rPr lang="en-US" dirty="0" smtClean="0"/>
            </a:br>
            <a:r>
              <a:rPr lang="en-US" dirty="0" smtClean="0"/>
              <a:t>lots of small draws</a:t>
            </a:r>
          </a:p>
          <a:p>
            <a:pPr>
              <a:lnSpc>
                <a:spcPct val="120000"/>
              </a:lnSpc>
            </a:pPr>
            <a:endParaRPr lang="en-US" dirty="0" smtClean="0"/>
          </a:p>
          <a:p>
            <a:pPr>
              <a:lnSpc>
                <a:spcPct val="120000"/>
              </a:lnSpc>
            </a:pPr>
            <a:r>
              <a:rPr lang="en-US" b="1" dirty="0" smtClean="0"/>
              <a:t>Commercial</a:t>
            </a:r>
            <a:endParaRPr lang="en-US" dirty="0" smtClean="0"/>
          </a:p>
          <a:p>
            <a:pPr marL="742950" lvl="1" indent="-285750">
              <a:lnSpc>
                <a:spcPct val="120000"/>
              </a:lnSpc>
              <a:buClr>
                <a:srgbClr val="008000"/>
              </a:buClr>
              <a:buFont typeface="Wingdings" charset="2"/>
              <a:buChar char="ü"/>
            </a:pPr>
            <a:r>
              <a:rPr lang="en-US" dirty="0" smtClean="0"/>
              <a:t>Serves the intended loads</a:t>
            </a:r>
          </a:p>
          <a:p>
            <a:pPr marL="742950" lvl="1" indent="-285750">
              <a:lnSpc>
                <a:spcPct val="120000"/>
              </a:lnSpc>
              <a:buClr>
                <a:srgbClr val="008000"/>
              </a:buClr>
              <a:buFont typeface="Wingdings" charset="2"/>
              <a:buChar char="ü"/>
            </a:pPr>
            <a:r>
              <a:rPr lang="en-US" dirty="0" smtClean="0"/>
              <a:t>Meets the requirements of the applicable codes: Health and Safety, Plumbing, </a:t>
            </a:r>
          </a:p>
          <a:p>
            <a:pPr lvl="1">
              <a:lnSpc>
                <a:spcPct val="120000"/>
              </a:lnSpc>
              <a:buClr>
                <a:srgbClr val="008000"/>
              </a:buClr>
            </a:pPr>
            <a:r>
              <a:rPr lang="en-US" dirty="0" smtClean="0"/>
              <a:t>      Energy, Building, Green</a:t>
            </a:r>
          </a:p>
          <a:p>
            <a:pPr lvl="1"/>
            <a:endParaRPr lang="en-US" dirty="0" smtClean="0"/>
          </a:p>
          <a:p>
            <a:endParaRPr lang="en-US" dirty="0"/>
          </a:p>
        </p:txBody>
      </p:sp>
    </p:spTree>
    <p:extLst>
      <p:ext uri="{BB962C8B-B14F-4D97-AF65-F5344CB8AC3E}">
        <p14:creationId xmlns:p14="http://schemas.microsoft.com/office/powerpoint/2010/main" val="6345520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87373" y="533400"/>
            <a:ext cx="4769254" cy="5232203"/>
          </a:xfrm>
          <a:prstGeom prst="rect">
            <a:avLst/>
          </a:prstGeom>
          <a:noFill/>
        </p:spPr>
        <p:txBody>
          <a:bodyPr wrap="none" rtlCol="0">
            <a:spAutoFit/>
          </a:bodyPr>
          <a:lstStyle/>
          <a:p>
            <a:pPr algn="ct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Effective Capacity of </a:t>
            </a:r>
            <a:endPar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a:p>
            <a:pPr algn="ctr"/>
            <a:r>
              <a:rPr lang="en-US" sz="32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Tankless</a:t>
            </a: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 Water </a:t>
            </a: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Heaters</a:t>
            </a:r>
          </a:p>
          <a:p>
            <a:pPr algn="ctr"/>
            <a:endParaRPr lang="en-US" dirty="0" smtClean="0"/>
          </a:p>
          <a:p>
            <a:pPr algn="ctr"/>
            <a:r>
              <a:rPr lang="en-US" dirty="0" smtClean="0"/>
              <a:t>Incoming cold water 50˚F. Hot output 120˚F.</a:t>
            </a:r>
          </a:p>
          <a:p>
            <a:pPr algn="ctr"/>
            <a:endParaRPr lang="pl-PL" dirty="0" smtClean="0"/>
          </a:p>
          <a:p>
            <a:pPr algn="ctr"/>
            <a:endParaRPr lang="pl-PL" dirty="0"/>
          </a:p>
          <a:p>
            <a:pPr algn="ctr"/>
            <a:endParaRPr lang="pl-PL" dirty="0" smtClean="0"/>
          </a:p>
          <a:p>
            <a:pPr algn="ctr"/>
            <a:endParaRPr lang="pl-PL" dirty="0"/>
          </a:p>
          <a:p>
            <a:pPr algn="ctr"/>
            <a:endParaRPr lang="pl-PL" dirty="0" smtClean="0"/>
          </a:p>
          <a:p>
            <a:pPr algn="ctr"/>
            <a:endParaRPr lang="pl-PL" dirty="0"/>
          </a:p>
          <a:p>
            <a:pPr algn="ctr"/>
            <a:endParaRPr lang="pl-PL" dirty="0" smtClean="0"/>
          </a:p>
          <a:p>
            <a:pPr algn="ctr"/>
            <a:endParaRPr lang="pl-PL" dirty="0"/>
          </a:p>
          <a:p>
            <a:pPr algn="ctr"/>
            <a:endParaRPr lang="pl-PL" dirty="0" smtClean="0"/>
          </a:p>
          <a:p>
            <a:pPr algn="ctr"/>
            <a:endParaRPr lang="pl-PL" dirty="0"/>
          </a:p>
          <a:p>
            <a:pPr algn="ctr"/>
            <a:endParaRPr lang="pl-PL" dirty="0" smtClean="0"/>
          </a:p>
          <a:p>
            <a:pPr algn="ctr"/>
            <a:r>
              <a:rPr lang="pl-PL" b="1" dirty="0" smtClean="0"/>
              <a:t>Natural </a:t>
            </a:r>
            <a:r>
              <a:rPr lang="pl-PL" b="1" dirty="0" err="1"/>
              <a:t>Gas</a:t>
            </a:r>
            <a:r>
              <a:rPr lang="pl-PL" b="1" dirty="0"/>
              <a:t> </a:t>
            </a:r>
            <a:r>
              <a:rPr lang="pl-PL" dirty="0"/>
              <a:t>– </a:t>
            </a:r>
            <a:r>
              <a:rPr lang="pl-PL" dirty="0" err="1"/>
              <a:t>nominal</a:t>
            </a:r>
            <a:r>
              <a:rPr lang="pl-PL" dirty="0"/>
              <a:t> 75% </a:t>
            </a:r>
            <a:r>
              <a:rPr lang="pl-PL" dirty="0" err="1"/>
              <a:t>thermal</a:t>
            </a:r>
            <a:r>
              <a:rPr lang="pl-PL" dirty="0"/>
              <a:t> </a:t>
            </a:r>
            <a:r>
              <a:rPr lang="pl-PL" dirty="0" err="1"/>
              <a:t>efficiency</a:t>
            </a:r>
            <a:endParaRPr lang="pl-PL" dirty="0"/>
          </a:p>
          <a:p>
            <a:pPr algn="ctr"/>
            <a:r>
              <a:rPr lang="pl-PL" b="1" dirty="0" smtClean="0"/>
              <a:t>         </a:t>
            </a:r>
            <a:r>
              <a:rPr lang="pl-PL" b="1" dirty="0" err="1" smtClean="0"/>
              <a:t>Electric</a:t>
            </a:r>
            <a:r>
              <a:rPr lang="pl-PL" dirty="0" smtClean="0"/>
              <a:t> </a:t>
            </a:r>
            <a:r>
              <a:rPr lang="pl-PL" dirty="0"/>
              <a:t>– </a:t>
            </a:r>
            <a:r>
              <a:rPr lang="pl-PL" dirty="0" err="1"/>
              <a:t>nominal</a:t>
            </a:r>
            <a:r>
              <a:rPr lang="pl-PL" dirty="0"/>
              <a:t> 98% </a:t>
            </a:r>
            <a:r>
              <a:rPr lang="pl-PL" dirty="0" err="1"/>
              <a:t>thermal</a:t>
            </a:r>
            <a:r>
              <a:rPr lang="pl-PL" dirty="0"/>
              <a:t> </a:t>
            </a:r>
            <a:r>
              <a:rPr lang="pl-PL" dirty="0" err="1"/>
              <a:t>efficiency</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259413565"/>
              </p:ext>
            </p:extLst>
          </p:nvPr>
        </p:nvGraphicFramePr>
        <p:xfrm>
          <a:off x="1524000" y="2320471"/>
          <a:ext cx="6096000" cy="2632529"/>
        </p:xfrm>
        <a:graphic>
          <a:graphicData uri="http://schemas.openxmlformats.org/drawingml/2006/table">
            <a:tbl>
              <a:tblPr firstRow="1" bandRow="1">
                <a:effectLst>
                  <a:outerShdw blurRad="50800" dist="50800" dir="19800000" algn="tl" rotWithShape="0">
                    <a:schemeClr val="tx1">
                      <a:lumMod val="65000"/>
                      <a:lumOff val="35000"/>
                      <a:alpha val="43000"/>
                    </a:schemeClr>
                  </a:outerShdw>
                </a:effectLst>
                <a:tableStyleId>{5C22544A-7EE6-4342-B048-85BDC9FD1C3A}</a:tableStyleId>
              </a:tblPr>
              <a:tblGrid>
                <a:gridCol w="2032000"/>
                <a:gridCol w="2032000"/>
                <a:gridCol w="20320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Natural Gas </a:t>
                      </a:r>
                    </a:p>
                  </a:txBody>
                  <a:tcPr>
                    <a:cell3D prstMaterial="dkEdge">
                      <a:bevel prst="riblet"/>
                      <a:lightRig rig="flood" dir="t"/>
                    </a:cell3D>
                  </a:tcPr>
                </a:tc>
                <a:tc>
                  <a:txBody>
                    <a:bodyPr/>
                    <a:lstStyle/>
                    <a:p>
                      <a:pPr algn="ctr"/>
                      <a:r>
                        <a:rPr lang="en-US" dirty="0" smtClean="0"/>
                        <a:t>Flow</a:t>
                      </a:r>
                      <a:endParaRPr lang="en-US" dirty="0"/>
                    </a:p>
                  </a:txBody>
                  <a:tcPr>
                    <a:cell3D prstMaterial="dkEdge">
                      <a:bevel prst="riblet"/>
                      <a:lightRig rig="flood" dir="t"/>
                    </a:cell3D>
                  </a:tcPr>
                </a:tc>
                <a:tc>
                  <a:txBody>
                    <a:bodyPr/>
                    <a:lstStyle/>
                    <a:p>
                      <a:pPr algn="ctr"/>
                      <a:r>
                        <a:rPr lang="en-US" dirty="0" smtClean="0"/>
                        <a:t>Electric</a:t>
                      </a:r>
                      <a:endParaRPr lang="en-US" dirty="0"/>
                    </a:p>
                  </a:txBody>
                  <a:tcPr>
                    <a:cell3D prstMaterial="dkEdge">
                      <a:bevel prst="riblet"/>
                      <a:lightRig rig="flood" dir="t"/>
                    </a:cell3D>
                  </a:tcPr>
                </a:tc>
              </a:tr>
              <a:tr h="370840">
                <a:tc>
                  <a:txBody>
                    <a:bodyPr/>
                    <a:lstStyle/>
                    <a:p>
                      <a:pPr algn="ctr"/>
                      <a:r>
                        <a:rPr lang="pl-PL" dirty="0" smtClean="0"/>
                        <a:t>20,000 </a:t>
                      </a:r>
                      <a:r>
                        <a:rPr lang="pl-PL" dirty="0" err="1" smtClean="0"/>
                        <a:t>Btu</a:t>
                      </a:r>
                      <a:r>
                        <a:rPr lang="pl-PL" dirty="0" smtClean="0"/>
                        <a:t> </a:t>
                      </a:r>
                      <a:endParaRPr lang="en-US" dirty="0"/>
                    </a:p>
                  </a:txBody>
                  <a:tcPr>
                    <a:cell3D prstMaterial="dkEdge">
                      <a:bevel prst="riblet"/>
                      <a:lightRig rig="flood" dir="t"/>
                    </a:cell3D>
                  </a:tcPr>
                </a:tc>
                <a:tc>
                  <a:txBody>
                    <a:bodyPr/>
                    <a:lstStyle/>
                    <a:p>
                      <a:pPr algn="ctr"/>
                      <a:r>
                        <a:rPr lang="pl-PL" dirty="0" smtClean="0"/>
                        <a:t>0.5 </a:t>
                      </a:r>
                      <a:r>
                        <a:rPr lang="pl-PL" dirty="0" err="1" smtClean="0"/>
                        <a:t>gpm</a:t>
                      </a:r>
                      <a:r>
                        <a:rPr lang="pl-PL" dirty="0" smtClean="0"/>
                        <a:t> </a:t>
                      </a:r>
                      <a:endParaRPr lang="en-US" dirty="0"/>
                    </a:p>
                  </a:txBody>
                  <a:tcPr>
                    <a:cell3D prstMaterial="dkEdge">
                      <a:bevel prst="riblet"/>
                      <a:lightRig rig="flood" dir="t"/>
                    </a:cell3D>
                  </a:tcPr>
                </a:tc>
                <a:tc>
                  <a:txBody>
                    <a:bodyPr/>
                    <a:lstStyle/>
                    <a:p>
                      <a:pPr algn="ctr"/>
                      <a:r>
                        <a:rPr lang="en-US" dirty="0" smtClean="0"/>
                        <a:t>5kW</a:t>
                      </a:r>
                      <a:endParaRPr lang="en-US" dirty="0"/>
                    </a:p>
                  </a:txBody>
                  <a:tcPr>
                    <a:cell3D prstMaterial="dkEdge">
                      <a:bevel prst="riblet"/>
                      <a:lightRig rig="flood" dir="t"/>
                    </a:cell3D>
                  </a:tcPr>
                </a:tc>
              </a:tr>
              <a:tr h="370840">
                <a:tc>
                  <a:txBody>
                    <a:bodyPr/>
                    <a:lstStyle/>
                    <a:p>
                      <a:pPr algn="ctr"/>
                      <a:r>
                        <a:rPr lang="pl-PL" dirty="0" smtClean="0"/>
                        <a:t>40,000 </a:t>
                      </a:r>
                      <a:r>
                        <a:rPr lang="pl-PL" dirty="0" err="1" smtClean="0"/>
                        <a:t>Btu</a:t>
                      </a:r>
                      <a:r>
                        <a:rPr lang="pl-PL" dirty="0" smtClean="0"/>
                        <a:t> </a:t>
                      </a:r>
                      <a:endParaRPr lang="en-US" dirty="0"/>
                    </a:p>
                  </a:txBody>
                  <a:tcPr>
                    <a:cell3D prstMaterial="dkEdge">
                      <a:bevel prst="riblet"/>
                      <a:lightRig rig="flood" dir="t"/>
                    </a:cell3D>
                  </a:tcPr>
                </a:tc>
                <a:tc>
                  <a:txBody>
                    <a:bodyPr/>
                    <a:lstStyle/>
                    <a:p>
                      <a:pPr algn="ctr"/>
                      <a:r>
                        <a:rPr lang="pl-PL" dirty="0" smtClean="0"/>
                        <a:t>1 </a:t>
                      </a:r>
                      <a:r>
                        <a:rPr lang="pl-PL" dirty="0" err="1" smtClean="0"/>
                        <a:t>gpm</a:t>
                      </a:r>
                      <a:r>
                        <a:rPr lang="pl-PL" dirty="0" smtClean="0"/>
                        <a:t> </a:t>
                      </a:r>
                      <a:endParaRPr lang="en-US" dirty="0"/>
                    </a:p>
                  </a:txBody>
                  <a:tcPr>
                    <a:cell3D prstMaterial="dkEdge">
                      <a:bevel prst="riblet"/>
                      <a:lightRig rig="flood" dir="t"/>
                    </a:cell3D>
                  </a:tcPr>
                </a:tc>
                <a:tc>
                  <a:txBody>
                    <a:bodyPr/>
                    <a:lstStyle/>
                    <a:p>
                      <a:pPr algn="ctr"/>
                      <a:r>
                        <a:rPr lang="en-US" dirty="0" smtClean="0"/>
                        <a:t>10kW</a:t>
                      </a:r>
                      <a:endParaRPr lang="en-US" dirty="0"/>
                    </a:p>
                  </a:txBody>
                  <a:tcPr>
                    <a:cell3D prstMaterial="dkEdge">
                      <a:bevel prst="riblet"/>
                      <a:lightRig rig="flood" dir="t"/>
                    </a:cell3D>
                  </a:tcPr>
                </a:tc>
              </a:tr>
              <a:tr h="370840">
                <a:tc>
                  <a:txBody>
                    <a:bodyPr/>
                    <a:lstStyle/>
                    <a:p>
                      <a:pPr algn="ctr"/>
                      <a:r>
                        <a:rPr lang="pl-PL" dirty="0" smtClean="0"/>
                        <a:t>100,000 </a:t>
                      </a:r>
                      <a:r>
                        <a:rPr lang="pl-PL" dirty="0" err="1" smtClean="0"/>
                        <a:t>Btu</a:t>
                      </a:r>
                      <a:r>
                        <a:rPr lang="pl-PL" dirty="0" smtClean="0"/>
                        <a:t> </a:t>
                      </a:r>
                      <a:endParaRPr lang="en-US" dirty="0"/>
                    </a:p>
                  </a:txBody>
                  <a:tcPr>
                    <a:cell3D prstMaterial="dkEdge">
                      <a:bevel prst="riblet"/>
                      <a:lightRig rig="flood" dir="t"/>
                    </a:cell3D>
                  </a:tcPr>
                </a:tc>
                <a:tc>
                  <a:txBody>
                    <a:bodyPr/>
                    <a:lstStyle/>
                    <a:p>
                      <a:pPr algn="ctr"/>
                      <a:r>
                        <a:rPr lang="pl-PL" dirty="0" smtClean="0"/>
                        <a:t>2.5 </a:t>
                      </a:r>
                      <a:r>
                        <a:rPr lang="pl-PL" dirty="0" err="1" smtClean="0"/>
                        <a:t>gpm</a:t>
                      </a:r>
                      <a:r>
                        <a:rPr lang="pl-PL" dirty="0" smtClean="0"/>
                        <a:t> </a:t>
                      </a:r>
                      <a:endParaRPr lang="en-US" dirty="0"/>
                    </a:p>
                  </a:txBody>
                  <a:tcPr>
                    <a:cell3D prstMaterial="dkEdge">
                      <a:bevel prst="riblet"/>
                      <a:lightRig rig="flood" dir="t"/>
                    </a:cell3D>
                  </a:tcPr>
                </a:tc>
                <a:tc>
                  <a:txBody>
                    <a:bodyPr/>
                    <a:lstStyle/>
                    <a:p>
                      <a:pPr algn="ctr"/>
                      <a:r>
                        <a:rPr lang="en-US" dirty="0" smtClean="0"/>
                        <a:t>25kW</a:t>
                      </a:r>
                      <a:endParaRPr lang="en-US" dirty="0"/>
                    </a:p>
                  </a:txBody>
                  <a:tcPr>
                    <a:cell3D prstMaterial="dkEdge">
                      <a:bevel prst="riblet"/>
                      <a:lightRig rig="flood" dir="t"/>
                    </a:cell3D>
                  </a:tcPr>
                </a:tc>
              </a:tr>
              <a:tr h="407489">
                <a:tc>
                  <a:txBody>
                    <a:bodyPr/>
                    <a:lstStyle/>
                    <a:p>
                      <a:pPr algn="ctr"/>
                      <a:r>
                        <a:rPr lang="pl-PL" dirty="0" smtClean="0"/>
                        <a:t>200,000 </a:t>
                      </a:r>
                      <a:r>
                        <a:rPr lang="pl-PL" dirty="0" err="1" smtClean="0"/>
                        <a:t>Btu</a:t>
                      </a:r>
                      <a:r>
                        <a:rPr lang="pl-PL" dirty="0" smtClean="0"/>
                        <a:t> </a:t>
                      </a:r>
                      <a:endParaRPr lang="en-US" dirty="0"/>
                    </a:p>
                  </a:txBody>
                  <a:tcPr>
                    <a:cell3D prstMaterial="dkEdge">
                      <a:bevel prst="riblet"/>
                      <a:lightRig rig="flood" dir="t"/>
                    </a:cell3D>
                  </a:tcPr>
                </a:tc>
                <a:tc>
                  <a:txBody>
                    <a:bodyPr/>
                    <a:lstStyle/>
                    <a:p>
                      <a:pPr algn="ctr"/>
                      <a:r>
                        <a:rPr lang="pl-PL" dirty="0" smtClean="0"/>
                        <a:t>5 </a:t>
                      </a:r>
                      <a:r>
                        <a:rPr lang="pl-PL" dirty="0" err="1" smtClean="0"/>
                        <a:t>gpm</a:t>
                      </a:r>
                      <a:r>
                        <a:rPr lang="pl-PL" dirty="0" smtClean="0"/>
                        <a:t> </a:t>
                      </a:r>
                      <a:endParaRPr lang="en-US" dirty="0"/>
                    </a:p>
                  </a:txBody>
                  <a:tcPr>
                    <a:cell3D prstMaterial="dkEdge">
                      <a:bevel prst="riblet"/>
                      <a:lightRig rig="flood" dir="t"/>
                    </a:cell3D>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pl-PL" dirty="0" smtClean="0"/>
                        <a:t>50 kW</a:t>
                      </a:r>
                      <a:endParaRPr lang="en-US" dirty="0"/>
                    </a:p>
                  </a:txBody>
                  <a:tcPr>
                    <a:cell3D prstMaterial="dkEdge">
                      <a:bevel prst="riblet"/>
                      <a:lightRig rig="flood" dir="t"/>
                    </a:cell3D>
                  </a:tcPr>
                </a:tc>
              </a:tr>
              <a:tr h="370840">
                <a:tc>
                  <a:txBody>
                    <a:bodyPr/>
                    <a:lstStyle/>
                    <a:p>
                      <a:pPr algn="ctr"/>
                      <a:r>
                        <a:rPr lang="pl-PL" dirty="0" smtClean="0"/>
                        <a:t>400,000 </a:t>
                      </a:r>
                      <a:r>
                        <a:rPr lang="pl-PL" dirty="0" err="1" smtClean="0"/>
                        <a:t>Btu</a:t>
                      </a:r>
                      <a:r>
                        <a:rPr lang="pl-PL" dirty="0" smtClean="0"/>
                        <a:t> </a:t>
                      </a:r>
                      <a:endParaRPr lang="en-US" dirty="0"/>
                    </a:p>
                  </a:txBody>
                  <a:tcPr>
                    <a:cell3D prstMaterial="dkEdge">
                      <a:bevel prst="riblet"/>
                      <a:lightRig rig="flood" dir="t"/>
                    </a:cell3D>
                  </a:tcPr>
                </a:tc>
                <a:tc>
                  <a:txBody>
                    <a:bodyPr/>
                    <a:lstStyle/>
                    <a:p>
                      <a:pPr algn="ctr"/>
                      <a:r>
                        <a:rPr lang="pl-PL" dirty="0" smtClean="0"/>
                        <a:t>10 </a:t>
                      </a:r>
                      <a:r>
                        <a:rPr lang="pl-PL" dirty="0" err="1" smtClean="0"/>
                        <a:t>gpm</a:t>
                      </a:r>
                      <a:r>
                        <a:rPr lang="pl-PL" dirty="0" smtClean="0"/>
                        <a:t> </a:t>
                      </a:r>
                      <a:endParaRPr lang="en-US" dirty="0"/>
                    </a:p>
                  </a:txBody>
                  <a:tcPr>
                    <a:cell3D prstMaterial="dkEdge">
                      <a:bevel prst="riblet"/>
                      <a:lightRig rig="flood" dir="t"/>
                    </a:cell3D>
                  </a:tcPr>
                </a:tc>
                <a:tc>
                  <a:txBody>
                    <a:bodyPr/>
                    <a:lstStyle/>
                    <a:p>
                      <a:pPr algn="ctr"/>
                      <a:r>
                        <a:rPr lang="en-US" dirty="0" smtClean="0"/>
                        <a:t>100kW</a:t>
                      </a:r>
                      <a:endParaRPr lang="en-US" dirty="0"/>
                    </a:p>
                  </a:txBody>
                  <a:tcPr>
                    <a:cell3D prstMaterial="dkEdge">
                      <a:bevel prst="riblet"/>
                      <a:lightRig rig="flood" dir="t"/>
                    </a:cell3D>
                  </a:tcPr>
                </a:tc>
              </a:tr>
              <a:tr h="370840">
                <a:tc>
                  <a:txBody>
                    <a:bodyPr/>
                    <a:lstStyle/>
                    <a:p>
                      <a:pPr algn="ctr"/>
                      <a:r>
                        <a:rPr lang="pl-PL" dirty="0" smtClean="0"/>
                        <a:t>800,000 </a:t>
                      </a:r>
                      <a:r>
                        <a:rPr lang="pl-PL" dirty="0" err="1" smtClean="0"/>
                        <a:t>Btu</a:t>
                      </a:r>
                      <a:r>
                        <a:rPr lang="pl-PL" dirty="0" smtClean="0"/>
                        <a:t> </a:t>
                      </a:r>
                      <a:endParaRPr lang="en-US" dirty="0"/>
                    </a:p>
                  </a:txBody>
                  <a:tcPr>
                    <a:cell3D prstMaterial="dkEdge">
                      <a:bevel prst="riblet"/>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l-PL" dirty="0" smtClean="0"/>
                        <a:t>20 </a:t>
                      </a:r>
                      <a:r>
                        <a:rPr lang="pl-PL" dirty="0" err="1" smtClean="0"/>
                        <a:t>gpm</a:t>
                      </a:r>
                      <a:r>
                        <a:rPr lang="pl-PL" dirty="0" smtClean="0"/>
                        <a:t> </a:t>
                      </a:r>
                      <a:endParaRPr lang="en-US" dirty="0" smtClean="0"/>
                    </a:p>
                  </a:txBody>
                  <a:tcPr>
                    <a:cell3D prstMaterial="dkEdge">
                      <a:bevel prst="riblet"/>
                      <a:lightRig rig="flood" dir="t"/>
                    </a:cell3D>
                  </a:tcPr>
                </a:tc>
                <a:tc>
                  <a:txBody>
                    <a:bodyPr/>
                    <a:lstStyle/>
                    <a:p>
                      <a:pPr algn="ctr"/>
                      <a:r>
                        <a:rPr lang="en-US" dirty="0" smtClean="0"/>
                        <a:t>200kW</a:t>
                      </a:r>
                      <a:endParaRPr lang="en-US" dirty="0"/>
                    </a:p>
                  </a:txBody>
                  <a:tcPr>
                    <a:cell3D prstMaterial="dkEdge">
                      <a:bevel prst="riblet"/>
                      <a:lightRig rig="flood" dir="t"/>
                    </a:cell3D>
                  </a:tcPr>
                </a:tc>
              </a:tr>
            </a:tbl>
          </a:graphicData>
        </a:graphic>
      </p:graphicFrame>
    </p:spTree>
    <p:extLst>
      <p:ext uri="{BB962C8B-B14F-4D97-AF65-F5344CB8AC3E}">
        <p14:creationId xmlns:p14="http://schemas.microsoft.com/office/powerpoint/2010/main" val="19638752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295400"/>
            <a:ext cx="7212231" cy="3804118"/>
          </a:xfrm>
          <a:prstGeom prst="rect">
            <a:avLst/>
          </a:prstGeom>
          <a:noFill/>
        </p:spPr>
        <p:txBody>
          <a:bodyPr wrap="none" rtlCol="0">
            <a:spAutoFit/>
          </a:bodyPr>
          <a:lstStyle/>
          <a:p>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Hot Water Distribution Systems</a:t>
            </a:r>
          </a:p>
          <a:p>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Definitions</a:t>
            </a:r>
          </a:p>
          <a:p>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a:p>
            <a:pPr marL="800100" lvl="1" indent="-342900">
              <a:lnSpc>
                <a:spcPct val="120000"/>
              </a:lnSpc>
              <a:buClr>
                <a:srgbClr val="008000"/>
              </a:buClr>
              <a:buFont typeface="Wingdings" charset="2"/>
              <a:buChar char="ü"/>
            </a:pPr>
            <a:r>
              <a:rPr lang="en-US" sz="2400" dirty="0"/>
              <a:t>A Twig line serves one fitting, fixture or appliance.</a:t>
            </a:r>
          </a:p>
          <a:p>
            <a:pPr marL="800100" lvl="1" indent="-342900">
              <a:lnSpc>
                <a:spcPct val="120000"/>
              </a:lnSpc>
              <a:buClr>
                <a:srgbClr val="008000"/>
              </a:buClr>
              <a:buFont typeface="Wingdings" charset="2"/>
              <a:buChar char="ü"/>
            </a:pPr>
            <a:r>
              <a:rPr lang="en-US" sz="2400" dirty="0"/>
              <a:t>A Branch line serves more than one.</a:t>
            </a:r>
          </a:p>
          <a:p>
            <a:pPr marL="800100" lvl="1" indent="-342900">
              <a:lnSpc>
                <a:spcPct val="120000"/>
              </a:lnSpc>
              <a:buClr>
                <a:srgbClr val="008000"/>
              </a:buClr>
              <a:buFont typeface="Wingdings" charset="2"/>
              <a:buChar char="ü"/>
            </a:pPr>
            <a:r>
              <a:rPr lang="en-US" sz="2400" dirty="0"/>
              <a:t>A Trunk line serves many.</a:t>
            </a:r>
          </a:p>
          <a:p>
            <a:pPr marL="800100" lvl="1" indent="-342900">
              <a:lnSpc>
                <a:spcPct val="120000"/>
              </a:lnSpc>
              <a:buClr>
                <a:srgbClr val="008000"/>
              </a:buClr>
              <a:buFont typeface="Wingdings" charset="2"/>
              <a:buChar char="ü"/>
            </a:pPr>
            <a:r>
              <a:rPr lang="en-US" sz="2400" dirty="0"/>
              <a:t>A Main line serves the house.</a:t>
            </a:r>
          </a:p>
          <a:p>
            <a:endParaRPr lang="en-US" dirty="0"/>
          </a:p>
        </p:txBody>
      </p:sp>
    </p:spTree>
    <p:extLst>
      <p:ext uri="{BB962C8B-B14F-4D97-AF65-F5344CB8AC3E}">
        <p14:creationId xmlns:p14="http://schemas.microsoft.com/office/powerpoint/2010/main" val="10826357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9009" y="1143000"/>
            <a:ext cx="7366119" cy="5355314"/>
          </a:xfrm>
          <a:prstGeom prst="rect">
            <a:avLst/>
          </a:prstGeom>
          <a:noFill/>
        </p:spPr>
        <p:txBody>
          <a:bodyPr wrap="none" rtlCol="0">
            <a:spAutoFit/>
          </a:bodyPr>
          <a:lstStyle/>
          <a:p>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The Ideal Hot Water </a:t>
            </a:r>
            <a:endPar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a:p>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Distribution </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System</a:t>
            </a:r>
          </a:p>
          <a:p>
            <a:pPr marL="285750" indent="-285750">
              <a:buClr>
                <a:srgbClr val="008000"/>
              </a:buClr>
              <a:buFont typeface="Wingdings" charset="2"/>
              <a:buChar char="ü"/>
            </a:pPr>
            <a:endParaRPr lang="en-US" dirty="0" smtClean="0"/>
          </a:p>
          <a:p>
            <a:pPr marL="285750" indent="-285750">
              <a:lnSpc>
                <a:spcPct val="120000"/>
              </a:lnSpc>
              <a:buClr>
                <a:srgbClr val="008000"/>
              </a:buClr>
              <a:buFont typeface="Wingdings" charset="2"/>
              <a:buChar char="ü"/>
            </a:pPr>
            <a:r>
              <a:rPr lang="en-US" dirty="0" smtClean="0"/>
              <a:t>Has </a:t>
            </a:r>
            <a:r>
              <a:rPr lang="en-US" dirty="0"/>
              <a:t>the smallest volume (length and smallest “possible” </a:t>
            </a:r>
            <a:r>
              <a:rPr lang="en-US" dirty="0" smtClean="0"/>
              <a:t>diameter</a:t>
            </a:r>
            <a:r>
              <a:rPr lang="en-US" dirty="0"/>
              <a:t>) </a:t>
            </a:r>
            <a:r>
              <a:rPr lang="en-US" dirty="0" smtClean="0"/>
              <a:t/>
            </a:r>
            <a:br>
              <a:rPr lang="en-US" dirty="0" smtClean="0"/>
            </a:br>
            <a:r>
              <a:rPr lang="en-US" dirty="0" smtClean="0"/>
              <a:t>of </a:t>
            </a:r>
            <a:r>
              <a:rPr lang="en-US" dirty="0"/>
              <a:t>pipe from the source of hot water to the fitting.</a:t>
            </a:r>
          </a:p>
          <a:p>
            <a:pPr marL="285750" indent="-285750">
              <a:lnSpc>
                <a:spcPct val="120000"/>
              </a:lnSpc>
              <a:buClr>
                <a:srgbClr val="008000"/>
              </a:buClr>
              <a:buFont typeface="Wingdings" charset="2"/>
              <a:buChar char="ü"/>
            </a:pPr>
            <a:r>
              <a:rPr lang="en-US" dirty="0"/>
              <a:t>Sometimes the source of hot water is the water heater, </a:t>
            </a:r>
            <a:r>
              <a:rPr lang="en-US" dirty="0" smtClean="0"/>
              <a:t/>
            </a:r>
            <a:br>
              <a:rPr lang="en-US" dirty="0" smtClean="0"/>
            </a:br>
            <a:r>
              <a:rPr lang="en-US" dirty="0" smtClean="0"/>
              <a:t>sometimes </a:t>
            </a:r>
            <a:r>
              <a:rPr lang="en-US" dirty="0"/>
              <a:t>a trunk </a:t>
            </a:r>
            <a:r>
              <a:rPr lang="en-US" dirty="0" smtClean="0"/>
              <a:t>line.</a:t>
            </a:r>
          </a:p>
          <a:p>
            <a:pPr marL="285750" indent="-285750">
              <a:lnSpc>
                <a:spcPct val="120000"/>
              </a:lnSpc>
              <a:buClr>
                <a:srgbClr val="008000"/>
              </a:buClr>
              <a:buFont typeface="Wingdings" charset="2"/>
              <a:buChar char="ü"/>
            </a:pPr>
            <a:r>
              <a:rPr lang="en-US" dirty="0" smtClean="0"/>
              <a:t>For </a:t>
            </a:r>
            <a:r>
              <a:rPr lang="en-US" dirty="0"/>
              <a:t>a given layout (floor plan) of hot water locations the system will </a:t>
            </a:r>
            <a:r>
              <a:rPr lang="en-US" dirty="0" smtClean="0"/>
              <a:t>have:</a:t>
            </a:r>
          </a:p>
          <a:p>
            <a:pPr marL="742950" lvl="1" indent="-285750">
              <a:lnSpc>
                <a:spcPct val="120000"/>
              </a:lnSpc>
              <a:buClr>
                <a:srgbClr val="008000"/>
              </a:buClr>
              <a:buFont typeface="Arial"/>
              <a:buChar char="•"/>
            </a:pPr>
            <a:r>
              <a:rPr lang="en-US" dirty="0" smtClean="0"/>
              <a:t>The </a:t>
            </a:r>
            <a:r>
              <a:rPr lang="en-US" dirty="0"/>
              <a:t>shortest buildable trunk line</a:t>
            </a:r>
          </a:p>
          <a:p>
            <a:pPr marL="742950" lvl="1" indent="-285750">
              <a:lnSpc>
                <a:spcPct val="120000"/>
              </a:lnSpc>
              <a:buClr>
                <a:srgbClr val="008000"/>
              </a:buClr>
              <a:buFont typeface="Arial"/>
              <a:buChar char="•"/>
            </a:pPr>
            <a:r>
              <a:rPr lang="en-US" dirty="0"/>
              <a:t>Few or no branches</a:t>
            </a:r>
          </a:p>
          <a:p>
            <a:pPr marL="742950" lvl="1" indent="-285750">
              <a:lnSpc>
                <a:spcPct val="120000"/>
              </a:lnSpc>
              <a:buClr>
                <a:srgbClr val="008000"/>
              </a:buClr>
              <a:buFont typeface="Arial"/>
              <a:buChar char="•"/>
            </a:pPr>
            <a:r>
              <a:rPr lang="en-US" dirty="0"/>
              <a:t>The shortest buildable twigs</a:t>
            </a:r>
          </a:p>
          <a:p>
            <a:pPr marL="742950" lvl="1" indent="-285750">
              <a:lnSpc>
                <a:spcPct val="120000"/>
              </a:lnSpc>
              <a:buClr>
                <a:srgbClr val="008000"/>
              </a:buClr>
              <a:buFont typeface="Arial"/>
              <a:buChar char="•"/>
            </a:pPr>
            <a:r>
              <a:rPr lang="en-US" dirty="0"/>
              <a:t>The fewest plumbing restrictions</a:t>
            </a:r>
          </a:p>
          <a:p>
            <a:pPr marL="742950" lvl="1" indent="-285750">
              <a:lnSpc>
                <a:spcPct val="120000"/>
              </a:lnSpc>
              <a:buClr>
                <a:srgbClr val="008000"/>
              </a:buClr>
              <a:buFont typeface="Arial"/>
              <a:buChar char="•"/>
            </a:pPr>
            <a:r>
              <a:rPr lang="en-US" dirty="0"/>
              <a:t>Insulation on all hot water pipes, minimum R-4</a:t>
            </a:r>
          </a:p>
          <a:p>
            <a:pPr lvl="1"/>
            <a:endParaRPr lang="en-US" dirty="0"/>
          </a:p>
          <a:p>
            <a:endParaRPr lang="en-US" dirty="0"/>
          </a:p>
        </p:txBody>
      </p:sp>
    </p:spTree>
    <p:extLst>
      <p:ext uri="{BB962C8B-B14F-4D97-AF65-F5344CB8AC3E}">
        <p14:creationId xmlns:p14="http://schemas.microsoft.com/office/powerpoint/2010/main" val="40465528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5800" y="1325010"/>
            <a:ext cx="7315200" cy="4313790"/>
          </a:xfrm>
          <a:prstGeom prst="rect">
            <a:avLst/>
          </a:prstGeom>
        </p:spPr>
      </p:pic>
      <p:sp>
        <p:nvSpPr>
          <p:cNvPr id="3" name="TextBox 2"/>
          <p:cNvSpPr txBox="1"/>
          <p:nvPr/>
        </p:nvSpPr>
        <p:spPr>
          <a:xfrm>
            <a:off x="762000" y="762000"/>
            <a:ext cx="6896614" cy="646331"/>
          </a:xfrm>
          <a:prstGeom prst="rect">
            <a:avLst/>
          </a:prstGeom>
          <a:noFill/>
        </p:spPr>
        <p:txBody>
          <a:bodyPr wrap="none" rtlCol="0">
            <a:spAutoFit/>
          </a:bodyPr>
          <a:lstStyle/>
          <a:p>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rPr>
              <a:t>Single Trunk, Branch and Twig</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10459508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9200" y="2057400"/>
            <a:ext cx="6248400" cy="4016829"/>
          </a:xfrm>
          <a:prstGeom prst="rect">
            <a:avLst/>
          </a:prstGeom>
        </p:spPr>
      </p:pic>
      <p:sp>
        <p:nvSpPr>
          <p:cNvPr id="3" name="TextBox 2"/>
          <p:cNvSpPr txBox="1"/>
          <p:nvPr/>
        </p:nvSpPr>
        <p:spPr>
          <a:xfrm>
            <a:off x="762000" y="762000"/>
            <a:ext cx="5186561" cy="646331"/>
          </a:xfrm>
          <a:prstGeom prst="rect">
            <a:avLst/>
          </a:prstGeom>
          <a:noFill/>
        </p:spPr>
        <p:txBody>
          <a:bodyPr wrap="none" rtlCol="0">
            <a:spAutoFit/>
          </a:bodyPr>
          <a:lstStyle/>
          <a:p>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rPr>
              <a:t>Central Plumbing Core</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 name="TextBox 3"/>
          <p:cNvSpPr txBox="1"/>
          <p:nvPr/>
        </p:nvSpPr>
        <p:spPr>
          <a:xfrm>
            <a:off x="1576892" y="1595735"/>
            <a:ext cx="4290508" cy="461665"/>
          </a:xfrm>
          <a:prstGeom prst="rect">
            <a:avLst/>
          </a:prstGeom>
          <a:noFill/>
        </p:spPr>
        <p:txBody>
          <a:bodyPr wrap="none" rtlCol="0">
            <a:spAutoFit/>
          </a:bodyPr>
          <a:lstStyle/>
          <a:p>
            <a:r>
              <a:rPr lang="en-US" sz="2400" dirty="0">
                <a:latin typeface="Arial"/>
                <a:cs typeface="Arial"/>
              </a:rPr>
              <a:t>Radial, Manifold, Parallel Pipe</a:t>
            </a:r>
          </a:p>
        </p:txBody>
      </p:sp>
    </p:spTree>
    <p:extLst>
      <p:ext uri="{BB962C8B-B14F-4D97-AF65-F5344CB8AC3E}">
        <p14:creationId xmlns:p14="http://schemas.microsoft.com/office/powerpoint/2010/main" val="41984502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762000"/>
            <a:ext cx="6880384" cy="646331"/>
          </a:xfrm>
          <a:prstGeom prst="rect">
            <a:avLst/>
          </a:prstGeom>
          <a:noFill/>
        </p:spPr>
        <p:txBody>
          <a:bodyPr wrap="none" rtlCol="0">
            <a:spAutoFit/>
          </a:bodyPr>
          <a:lstStyle/>
          <a:p>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Radial, Manifold, Parallel Pipe- </a:t>
            </a:r>
          </a:p>
        </p:txBody>
      </p:sp>
      <p:sp>
        <p:nvSpPr>
          <p:cNvPr id="5" name="TextBox 4"/>
          <p:cNvSpPr txBox="1"/>
          <p:nvPr/>
        </p:nvSpPr>
        <p:spPr>
          <a:xfrm>
            <a:off x="3380134" y="1371600"/>
            <a:ext cx="2106266" cy="584776"/>
          </a:xfrm>
          <a:prstGeom prst="rect">
            <a:avLst/>
          </a:prstGeom>
          <a:noFill/>
        </p:spPr>
        <p:txBody>
          <a:bodyPr wrap="none" rtlCol="0">
            <a:spAutoFit/>
          </a:bodyPr>
          <a:lstStyle/>
          <a:p>
            <a:r>
              <a:rPr lang="en-US" sz="3200" b="1" dirty="0" smtClean="0"/>
              <a:t>Distributed</a:t>
            </a:r>
            <a:endParaRPr lang="en-US" sz="3200" b="1" dirty="0"/>
          </a:p>
        </p:txBody>
      </p:sp>
      <p:pic>
        <p:nvPicPr>
          <p:cNvPr id="6" name="Picture 5" descr="DistributedPip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00" y="2286000"/>
            <a:ext cx="8166100" cy="3657600"/>
          </a:xfrm>
          <a:prstGeom prst="rect">
            <a:avLst/>
          </a:prstGeom>
        </p:spPr>
      </p:pic>
    </p:spTree>
    <p:extLst>
      <p:ext uri="{BB962C8B-B14F-4D97-AF65-F5344CB8AC3E}">
        <p14:creationId xmlns:p14="http://schemas.microsoft.com/office/powerpoint/2010/main" val="40525102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5800" y="1600200"/>
            <a:ext cx="7010400" cy="4425374"/>
          </a:xfrm>
          <a:prstGeom prst="rect">
            <a:avLst/>
          </a:prstGeom>
        </p:spPr>
      </p:pic>
      <p:sp>
        <p:nvSpPr>
          <p:cNvPr id="3" name="TextBox 2"/>
          <p:cNvSpPr txBox="1"/>
          <p:nvPr/>
        </p:nvSpPr>
        <p:spPr>
          <a:xfrm>
            <a:off x="1380732" y="228600"/>
            <a:ext cx="6391668" cy="646331"/>
          </a:xfrm>
          <a:prstGeom prst="rect">
            <a:avLst/>
          </a:prstGeom>
          <a:noFill/>
        </p:spPr>
        <p:txBody>
          <a:bodyPr wrap="none" rtlCol="0">
            <a:spAutoFit/>
          </a:bodyPr>
          <a:lstStyle/>
          <a:p>
            <a:pPr algn="ct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Structured Plumbing Layout </a:t>
            </a: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 </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
        <p:nvSpPr>
          <p:cNvPr id="4" name="TextBox 3"/>
          <p:cNvSpPr txBox="1"/>
          <p:nvPr/>
        </p:nvSpPr>
        <p:spPr>
          <a:xfrm>
            <a:off x="2101901" y="838200"/>
            <a:ext cx="4662730" cy="523220"/>
          </a:xfrm>
          <a:prstGeom prst="rect">
            <a:avLst/>
          </a:prstGeom>
          <a:noFill/>
        </p:spPr>
        <p:txBody>
          <a:bodyPr wrap="none" rtlCol="0">
            <a:spAutoFit/>
          </a:bodyPr>
          <a:lstStyle/>
          <a:p>
            <a:pPr algn="ctr"/>
            <a:r>
              <a:rPr lang="en-US" sz="2800" b="1" dirty="0"/>
              <a:t>Using a Dedicated Return Line</a:t>
            </a:r>
          </a:p>
        </p:txBody>
      </p:sp>
    </p:spTree>
    <p:extLst>
      <p:ext uri="{BB962C8B-B14F-4D97-AF65-F5344CB8AC3E}">
        <p14:creationId xmlns:p14="http://schemas.microsoft.com/office/powerpoint/2010/main" val="4005956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914400"/>
            <a:ext cx="8642635" cy="5909311"/>
          </a:xfrm>
          <a:prstGeom prst="rect">
            <a:avLst/>
          </a:prstGeom>
          <a:noFill/>
        </p:spPr>
        <p:txBody>
          <a:bodyPr wrap="square" rtlCol="0">
            <a:spAutoFit/>
          </a:bodyPr>
          <a:lstStyle/>
          <a:p>
            <a:r>
              <a:rPr lang="en-US" b="1" dirty="0"/>
              <a:t>Circulation loop located close to the fittings and appliances</a:t>
            </a:r>
          </a:p>
          <a:p>
            <a:pPr marL="742950" lvl="1" indent="-285750">
              <a:buClr>
                <a:srgbClr val="008000"/>
              </a:buClr>
              <a:buFont typeface="Wingdings" charset="2"/>
              <a:buChar char="ü"/>
            </a:pPr>
            <a:r>
              <a:rPr lang="en-US" dirty="0"/>
              <a:t>Fully-heated or half-heated loop, with dedicated or cold-water return line, </a:t>
            </a:r>
            <a:br>
              <a:rPr lang="en-US" dirty="0"/>
            </a:br>
            <a:r>
              <a:rPr lang="en-US" dirty="0" smtClean="0"/>
              <a:t>depending </a:t>
            </a:r>
            <a:r>
              <a:rPr lang="en-US" dirty="0"/>
              <a:t>on floor plan</a:t>
            </a:r>
          </a:p>
          <a:p>
            <a:pPr>
              <a:lnSpc>
                <a:spcPct val="150000"/>
              </a:lnSpc>
            </a:pPr>
            <a:r>
              <a:rPr lang="en-US" b="1" dirty="0" smtClean="0"/>
              <a:t>Small </a:t>
            </a:r>
            <a:r>
              <a:rPr lang="en-US" b="1" dirty="0"/>
              <a:t>volume twig </a:t>
            </a:r>
            <a:r>
              <a:rPr lang="en-US" b="1" dirty="0" smtClean="0"/>
              <a:t>lines</a:t>
            </a:r>
          </a:p>
          <a:p>
            <a:pPr marL="742950" lvl="1" indent="-285750">
              <a:buClr>
                <a:srgbClr val="008000"/>
              </a:buClr>
              <a:buFont typeface="Wingdings" charset="2"/>
              <a:buChar char="ü"/>
            </a:pPr>
            <a:r>
              <a:rPr lang="en-US" dirty="0" smtClean="0"/>
              <a:t>No </a:t>
            </a:r>
            <a:r>
              <a:rPr lang="en-US" dirty="0"/>
              <a:t>larger than ½ inch </a:t>
            </a:r>
            <a:r>
              <a:rPr lang="en-US" dirty="0" smtClean="0"/>
              <a:t>diameter</a:t>
            </a:r>
          </a:p>
          <a:p>
            <a:pPr lvl="2"/>
            <a:r>
              <a:rPr lang="en-US" dirty="0" smtClean="0"/>
              <a:t>• May </a:t>
            </a:r>
            <a:r>
              <a:rPr lang="en-US" dirty="0"/>
              <a:t>need larger diameter for </a:t>
            </a:r>
            <a:r>
              <a:rPr lang="en-US" dirty="0" smtClean="0"/>
              <a:t>high </a:t>
            </a:r>
            <a:r>
              <a:rPr lang="en-US" dirty="0"/>
              <a:t>flow rate fittings and </a:t>
            </a:r>
            <a:r>
              <a:rPr lang="en-US" dirty="0" smtClean="0"/>
              <a:t>appliances</a:t>
            </a:r>
          </a:p>
          <a:p>
            <a:pPr marL="742950" lvl="1" indent="-285750">
              <a:buClr>
                <a:srgbClr val="008000"/>
              </a:buClr>
              <a:buFont typeface="Wingdings" charset="2"/>
              <a:buChar char="ü"/>
            </a:pPr>
            <a:r>
              <a:rPr lang="en-US" dirty="0" smtClean="0"/>
              <a:t>No </a:t>
            </a:r>
            <a:r>
              <a:rPr lang="en-US" dirty="0"/>
              <a:t>more than 10 plumbing feet long - 2 cups </a:t>
            </a:r>
            <a:r>
              <a:rPr lang="en-US" dirty="0" smtClean="0"/>
              <a:t>volume</a:t>
            </a:r>
          </a:p>
          <a:p>
            <a:pPr lvl="2"/>
            <a:r>
              <a:rPr lang="en-US" dirty="0"/>
              <a:t>• </a:t>
            </a:r>
            <a:r>
              <a:rPr lang="en-US" dirty="0" smtClean="0"/>
              <a:t>Some </a:t>
            </a:r>
            <a:r>
              <a:rPr lang="en-US" dirty="0"/>
              <a:t>exceptions: garden tubs, washing machines, island &amp; peninsula </a:t>
            </a:r>
            <a:r>
              <a:rPr lang="en-US" dirty="0" smtClean="0"/>
              <a:t>sinks</a:t>
            </a:r>
            <a:endParaRPr lang="en-US" dirty="0"/>
          </a:p>
          <a:p>
            <a:pPr>
              <a:lnSpc>
                <a:spcPct val="150000"/>
              </a:lnSpc>
            </a:pPr>
            <a:r>
              <a:rPr lang="en-US" b="1" dirty="0"/>
              <a:t>Demand-controlled pumping system.</a:t>
            </a:r>
          </a:p>
          <a:p>
            <a:pPr marL="742950" lvl="1" indent="-285750">
              <a:buClr>
                <a:srgbClr val="008000"/>
              </a:buClr>
              <a:buFont typeface="Wingdings" charset="2"/>
              <a:buChar char="ü"/>
            </a:pPr>
            <a:r>
              <a:rPr lang="en-US" dirty="0"/>
              <a:t>Wired or wireless buttons or motion sensors</a:t>
            </a:r>
          </a:p>
          <a:p>
            <a:pPr marL="742950" lvl="1" indent="-285750">
              <a:buClr>
                <a:srgbClr val="008000"/>
              </a:buClr>
              <a:buFont typeface="Wingdings" charset="2"/>
              <a:buChar char="ü"/>
            </a:pPr>
            <a:r>
              <a:rPr lang="en-US" dirty="0"/>
              <a:t>Activate the pump to “prime (or preheat) the insulated line”</a:t>
            </a:r>
          </a:p>
          <a:p>
            <a:pPr marL="742950" lvl="1" indent="-285750">
              <a:buClr>
                <a:srgbClr val="008000"/>
              </a:buClr>
              <a:buFont typeface="Wingdings" charset="2"/>
              <a:buChar char="ü"/>
            </a:pPr>
            <a:r>
              <a:rPr lang="en-US" dirty="0"/>
              <a:t>Pump shuts off automatically, usually in much less than a </a:t>
            </a:r>
            <a:r>
              <a:rPr lang="en-US" dirty="0" smtClean="0"/>
              <a:t>minute</a:t>
            </a:r>
            <a:endParaRPr lang="en-US" dirty="0"/>
          </a:p>
          <a:p>
            <a:pPr>
              <a:lnSpc>
                <a:spcPct val="150000"/>
              </a:lnSpc>
            </a:pPr>
            <a:r>
              <a:rPr lang="en-US" b="1" dirty="0"/>
              <a:t>Minimum R-4 insulation on all hot water pipes. </a:t>
            </a:r>
          </a:p>
          <a:p>
            <a:pPr marL="742950" lvl="1" indent="-285750">
              <a:buClr>
                <a:srgbClr val="008000"/>
              </a:buClr>
              <a:buFont typeface="Wingdings" charset="2"/>
              <a:buChar char="ü"/>
            </a:pPr>
            <a:r>
              <a:rPr lang="en-US" dirty="0"/>
              <a:t>Water in pipes stays hot 30-60 minutes after last hot water </a:t>
            </a:r>
            <a:r>
              <a:rPr lang="en-US" dirty="0" smtClean="0"/>
              <a:t>event</a:t>
            </a:r>
            <a:endParaRPr lang="en-US" dirty="0"/>
          </a:p>
          <a:p>
            <a:pPr>
              <a:lnSpc>
                <a:spcPct val="150000"/>
              </a:lnSpc>
            </a:pPr>
            <a:r>
              <a:rPr lang="en-US" b="1" dirty="0" smtClean="0"/>
              <a:t>Benefits:</a:t>
            </a:r>
            <a:endParaRPr lang="en-US" dirty="0"/>
          </a:p>
          <a:p>
            <a:pPr marL="742950" lvl="1" indent="-285750">
              <a:buClr>
                <a:srgbClr val="008000"/>
              </a:buClr>
              <a:buFont typeface="Wingdings" charset="2"/>
              <a:buChar char="ü"/>
            </a:pPr>
            <a:r>
              <a:rPr lang="en-US" dirty="0" smtClean="0"/>
              <a:t>Minimizes </a:t>
            </a:r>
            <a:r>
              <a:rPr lang="en-US" dirty="0"/>
              <a:t>the waste of water, energy and </a:t>
            </a:r>
            <a:r>
              <a:rPr lang="en-US" dirty="0" smtClean="0"/>
              <a:t>time</a:t>
            </a:r>
          </a:p>
          <a:p>
            <a:pPr marL="742950" lvl="1" indent="-285750">
              <a:buClr>
                <a:srgbClr val="008000"/>
              </a:buClr>
              <a:buFont typeface="Wingdings" charset="2"/>
              <a:buChar char="ü"/>
            </a:pPr>
            <a:r>
              <a:rPr lang="en-US" dirty="0" smtClean="0"/>
              <a:t>The </a:t>
            </a:r>
            <a:r>
              <a:rPr lang="en-US" dirty="0"/>
              <a:t>most flexible and cost effective solution for today’s floor </a:t>
            </a:r>
            <a:r>
              <a:rPr lang="en-US" dirty="0" smtClean="0"/>
              <a:t/>
            </a:r>
            <a:br>
              <a:rPr lang="en-US" dirty="0" smtClean="0"/>
            </a:br>
            <a:r>
              <a:rPr lang="en-US" dirty="0" smtClean="0"/>
              <a:t>plans – high </a:t>
            </a:r>
            <a:r>
              <a:rPr lang="en-US" dirty="0"/>
              <a:t>customer satisfaction</a:t>
            </a:r>
          </a:p>
          <a:p>
            <a:endParaRPr lang="en-US" dirty="0"/>
          </a:p>
        </p:txBody>
      </p:sp>
      <p:sp>
        <p:nvSpPr>
          <p:cNvPr id="3" name="TextBox 2"/>
          <p:cNvSpPr txBox="1"/>
          <p:nvPr/>
        </p:nvSpPr>
        <p:spPr>
          <a:xfrm>
            <a:off x="2196929" y="228600"/>
            <a:ext cx="4750143" cy="646331"/>
          </a:xfrm>
          <a:prstGeom prst="rect">
            <a:avLst/>
          </a:prstGeom>
          <a:noFill/>
        </p:spPr>
        <p:txBody>
          <a:bodyPr wrap="none" rtlCol="0">
            <a:spAutoFit/>
          </a:bodyPr>
          <a:lstStyle/>
          <a:p>
            <a:pPr algn="ct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Structured </a:t>
            </a: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Plumbing  </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Tree>
    <p:extLst>
      <p:ext uri="{BB962C8B-B14F-4D97-AF65-F5344CB8AC3E}">
        <p14:creationId xmlns:p14="http://schemas.microsoft.com/office/powerpoint/2010/main" val="33878504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1929348"/>
            <a:ext cx="6199358" cy="3785652"/>
          </a:xfrm>
          <a:prstGeom prst="rect">
            <a:avLst/>
          </a:prstGeom>
          <a:noFill/>
        </p:spPr>
        <p:txBody>
          <a:bodyPr wrap="none" rtlCol="0">
            <a:spAutoFit/>
          </a:bodyPr>
          <a:lstStyle/>
          <a:p>
            <a:r>
              <a:rPr lang="en-US" sz="2000" b="1" dirty="0" smtClean="0"/>
              <a:t>For </a:t>
            </a:r>
            <a:r>
              <a:rPr lang="en-US" sz="2000" b="1" dirty="0"/>
              <a:t>House Pressure ≥ 50 psi:</a:t>
            </a:r>
            <a:endParaRPr lang="en-US" sz="2000" dirty="0"/>
          </a:p>
          <a:p>
            <a:pPr lvl="1"/>
            <a:r>
              <a:rPr lang="en-US" sz="2000" dirty="0"/>
              <a:t>Maximum allowable velocity dictates pipe sizing.</a:t>
            </a:r>
          </a:p>
          <a:p>
            <a:r>
              <a:rPr lang="en-US" sz="2000" b="1" dirty="0"/>
              <a:t>For House Pressure ≤ 35 psi:</a:t>
            </a:r>
            <a:endParaRPr lang="en-US" sz="2000" dirty="0"/>
          </a:p>
          <a:p>
            <a:pPr lvl="1"/>
            <a:r>
              <a:rPr lang="en-US" sz="2000" dirty="0"/>
              <a:t>Friction loss in the pipe dominates pipe sizing</a:t>
            </a:r>
            <a:r>
              <a:rPr lang="en-US" sz="2000" dirty="0" smtClean="0"/>
              <a:t>.</a:t>
            </a:r>
          </a:p>
          <a:p>
            <a:pPr lvl="1"/>
            <a:endParaRPr lang="en-US" sz="2000" dirty="0"/>
          </a:p>
          <a:p>
            <a:r>
              <a:rPr lang="en-US" sz="2000" b="1" dirty="0"/>
              <a:t>↑Flow rate →↑Pipe Size →↑Volume in Pipe </a:t>
            </a:r>
            <a:r>
              <a:rPr lang="en-US" sz="2000" b="1" dirty="0" smtClean="0"/>
              <a:t>→</a:t>
            </a:r>
          </a:p>
          <a:p>
            <a:pPr lvl="1"/>
            <a:r>
              <a:rPr lang="en-US" sz="2000" dirty="0" smtClean="0"/>
              <a:t>↑</a:t>
            </a:r>
            <a:r>
              <a:rPr lang="en-US" sz="2000" dirty="0"/>
              <a:t>Energy waste during the use and cool down phases </a:t>
            </a:r>
            <a:r>
              <a:rPr lang="en-US" sz="2000" dirty="0" smtClean="0"/>
              <a:t/>
            </a:r>
            <a:br>
              <a:rPr lang="en-US" sz="2000" dirty="0" smtClean="0"/>
            </a:br>
            <a:r>
              <a:rPr lang="en-US" sz="2000" dirty="0" smtClean="0"/>
              <a:t>of </a:t>
            </a:r>
            <a:r>
              <a:rPr lang="en-US" sz="2000" dirty="0"/>
              <a:t>a hot water event</a:t>
            </a:r>
            <a:r>
              <a:rPr lang="en-US" sz="2000" dirty="0" smtClean="0"/>
              <a:t>.</a:t>
            </a:r>
          </a:p>
          <a:p>
            <a:endParaRPr lang="en-US" sz="2000" dirty="0"/>
          </a:p>
          <a:p>
            <a:r>
              <a:rPr lang="en-US" sz="2000" b="1" dirty="0"/>
              <a:t>If the pipes are sized for increased flow and a lower flow </a:t>
            </a:r>
            <a:endParaRPr lang="en-US" sz="2000" b="1" dirty="0" smtClean="0"/>
          </a:p>
          <a:p>
            <a:r>
              <a:rPr lang="en-US" sz="2000" b="1" dirty="0" smtClean="0"/>
              <a:t>rate </a:t>
            </a:r>
            <a:r>
              <a:rPr lang="en-US" sz="2000" b="1" dirty="0"/>
              <a:t>fitting is used </a:t>
            </a:r>
            <a:r>
              <a:rPr lang="en-US" sz="2000" b="1" dirty="0" smtClean="0"/>
              <a:t>→</a:t>
            </a:r>
          </a:p>
          <a:p>
            <a:pPr lvl="1"/>
            <a:r>
              <a:rPr lang="en-US" sz="2000" dirty="0" smtClean="0"/>
              <a:t>↑</a:t>
            </a:r>
            <a:r>
              <a:rPr lang="en-US" sz="2000" dirty="0"/>
              <a:t>Energy waste during the delivery phase too.</a:t>
            </a:r>
          </a:p>
        </p:txBody>
      </p:sp>
      <p:sp>
        <p:nvSpPr>
          <p:cNvPr id="4" name="TextBox 3"/>
          <p:cNvSpPr txBox="1"/>
          <p:nvPr/>
        </p:nvSpPr>
        <p:spPr>
          <a:xfrm>
            <a:off x="3252978" y="572869"/>
            <a:ext cx="2647179" cy="646331"/>
          </a:xfrm>
          <a:prstGeom prst="rect">
            <a:avLst/>
          </a:prstGeom>
          <a:noFill/>
        </p:spPr>
        <p:txBody>
          <a:bodyPr wrap="none" rtlCol="0">
            <a:spAutoFit/>
          </a:bodyPr>
          <a:lstStyle/>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Pipe Sizing</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Tree>
    <p:extLst>
      <p:ext uri="{BB962C8B-B14F-4D97-AF65-F5344CB8AC3E}">
        <p14:creationId xmlns:p14="http://schemas.microsoft.com/office/powerpoint/2010/main" val="18153056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2800" b="1" dirty="0" smtClean="0">
                <a:solidFill>
                  <a:srgbClr val="3366FF"/>
                </a:solidFill>
                <a:effectLst>
                  <a:outerShdw blurRad="50800" dist="38100" dir="2700000" algn="tl" rotWithShape="0">
                    <a:prstClr val="black">
                      <a:alpha val="40000"/>
                    </a:prstClr>
                  </a:outerShdw>
                </a:effectLst>
                <a:latin typeface="American Typewriter"/>
                <a:cs typeface="American Typewriter"/>
              </a:rPr>
              <a:t>Are we going to give up our luxury items?</a:t>
            </a:r>
            <a:endParaRPr lang="en-US" sz="2800" b="1" dirty="0">
              <a:solidFill>
                <a:srgbClr val="3366FF"/>
              </a:solidFill>
              <a:effectLst>
                <a:outerShdw blurRad="50800" dist="38100" dir="2700000" algn="tl" rotWithShape="0">
                  <a:prstClr val="black">
                    <a:alpha val="40000"/>
                  </a:prstClr>
                </a:outerShdw>
              </a:effectLst>
              <a:latin typeface="American Typewriter"/>
              <a:cs typeface="American Typewriter"/>
            </a:endParaRPr>
          </a:p>
        </p:txBody>
      </p:sp>
      <p:sp>
        <p:nvSpPr>
          <p:cNvPr id="3" name="Content Placeholder 2"/>
          <p:cNvSpPr>
            <a:spLocks noGrp="1"/>
          </p:cNvSpPr>
          <p:nvPr>
            <p:ph idx="1"/>
          </p:nvPr>
        </p:nvSpPr>
        <p:spPr>
          <a:xfrm>
            <a:off x="4425729" y="5211761"/>
            <a:ext cx="3575271" cy="304801"/>
          </a:xfrm>
        </p:spPr>
        <p:txBody>
          <a:bodyPr>
            <a:normAutofit/>
          </a:bodyPr>
          <a:lstStyle/>
          <a:p>
            <a:pPr marL="0" indent="0">
              <a:buNone/>
            </a:pPr>
            <a:r>
              <a:rPr lang="en-US" sz="1400" dirty="0">
                <a:solidFill>
                  <a:srgbClr val="00B050"/>
                </a:solidFill>
              </a:rPr>
              <a:t>Courtesy of Code Check and Paddy </a:t>
            </a:r>
            <a:r>
              <a:rPr lang="en-US" sz="1400" dirty="0" smtClean="0">
                <a:solidFill>
                  <a:srgbClr val="00B050"/>
                </a:solidFill>
              </a:rPr>
              <a:t>Morrissey</a:t>
            </a:r>
            <a:endParaRPr lang="en-US" sz="1400" dirty="0">
              <a:solidFill>
                <a:srgbClr val="00B050"/>
              </a:solidFill>
            </a:endParaRPr>
          </a:p>
        </p:txBody>
      </p:sp>
      <p:sp>
        <p:nvSpPr>
          <p:cNvPr id="12" name="Title 1"/>
          <p:cNvSpPr txBox="1">
            <a:spLocks/>
          </p:cNvSpPr>
          <p:nvPr/>
        </p:nvSpPr>
        <p:spPr>
          <a:xfrm>
            <a:off x="381000" y="5516562"/>
            <a:ext cx="8229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3366FF"/>
                </a:solidFill>
                <a:effectLst>
                  <a:outerShdw blurRad="50800" dist="38100" dir="2700000" algn="tl" rotWithShape="0">
                    <a:prstClr val="black">
                      <a:alpha val="40000"/>
                    </a:prstClr>
                  </a:outerShdw>
                </a:effectLst>
                <a:latin typeface="American Typewriter"/>
                <a:cs typeface="American Typewriter"/>
              </a:rPr>
              <a:t>Not the duck anyway.</a:t>
            </a:r>
            <a:endParaRPr lang="en-US" sz="2800" b="1" dirty="0">
              <a:solidFill>
                <a:srgbClr val="3366FF"/>
              </a:solidFill>
              <a:effectLst>
                <a:outerShdw blurRad="50800" dist="38100" dir="2700000" algn="tl" rotWithShape="0">
                  <a:prstClr val="black">
                    <a:alpha val="40000"/>
                  </a:prstClr>
                </a:outerShdw>
              </a:effectLst>
              <a:latin typeface="American Typewriter"/>
              <a:cs typeface="American Typewriter"/>
            </a:endParaRPr>
          </a:p>
        </p:txBody>
      </p:sp>
      <p:pic>
        <p:nvPicPr>
          <p:cNvPr id="13" name="Picture 12" descr="HydromassageGECIAPMOGu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219200"/>
            <a:ext cx="6096000" cy="4106333"/>
          </a:xfrm>
          <a:prstGeom prst="rect">
            <a:avLst/>
          </a:prstGeom>
        </p:spPr>
      </p:pic>
    </p:spTree>
    <p:extLst>
      <p:ext uri="{BB962C8B-B14F-4D97-AF65-F5344CB8AC3E}">
        <p14:creationId xmlns:p14="http://schemas.microsoft.com/office/powerpoint/2010/main" val="12097362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2057400"/>
            <a:ext cx="7558479" cy="3170099"/>
          </a:xfrm>
          <a:prstGeom prst="rect">
            <a:avLst/>
          </a:prstGeom>
          <a:noFill/>
        </p:spPr>
        <p:txBody>
          <a:bodyPr wrap="none" rtlCol="0">
            <a:spAutoFit/>
          </a:bodyPr>
          <a:lstStyle/>
          <a:p>
            <a:endParaRPr lang="en-US" dirty="0"/>
          </a:p>
          <a:p>
            <a:r>
              <a:rPr lang="en-US" sz="2000" b="1" dirty="0"/>
              <a:t>Insulate the pipes </a:t>
            </a:r>
            <a:endParaRPr lang="en-US" sz="2000" b="1" dirty="0" smtClean="0"/>
          </a:p>
          <a:p>
            <a:pPr marL="285750" indent="-285750">
              <a:buClr>
                <a:srgbClr val="008000"/>
              </a:buClr>
              <a:buFont typeface="Wingdings" charset="2"/>
              <a:buChar char="ü"/>
            </a:pPr>
            <a:r>
              <a:rPr lang="en-US" dirty="0" smtClean="0"/>
              <a:t>Increases </a:t>
            </a:r>
            <a:r>
              <a:rPr lang="en-US" dirty="0"/>
              <a:t>pipe temperature and reduces heat loss </a:t>
            </a:r>
            <a:r>
              <a:rPr lang="en-US" dirty="0" smtClean="0"/>
              <a:t>during a </a:t>
            </a:r>
            <a:r>
              <a:rPr lang="en-US" dirty="0"/>
              <a:t>hot water event. </a:t>
            </a:r>
            <a:endParaRPr lang="en-US" dirty="0" smtClean="0"/>
          </a:p>
          <a:p>
            <a:pPr marL="285750" indent="-285750">
              <a:buClr>
                <a:srgbClr val="008000"/>
              </a:buClr>
              <a:buFont typeface="Wingdings" charset="2"/>
              <a:buChar char="ü"/>
            </a:pPr>
            <a:r>
              <a:rPr lang="en-US" dirty="0" smtClean="0"/>
              <a:t>This </a:t>
            </a:r>
            <a:r>
              <a:rPr lang="en-US" dirty="0"/>
              <a:t>is particularly important for low flow fittings and appliances.</a:t>
            </a:r>
          </a:p>
          <a:p>
            <a:pPr marL="285750" indent="-285750">
              <a:buClr>
                <a:srgbClr val="008000"/>
              </a:buClr>
              <a:buFont typeface="Wingdings" charset="2"/>
              <a:buChar char="ü"/>
            </a:pPr>
            <a:endParaRPr lang="en-US" dirty="0"/>
          </a:p>
          <a:p>
            <a:r>
              <a:rPr lang="en-US" sz="2000" b="1" dirty="0"/>
              <a:t>Take advantage of the energy savings</a:t>
            </a:r>
            <a:r>
              <a:rPr lang="en-US" sz="2000" b="1" dirty="0" smtClean="0"/>
              <a:t>: </a:t>
            </a:r>
          </a:p>
          <a:p>
            <a:pPr marL="285750" indent="-285750">
              <a:buClr>
                <a:srgbClr val="008000"/>
              </a:buClr>
              <a:buFont typeface="Wingdings" charset="2"/>
              <a:buChar char="ü"/>
            </a:pPr>
            <a:r>
              <a:rPr lang="en-US" dirty="0" smtClean="0"/>
              <a:t>Keep </a:t>
            </a:r>
            <a:r>
              <a:rPr lang="en-US" dirty="0"/>
              <a:t>the water heater temperature the same and change the mix point</a:t>
            </a:r>
          </a:p>
          <a:p>
            <a:pPr marL="285750" indent="-285750">
              <a:buClr>
                <a:srgbClr val="008000"/>
              </a:buClr>
              <a:buFont typeface="Wingdings" charset="2"/>
              <a:buChar char="ü"/>
            </a:pPr>
            <a:r>
              <a:rPr lang="en-US" dirty="0"/>
              <a:t>Reduce the water heater temperature setting.</a:t>
            </a:r>
          </a:p>
          <a:p>
            <a:pPr marL="285750" indent="-285750">
              <a:buClr>
                <a:srgbClr val="008000"/>
              </a:buClr>
              <a:buFont typeface="Wingdings" charset="2"/>
              <a:buChar char="ü"/>
            </a:pPr>
            <a:r>
              <a:rPr lang="en-US" dirty="0"/>
              <a:t>Combine both strategies.</a:t>
            </a:r>
          </a:p>
          <a:p>
            <a:pPr marL="285750" indent="-285750">
              <a:buClr>
                <a:srgbClr val="008000"/>
              </a:buClr>
              <a:buFont typeface="Wingdings" charset="2"/>
              <a:buChar char="ü"/>
            </a:pPr>
            <a:endParaRPr lang="en-US" dirty="0"/>
          </a:p>
          <a:p>
            <a:endParaRPr lang="en-US" dirty="0"/>
          </a:p>
        </p:txBody>
      </p:sp>
      <p:sp>
        <p:nvSpPr>
          <p:cNvPr id="3" name="TextBox 2"/>
          <p:cNvSpPr txBox="1"/>
          <p:nvPr/>
        </p:nvSpPr>
        <p:spPr>
          <a:xfrm>
            <a:off x="1615061" y="228600"/>
            <a:ext cx="5923016" cy="646331"/>
          </a:xfrm>
          <a:prstGeom prst="rect">
            <a:avLst/>
          </a:prstGeom>
          <a:noFill/>
        </p:spPr>
        <p:txBody>
          <a:bodyPr wrap="none" rtlCol="0">
            <a:spAutoFit/>
          </a:bodyPr>
          <a:lstStyle/>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To Improve the Use Phase</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
        <p:nvSpPr>
          <p:cNvPr id="4" name="TextBox 3"/>
          <p:cNvSpPr txBox="1"/>
          <p:nvPr/>
        </p:nvSpPr>
        <p:spPr>
          <a:xfrm>
            <a:off x="1825520" y="1066800"/>
            <a:ext cx="5215490" cy="1095685"/>
          </a:xfrm>
          <a:prstGeom prst="rect">
            <a:avLst/>
          </a:prstGeom>
          <a:noFill/>
        </p:spPr>
        <p:txBody>
          <a:bodyPr wrap="none" rtlCol="0">
            <a:spAutoFit/>
          </a:bodyPr>
          <a:lstStyle/>
          <a:p>
            <a:pPr algn="ctr">
              <a:lnSpc>
                <a:spcPct val="90000"/>
              </a:lnSpc>
            </a:pPr>
            <a:r>
              <a:rPr lang="en-US" sz="2400" b="1" dirty="0"/>
              <a:t>Minimize the thermal losses the water </a:t>
            </a:r>
            <a:endParaRPr lang="en-US" sz="2400" b="1" dirty="0" smtClean="0"/>
          </a:p>
          <a:p>
            <a:pPr algn="ctr">
              <a:lnSpc>
                <a:spcPct val="90000"/>
              </a:lnSpc>
            </a:pPr>
            <a:r>
              <a:rPr lang="en-US" sz="2400" b="1" dirty="0" smtClean="0"/>
              <a:t>heater </a:t>
            </a:r>
            <a:r>
              <a:rPr lang="en-US" sz="2400" b="1" dirty="0"/>
              <a:t>needs to overcome in the piping </a:t>
            </a:r>
            <a:endParaRPr lang="en-US" sz="2400" b="1" dirty="0" smtClean="0"/>
          </a:p>
          <a:p>
            <a:pPr algn="ctr">
              <a:lnSpc>
                <a:spcPct val="90000"/>
              </a:lnSpc>
            </a:pPr>
            <a:r>
              <a:rPr lang="en-US" sz="2400" b="1" dirty="0" smtClean="0"/>
              <a:t>during </a:t>
            </a:r>
            <a:r>
              <a:rPr lang="en-US" sz="2400" b="1" dirty="0"/>
              <a:t>a hot water event.</a:t>
            </a:r>
          </a:p>
        </p:txBody>
      </p:sp>
      <p:grpSp>
        <p:nvGrpSpPr>
          <p:cNvPr id="7" name="Group 6"/>
          <p:cNvGrpSpPr/>
          <p:nvPr/>
        </p:nvGrpSpPr>
        <p:grpSpPr>
          <a:xfrm>
            <a:off x="2286000" y="4953000"/>
            <a:ext cx="4572000" cy="1562746"/>
            <a:chOff x="3200400" y="4953000"/>
            <a:chExt cx="4572000" cy="1562746"/>
          </a:xfrm>
        </p:grpSpPr>
        <p:pic>
          <p:nvPicPr>
            <p:cNvPr id="5" name="Picture 4"/>
            <p:cNvPicPr>
              <a:picLocks noChangeAspect="1"/>
            </p:cNvPicPr>
            <p:nvPr/>
          </p:nvPicPr>
          <p:blipFill>
            <a:blip r:embed="rId2"/>
            <a:stretch>
              <a:fillRect/>
            </a:stretch>
          </p:blipFill>
          <p:spPr>
            <a:xfrm>
              <a:off x="5486400" y="4964251"/>
              <a:ext cx="2286000" cy="1512749"/>
            </a:xfrm>
            <a:prstGeom prst="rect">
              <a:avLst/>
            </a:prstGeom>
          </p:spPr>
        </p:pic>
        <p:pic>
          <p:nvPicPr>
            <p:cNvPr id="6" name="Picture 5"/>
            <p:cNvPicPr>
              <a:picLocks noChangeAspect="1"/>
            </p:cNvPicPr>
            <p:nvPr/>
          </p:nvPicPr>
          <p:blipFill>
            <a:blip r:embed="rId3"/>
            <a:stretch>
              <a:fillRect/>
            </a:stretch>
          </p:blipFill>
          <p:spPr>
            <a:xfrm>
              <a:off x="3200400" y="4953000"/>
              <a:ext cx="1920875" cy="1562746"/>
            </a:xfrm>
            <a:prstGeom prst="rect">
              <a:avLst/>
            </a:prstGeom>
          </p:spPr>
        </p:pic>
      </p:grpSp>
    </p:spTree>
    <p:extLst>
      <p:ext uri="{BB962C8B-B14F-4D97-AF65-F5344CB8AC3E}">
        <p14:creationId xmlns:p14="http://schemas.microsoft.com/office/powerpoint/2010/main" val="33744703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xDischargeTempsPlumbFix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235" y="1"/>
            <a:ext cx="8086165" cy="6248400"/>
          </a:xfrm>
          <a:prstGeom prst="rect">
            <a:avLst/>
          </a:prstGeom>
        </p:spPr>
      </p:pic>
    </p:spTree>
    <p:extLst>
      <p:ext uri="{BB962C8B-B14F-4D97-AF65-F5344CB8AC3E}">
        <p14:creationId xmlns:p14="http://schemas.microsoft.com/office/powerpoint/2010/main" val="5959766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4345" y="1828800"/>
            <a:ext cx="7656007" cy="4031873"/>
          </a:xfrm>
          <a:prstGeom prst="rect">
            <a:avLst/>
          </a:prstGeom>
          <a:noFill/>
        </p:spPr>
        <p:txBody>
          <a:bodyPr wrap="none" rtlCol="0">
            <a:spAutoFit/>
          </a:bodyPr>
          <a:lstStyle/>
          <a:p>
            <a:r>
              <a:rPr lang="en-US" sz="2000" b="1" dirty="0"/>
              <a:t>Maximum allowable flow rates allowed by </a:t>
            </a:r>
            <a:r>
              <a:rPr lang="en-US" sz="2000" b="1" dirty="0" smtClean="0"/>
              <a:t>Green Supplement</a:t>
            </a:r>
            <a:endParaRPr lang="en-US" sz="2000" dirty="0"/>
          </a:p>
          <a:p>
            <a:pPr marL="742950" lvl="1" indent="-285750">
              <a:buClr>
                <a:srgbClr val="008000"/>
              </a:buClr>
              <a:buFont typeface="Wingdings" charset="2"/>
              <a:buChar char="ü"/>
            </a:pPr>
            <a:r>
              <a:rPr lang="en-US" dirty="0"/>
              <a:t>Shower heads: </a:t>
            </a:r>
            <a:r>
              <a:rPr lang="en-US" dirty="0" smtClean="0"/>
              <a:t>2.0 </a:t>
            </a:r>
            <a:r>
              <a:rPr lang="en-US" dirty="0"/>
              <a:t>gpm @ 80 psi</a:t>
            </a:r>
          </a:p>
          <a:p>
            <a:pPr marL="742950" lvl="1" indent="-285750">
              <a:buClr>
                <a:srgbClr val="008000"/>
              </a:buClr>
              <a:buFont typeface="Wingdings" charset="2"/>
              <a:buChar char="ü"/>
            </a:pPr>
            <a:r>
              <a:rPr lang="en-US" dirty="0"/>
              <a:t>Lavatory and kitchen faucets</a:t>
            </a:r>
            <a:r>
              <a:rPr lang="en-US" dirty="0" smtClean="0"/>
              <a:t>: 1.8- </a:t>
            </a:r>
            <a:r>
              <a:rPr lang="en-US" dirty="0"/>
              <a:t>2.2 gpm @ 60 psi</a:t>
            </a:r>
          </a:p>
          <a:p>
            <a:pPr marL="742950" lvl="1" indent="-285750">
              <a:buClr>
                <a:srgbClr val="008000"/>
              </a:buClr>
              <a:buFont typeface="Wingdings" charset="2"/>
              <a:buChar char="ü"/>
            </a:pPr>
            <a:r>
              <a:rPr lang="en-US" dirty="0"/>
              <a:t>Replacement aerators: 2.2 gpm @ 60 psi</a:t>
            </a:r>
          </a:p>
          <a:p>
            <a:pPr lvl="2"/>
            <a:r>
              <a:rPr lang="en-US" dirty="0" smtClean="0"/>
              <a:t>• Commercial </a:t>
            </a:r>
            <a:r>
              <a:rPr lang="en-US" dirty="0"/>
              <a:t>Pre-rinse Spray </a:t>
            </a:r>
            <a:r>
              <a:rPr lang="en-US" dirty="0" smtClean="0"/>
              <a:t>Valves1.3 </a:t>
            </a:r>
            <a:r>
              <a:rPr lang="en-US" dirty="0"/>
              <a:t>gpm @ 60 psi</a:t>
            </a:r>
          </a:p>
          <a:p>
            <a:pPr lvl="2"/>
            <a:r>
              <a:rPr lang="en-US" dirty="0" smtClean="0"/>
              <a:t>• Capable </a:t>
            </a:r>
            <a:r>
              <a:rPr lang="en-US" dirty="0"/>
              <a:t>of cleaning 60 plates at not more than 30 seconds per plate</a:t>
            </a:r>
          </a:p>
          <a:p>
            <a:pPr lvl="1"/>
            <a:endParaRPr lang="en-US" dirty="0"/>
          </a:p>
          <a:p>
            <a:r>
              <a:rPr lang="en-US" sz="2000" b="1" dirty="0"/>
              <a:t>What is the future of fixture flow rates</a:t>
            </a:r>
            <a:r>
              <a:rPr lang="en-US" sz="2000" b="1" dirty="0" smtClean="0"/>
              <a:t>?</a:t>
            </a:r>
          </a:p>
          <a:p>
            <a:pPr marL="742950" lvl="1" indent="-285750">
              <a:buClr>
                <a:srgbClr val="008000"/>
              </a:buClr>
              <a:buFont typeface="Wingdings" charset="2"/>
              <a:buChar char="ü"/>
            </a:pPr>
            <a:r>
              <a:rPr lang="en-US" dirty="0" smtClean="0"/>
              <a:t>Kitchen </a:t>
            </a:r>
            <a:r>
              <a:rPr lang="en-US" dirty="0"/>
              <a:t>sinks – 0.5 to 2 gpm (hot only to left, pot fill)</a:t>
            </a:r>
          </a:p>
          <a:p>
            <a:pPr marL="742950" lvl="1" indent="-285750">
              <a:buClr>
                <a:srgbClr val="008000"/>
              </a:buClr>
              <a:buFont typeface="Wingdings" charset="2"/>
              <a:buChar char="ü"/>
            </a:pPr>
            <a:r>
              <a:rPr lang="en-US" dirty="0"/>
              <a:t>Lavatory sinks – 0.5 gpm (hot only to left)</a:t>
            </a:r>
          </a:p>
          <a:p>
            <a:pPr marL="742950" lvl="1" indent="-285750">
              <a:buClr>
                <a:srgbClr val="008000"/>
              </a:buClr>
              <a:buFont typeface="Wingdings" charset="2"/>
              <a:buChar char="ü"/>
            </a:pPr>
            <a:r>
              <a:rPr lang="en-US" dirty="0"/>
              <a:t>Showers – 1.5 gpm (water down drain)</a:t>
            </a:r>
          </a:p>
          <a:p>
            <a:pPr marL="742950" lvl="1" indent="-285750">
              <a:buClr>
                <a:srgbClr val="008000"/>
              </a:buClr>
              <a:buFont typeface="Wingdings" charset="2"/>
              <a:buChar char="ü"/>
            </a:pPr>
            <a:r>
              <a:rPr lang="en-US" dirty="0"/>
              <a:t>Showers – 15 gallons (maximum volume per event)</a:t>
            </a:r>
          </a:p>
          <a:p>
            <a:endParaRPr lang="en-US" dirty="0"/>
          </a:p>
          <a:p>
            <a:endParaRPr lang="en-US" dirty="0"/>
          </a:p>
        </p:txBody>
      </p:sp>
      <p:sp>
        <p:nvSpPr>
          <p:cNvPr id="3" name="TextBox 2"/>
          <p:cNvSpPr txBox="1"/>
          <p:nvPr/>
        </p:nvSpPr>
        <p:spPr>
          <a:xfrm>
            <a:off x="2431994" y="877669"/>
            <a:ext cx="4289155" cy="646331"/>
          </a:xfrm>
          <a:prstGeom prst="rect">
            <a:avLst/>
          </a:prstGeom>
          <a:noFill/>
        </p:spPr>
        <p:txBody>
          <a:bodyPr wrap="none" rtlCol="0">
            <a:spAutoFit/>
          </a:bodyPr>
          <a:lstStyle/>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Fixture Flow Rates</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Tree>
    <p:extLst>
      <p:ext uri="{BB962C8B-B14F-4D97-AF65-F5344CB8AC3E}">
        <p14:creationId xmlns:p14="http://schemas.microsoft.com/office/powerpoint/2010/main" val="4970303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3238"/>
            <a:ext cx="8229600" cy="1554162"/>
          </a:xfrm>
        </p:spPr>
        <p:txBody>
          <a:bodyPr>
            <a:normAutofit fontScale="90000"/>
          </a:bodyPr>
          <a:lstStyle/>
          <a:p>
            <a:pPr marL="739775" marR="0">
              <a:spcBef>
                <a:spcPts val="0"/>
              </a:spcBef>
              <a:spcAft>
                <a:spcPts val="0"/>
              </a:spcAft>
            </a:pPr>
            <a:r>
              <a:rPr lang="en-US" sz="1600" dirty="0">
                <a:ea typeface="Calibri"/>
                <a:cs typeface="Times New Roman"/>
              </a:rPr>
              <a:t> </a:t>
            </a:r>
            <a:r>
              <a:rPr lang="en-US" sz="2000" dirty="0">
                <a:ea typeface="Calibri"/>
                <a:cs typeface="Times New Roman"/>
              </a:rPr>
              <a:t/>
            </a:r>
            <a:br>
              <a:rPr lang="en-US" sz="2000" dirty="0">
                <a:ea typeface="Calibri"/>
                <a:cs typeface="Times New Roman"/>
              </a:rPr>
            </a:br>
            <a:r>
              <a:rPr lang="en-US" sz="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Calibri"/>
                <a:cs typeface="Times New Roman"/>
              </a:rPr>
              <a:t/>
            </a:r>
            <a:br>
              <a:rPr lang="en-US" sz="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Calibri"/>
                <a:cs typeface="Times New Roman"/>
              </a:rPr>
            </a:br>
            <a:r>
              <a:rPr lang="en-US"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Calibri"/>
                <a:cs typeface="Times New Roman"/>
              </a:rPr>
              <a:t> </a:t>
            </a: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Calibri"/>
                <a:cs typeface="Calibri"/>
              </a:rPr>
              <a:t> </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Calibri"/>
                <a:cs typeface="Arial"/>
              </a:rPr>
              <a:t>To improve the cool‐down phase:</a:t>
            </a:r>
            <a:r>
              <a:rPr lang="en-US" sz="3600" dirty="0">
                <a:ea typeface="Calibri"/>
                <a:cs typeface="Times New Roman"/>
              </a:rPr>
              <a:t/>
            </a:r>
            <a:br>
              <a:rPr lang="en-US" sz="3600" dirty="0">
                <a:ea typeface="Calibri"/>
                <a:cs typeface="Times New Roman"/>
              </a:rPr>
            </a:br>
            <a:r>
              <a:rPr lang="en-US" sz="3100" i="1" dirty="0">
                <a:solidFill>
                  <a:srgbClr val="FF0000"/>
                </a:solidFill>
                <a:ea typeface="Calibri"/>
                <a:cs typeface="Calibri"/>
              </a:rPr>
              <a:t>Increase</a:t>
            </a:r>
            <a:r>
              <a:rPr lang="en-US" sz="3100" i="1" spc="-80" dirty="0">
                <a:solidFill>
                  <a:srgbClr val="FF0000"/>
                </a:solidFill>
                <a:ea typeface="Calibri"/>
                <a:cs typeface="Calibri"/>
              </a:rPr>
              <a:t> </a:t>
            </a:r>
            <a:r>
              <a:rPr lang="en-US" sz="3100" i="1" spc="5" dirty="0">
                <a:solidFill>
                  <a:srgbClr val="FF0000"/>
                </a:solidFill>
                <a:ea typeface="Calibri"/>
                <a:cs typeface="Calibri"/>
              </a:rPr>
              <a:t>th</a:t>
            </a:r>
            <a:r>
              <a:rPr lang="en-US" sz="3100" i="1" dirty="0">
                <a:solidFill>
                  <a:srgbClr val="FF0000"/>
                </a:solidFill>
                <a:ea typeface="Calibri"/>
                <a:cs typeface="Calibri"/>
              </a:rPr>
              <a:t>e</a:t>
            </a:r>
            <a:r>
              <a:rPr lang="en-US" sz="3100" i="1" spc="-35" dirty="0">
                <a:solidFill>
                  <a:srgbClr val="FF0000"/>
                </a:solidFill>
                <a:ea typeface="Calibri"/>
                <a:cs typeface="Calibri"/>
              </a:rPr>
              <a:t> </a:t>
            </a:r>
            <a:r>
              <a:rPr lang="en-US" sz="3100" i="1" dirty="0">
                <a:solidFill>
                  <a:srgbClr val="FF0000"/>
                </a:solidFill>
                <a:ea typeface="Calibri"/>
                <a:cs typeface="Calibri"/>
              </a:rPr>
              <a:t>availability of </a:t>
            </a:r>
            <a:r>
              <a:rPr lang="en-US" sz="3100" i="1" spc="-5" dirty="0">
                <a:solidFill>
                  <a:srgbClr val="FF0000"/>
                </a:solidFill>
                <a:ea typeface="Calibri"/>
                <a:cs typeface="Calibri"/>
              </a:rPr>
              <a:t>ho</a:t>
            </a:r>
            <a:r>
              <a:rPr lang="en-US" sz="3100" i="1" dirty="0">
                <a:solidFill>
                  <a:srgbClr val="FF0000"/>
                </a:solidFill>
                <a:ea typeface="Calibri"/>
                <a:cs typeface="Calibri"/>
              </a:rPr>
              <a:t>t</a:t>
            </a:r>
            <a:r>
              <a:rPr lang="en-US" sz="3100" i="1" spc="-10" dirty="0">
                <a:solidFill>
                  <a:srgbClr val="FF0000"/>
                </a:solidFill>
                <a:ea typeface="Calibri"/>
                <a:cs typeface="Calibri"/>
              </a:rPr>
              <a:t> </a:t>
            </a:r>
            <a:r>
              <a:rPr lang="en-US" sz="3100" i="1" dirty="0">
                <a:solidFill>
                  <a:srgbClr val="FF0000"/>
                </a:solidFill>
                <a:ea typeface="Calibri"/>
                <a:cs typeface="Calibri"/>
              </a:rPr>
              <a:t>water</a:t>
            </a:r>
            <a:r>
              <a:rPr lang="en-US" sz="3100" i="1" spc="-55" dirty="0">
                <a:solidFill>
                  <a:srgbClr val="FF0000"/>
                </a:solidFill>
                <a:ea typeface="Calibri"/>
                <a:cs typeface="Calibri"/>
              </a:rPr>
              <a:t> </a:t>
            </a:r>
            <a:r>
              <a:rPr lang="en-US" sz="3100" i="1" dirty="0">
                <a:solidFill>
                  <a:srgbClr val="FF0000"/>
                </a:solidFill>
                <a:ea typeface="Calibri"/>
                <a:cs typeface="Calibri"/>
              </a:rPr>
              <a:t>and minimize the</a:t>
            </a:r>
            <a:r>
              <a:rPr lang="en-US" sz="3100" i="1" spc="-35" dirty="0">
                <a:solidFill>
                  <a:srgbClr val="FF0000"/>
                </a:solidFill>
                <a:ea typeface="Calibri"/>
                <a:cs typeface="Calibri"/>
              </a:rPr>
              <a:t> </a:t>
            </a:r>
            <a:r>
              <a:rPr lang="en-US" sz="3100" i="1" dirty="0">
                <a:solidFill>
                  <a:srgbClr val="FF0000"/>
                </a:solidFill>
                <a:ea typeface="Calibri"/>
                <a:cs typeface="Calibri"/>
              </a:rPr>
              <a:t>waste</a:t>
            </a:r>
            <a:r>
              <a:rPr lang="en-US" sz="3100" i="1" spc="-60" dirty="0">
                <a:solidFill>
                  <a:srgbClr val="FF0000"/>
                </a:solidFill>
                <a:ea typeface="Calibri"/>
                <a:cs typeface="Calibri"/>
              </a:rPr>
              <a:t> </a:t>
            </a:r>
            <a:r>
              <a:rPr lang="en-US" sz="3100" i="1" dirty="0">
                <a:solidFill>
                  <a:srgbClr val="FF0000"/>
                </a:solidFill>
                <a:ea typeface="Calibri"/>
                <a:cs typeface="Calibri"/>
              </a:rPr>
              <a:t>of water,</a:t>
            </a:r>
            <a:r>
              <a:rPr lang="en-US" sz="3100" i="1" spc="-65" dirty="0">
                <a:solidFill>
                  <a:srgbClr val="FF0000"/>
                </a:solidFill>
                <a:ea typeface="Calibri"/>
                <a:cs typeface="Calibri"/>
              </a:rPr>
              <a:t> </a:t>
            </a:r>
            <a:r>
              <a:rPr lang="en-US" sz="3100" i="1" dirty="0">
                <a:solidFill>
                  <a:srgbClr val="FF0000"/>
                </a:solidFill>
                <a:ea typeface="Calibri"/>
                <a:cs typeface="Calibri"/>
              </a:rPr>
              <a:t>energy</a:t>
            </a:r>
            <a:r>
              <a:rPr lang="en-US" sz="3100" i="1" spc="-65" dirty="0">
                <a:solidFill>
                  <a:srgbClr val="FF0000"/>
                </a:solidFill>
                <a:ea typeface="Calibri"/>
                <a:cs typeface="Calibri"/>
              </a:rPr>
              <a:t> </a:t>
            </a:r>
            <a:r>
              <a:rPr lang="en-US" sz="3100" i="1" dirty="0">
                <a:solidFill>
                  <a:srgbClr val="FF0000"/>
                </a:solidFill>
                <a:ea typeface="Calibri"/>
                <a:cs typeface="Calibri"/>
              </a:rPr>
              <a:t>and </a:t>
            </a:r>
            <a:r>
              <a:rPr lang="en-US" sz="3100" i="1" spc="-5" dirty="0">
                <a:solidFill>
                  <a:srgbClr val="FF0000"/>
                </a:solidFill>
                <a:ea typeface="Calibri"/>
                <a:cs typeface="Calibri"/>
              </a:rPr>
              <a:t>time</a:t>
            </a:r>
            <a:r>
              <a:rPr lang="en-US" sz="3100" i="1" dirty="0">
                <a:ea typeface="Calibri"/>
                <a:cs typeface="Times New Roman"/>
              </a:rPr>
              <a:t/>
            </a:r>
            <a:br>
              <a:rPr lang="en-US" sz="3100" i="1" dirty="0">
                <a:ea typeface="Calibri"/>
                <a:cs typeface="Times New Roman"/>
              </a:rPr>
            </a:br>
            <a:r>
              <a:rPr lang="en-US" sz="2400" dirty="0">
                <a:ea typeface="Calibri"/>
                <a:cs typeface="Times New Roman"/>
              </a:rPr>
              <a:t> </a:t>
            </a:r>
            <a:endParaRPr lang="en-US" dirty="0"/>
          </a:p>
        </p:txBody>
      </p:sp>
      <p:sp>
        <p:nvSpPr>
          <p:cNvPr id="3" name="Content Placeholder 2"/>
          <p:cNvSpPr>
            <a:spLocks noGrp="1"/>
          </p:cNvSpPr>
          <p:nvPr>
            <p:ph idx="1"/>
          </p:nvPr>
        </p:nvSpPr>
        <p:spPr/>
        <p:txBody>
          <a:bodyPr>
            <a:normAutofit fontScale="77500" lnSpcReduction="20000"/>
          </a:bodyPr>
          <a:lstStyle/>
          <a:p>
            <a:pPr marL="739775" marR="0">
              <a:lnSpc>
                <a:spcPts val="4525"/>
              </a:lnSpc>
              <a:spcBef>
                <a:spcPts val="0"/>
              </a:spcBef>
              <a:spcAft>
                <a:spcPts val="0"/>
              </a:spcAft>
            </a:pPr>
            <a:endParaRPr lang="en-US" sz="1400" dirty="0">
              <a:ea typeface="Calibri"/>
              <a:cs typeface="Times New Roman"/>
            </a:endParaRPr>
          </a:p>
          <a:p>
            <a:pPr lvl="1">
              <a:lnSpc>
                <a:spcPct val="130000"/>
              </a:lnSpc>
              <a:spcBef>
                <a:spcPts val="0"/>
              </a:spcBef>
              <a:buClr>
                <a:srgbClr val="008000"/>
              </a:buClr>
              <a:buFont typeface="Wingdings" charset="2"/>
              <a:buChar char="ü"/>
            </a:pPr>
            <a:r>
              <a:rPr lang="en-US" sz="2600" dirty="0">
                <a:latin typeface="Arial"/>
                <a:ea typeface="Calibri"/>
                <a:cs typeface="Arial"/>
              </a:rPr>
              <a:t>Insulate</a:t>
            </a:r>
            <a:r>
              <a:rPr lang="en-US" sz="2600" spc="10" dirty="0">
                <a:latin typeface="Arial"/>
                <a:ea typeface="Calibri"/>
                <a:cs typeface="Arial"/>
              </a:rPr>
              <a:t> </a:t>
            </a:r>
            <a:r>
              <a:rPr lang="en-US" sz="2600" spc="-5" dirty="0">
                <a:latin typeface="Arial"/>
                <a:ea typeface="Calibri"/>
                <a:cs typeface="Arial"/>
              </a:rPr>
              <a:t>th</a:t>
            </a:r>
            <a:r>
              <a:rPr lang="en-US" sz="2600" dirty="0">
                <a:latin typeface="Arial"/>
                <a:ea typeface="Calibri"/>
                <a:cs typeface="Arial"/>
              </a:rPr>
              <a:t>e pipes</a:t>
            </a:r>
          </a:p>
          <a:p>
            <a:pPr lvl="1">
              <a:lnSpc>
                <a:spcPct val="130000"/>
              </a:lnSpc>
              <a:spcBef>
                <a:spcPts val="5"/>
              </a:spcBef>
              <a:buClr>
                <a:srgbClr val="008000"/>
              </a:buClr>
              <a:buFont typeface="Wingdings" charset="2"/>
              <a:buChar char="ü"/>
            </a:pPr>
            <a:r>
              <a:rPr lang="en-US" sz="2600" dirty="0" smtClean="0">
                <a:latin typeface="Arial"/>
                <a:ea typeface="Calibri"/>
                <a:cs typeface="Arial"/>
              </a:rPr>
              <a:t>Increases</a:t>
            </a:r>
            <a:r>
              <a:rPr lang="en-US" sz="2600" spc="-90" dirty="0" smtClean="0">
                <a:latin typeface="Arial"/>
                <a:ea typeface="Calibri"/>
                <a:cs typeface="Arial"/>
              </a:rPr>
              <a:t> </a:t>
            </a:r>
            <a:r>
              <a:rPr lang="en-US" sz="2600" dirty="0">
                <a:latin typeface="Arial"/>
                <a:ea typeface="Calibri"/>
                <a:cs typeface="Arial"/>
              </a:rPr>
              <a:t>the</a:t>
            </a:r>
            <a:r>
              <a:rPr lang="en-US" sz="2600" spc="-35" dirty="0">
                <a:latin typeface="Arial"/>
                <a:ea typeface="Calibri"/>
                <a:cs typeface="Arial"/>
              </a:rPr>
              <a:t> </a:t>
            </a:r>
            <a:r>
              <a:rPr lang="en-US" sz="2600" spc="-5" dirty="0">
                <a:latin typeface="Arial"/>
                <a:ea typeface="Calibri"/>
                <a:cs typeface="Arial"/>
              </a:rPr>
              <a:t>tim</a:t>
            </a:r>
            <a:r>
              <a:rPr lang="en-US" sz="2600" dirty="0">
                <a:latin typeface="Arial"/>
                <a:ea typeface="Calibri"/>
                <a:cs typeface="Arial"/>
              </a:rPr>
              <a:t>e</a:t>
            </a:r>
            <a:r>
              <a:rPr lang="en-US" sz="2600" spc="-45" dirty="0">
                <a:latin typeface="Arial"/>
                <a:ea typeface="Calibri"/>
                <a:cs typeface="Arial"/>
              </a:rPr>
              <a:t> </a:t>
            </a:r>
            <a:r>
              <a:rPr lang="en-US" sz="2600" spc="5" dirty="0">
                <a:latin typeface="Arial"/>
                <a:ea typeface="Calibri"/>
                <a:cs typeface="Arial"/>
              </a:rPr>
              <a:t>pipe</a:t>
            </a:r>
            <a:r>
              <a:rPr lang="en-US" sz="2600" dirty="0">
                <a:latin typeface="Arial"/>
                <a:ea typeface="Calibri"/>
                <a:cs typeface="Arial"/>
              </a:rPr>
              <a:t>s stay</a:t>
            </a:r>
            <a:r>
              <a:rPr lang="en-US" sz="2600" spc="-50" dirty="0">
                <a:latin typeface="Arial"/>
                <a:ea typeface="Calibri"/>
                <a:cs typeface="Arial"/>
              </a:rPr>
              <a:t> </a:t>
            </a:r>
            <a:r>
              <a:rPr lang="en-US" sz="2600" dirty="0">
                <a:latin typeface="Arial"/>
                <a:ea typeface="Calibri"/>
                <a:cs typeface="Arial"/>
              </a:rPr>
              <a:t>hot </a:t>
            </a:r>
            <a:r>
              <a:rPr lang="en-US" sz="2600" spc="-10" dirty="0">
                <a:latin typeface="Arial"/>
                <a:ea typeface="Calibri"/>
                <a:cs typeface="Arial"/>
              </a:rPr>
              <a:t>b</a:t>
            </a:r>
            <a:r>
              <a:rPr lang="en-US" sz="2600" dirty="0">
                <a:latin typeface="Arial"/>
                <a:ea typeface="Calibri"/>
                <a:cs typeface="Arial"/>
              </a:rPr>
              <a:t>e</a:t>
            </a:r>
            <a:r>
              <a:rPr lang="en-US" sz="2600" spc="5" dirty="0">
                <a:latin typeface="Arial"/>
                <a:ea typeface="Calibri"/>
                <a:cs typeface="Arial"/>
              </a:rPr>
              <a:t>twee</a:t>
            </a:r>
            <a:r>
              <a:rPr lang="en-US" sz="2600" dirty="0">
                <a:latin typeface="Arial"/>
                <a:ea typeface="Calibri"/>
                <a:cs typeface="Arial"/>
              </a:rPr>
              <a:t>n</a:t>
            </a:r>
            <a:r>
              <a:rPr lang="en-US" sz="2600" spc="-80" dirty="0">
                <a:latin typeface="Arial"/>
                <a:ea typeface="Calibri"/>
                <a:cs typeface="Arial"/>
              </a:rPr>
              <a:t> </a:t>
            </a:r>
            <a:r>
              <a:rPr lang="en-US" sz="2600" dirty="0">
                <a:latin typeface="Arial"/>
                <a:ea typeface="Calibri"/>
                <a:cs typeface="Arial"/>
              </a:rPr>
              <a:t>events.</a:t>
            </a:r>
          </a:p>
          <a:p>
            <a:pPr lvl="1">
              <a:lnSpc>
                <a:spcPct val="130000"/>
              </a:lnSpc>
              <a:spcBef>
                <a:spcPts val="10"/>
              </a:spcBef>
              <a:buClr>
                <a:srgbClr val="008000"/>
              </a:buClr>
              <a:buFont typeface="Wingdings" charset="2"/>
              <a:buChar char="ü"/>
            </a:pPr>
            <a:r>
              <a:rPr lang="en-US" sz="2600" dirty="0" smtClean="0">
                <a:latin typeface="Arial"/>
                <a:ea typeface="Calibri"/>
                <a:cs typeface="Arial"/>
              </a:rPr>
              <a:t>R</a:t>
            </a:r>
            <a:r>
              <a:rPr lang="en-US" sz="2600" dirty="0">
                <a:latin typeface="Arial"/>
                <a:ea typeface="Calibri"/>
                <a:cs typeface="Arial"/>
              </a:rPr>
              <a:t>‐4</a:t>
            </a:r>
            <a:r>
              <a:rPr lang="en-US" sz="2600" spc="-25" dirty="0">
                <a:latin typeface="Arial"/>
                <a:ea typeface="Calibri"/>
                <a:cs typeface="Arial"/>
              </a:rPr>
              <a:t> </a:t>
            </a:r>
            <a:r>
              <a:rPr lang="en-US" sz="2600" dirty="0">
                <a:latin typeface="Arial"/>
                <a:ea typeface="Calibri"/>
                <a:cs typeface="Arial"/>
              </a:rPr>
              <a:t>insulation doubles </a:t>
            </a:r>
            <a:r>
              <a:rPr lang="en-US" sz="2600" spc="-5" dirty="0">
                <a:latin typeface="Arial"/>
                <a:ea typeface="Calibri"/>
                <a:cs typeface="Arial"/>
              </a:rPr>
              <a:t>coo</a:t>
            </a:r>
            <a:r>
              <a:rPr lang="en-US" sz="2600" dirty="0">
                <a:latin typeface="Arial"/>
                <a:ea typeface="Calibri"/>
                <a:cs typeface="Arial"/>
              </a:rPr>
              <a:t>l down</a:t>
            </a:r>
            <a:r>
              <a:rPr lang="en-US" sz="2600" spc="-10" dirty="0">
                <a:latin typeface="Arial"/>
                <a:ea typeface="Calibri"/>
                <a:cs typeface="Arial"/>
              </a:rPr>
              <a:t> </a:t>
            </a:r>
            <a:r>
              <a:rPr lang="en-US" sz="2600" dirty="0">
                <a:latin typeface="Arial"/>
                <a:ea typeface="Calibri"/>
                <a:cs typeface="Arial"/>
              </a:rPr>
              <a:t>time</a:t>
            </a:r>
            <a:r>
              <a:rPr lang="en-US" sz="2600" spc="-45" dirty="0">
                <a:latin typeface="Arial"/>
                <a:ea typeface="Calibri"/>
                <a:cs typeface="Arial"/>
              </a:rPr>
              <a:t> </a:t>
            </a:r>
            <a:r>
              <a:rPr lang="en-US" sz="2600" spc="-5" dirty="0">
                <a:latin typeface="Arial"/>
                <a:ea typeface="Calibri"/>
                <a:cs typeface="Arial"/>
              </a:rPr>
              <a:t>wit</a:t>
            </a:r>
            <a:r>
              <a:rPr lang="en-US" sz="2600" dirty="0">
                <a:latin typeface="Arial"/>
                <a:ea typeface="Calibri"/>
                <a:cs typeface="Arial"/>
              </a:rPr>
              <a:t>h</a:t>
            </a:r>
            <a:r>
              <a:rPr lang="en-US" sz="2600" spc="-5" dirty="0">
                <a:latin typeface="Arial"/>
                <a:ea typeface="Calibri"/>
                <a:cs typeface="Arial"/>
              </a:rPr>
              <a:t> </a:t>
            </a:r>
            <a:r>
              <a:rPr lang="en-US" sz="2600" dirty="0">
                <a:latin typeface="Arial"/>
                <a:ea typeface="Calibri"/>
                <a:cs typeface="Arial"/>
              </a:rPr>
              <a:t>½</a:t>
            </a:r>
            <a:r>
              <a:rPr lang="en-US" sz="2600" spc="-5" dirty="0">
                <a:latin typeface="Arial"/>
                <a:ea typeface="Calibri"/>
                <a:cs typeface="Arial"/>
              </a:rPr>
              <a:t> i</a:t>
            </a:r>
            <a:r>
              <a:rPr lang="en-US" sz="2600" dirty="0">
                <a:latin typeface="Arial"/>
                <a:ea typeface="Calibri"/>
                <a:cs typeface="Arial"/>
              </a:rPr>
              <a:t>nch pipe, triples it with</a:t>
            </a:r>
            <a:r>
              <a:rPr lang="en-US" sz="2600" spc="-10" dirty="0">
                <a:latin typeface="Arial"/>
                <a:ea typeface="Calibri"/>
                <a:cs typeface="Arial"/>
              </a:rPr>
              <a:t> </a:t>
            </a:r>
            <a:r>
              <a:rPr lang="en-US" sz="2600" dirty="0">
                <a:latin typeface="Arial"/>
                <a:ea typeface="Calibri"/>
                <a:cs typeface="Arial"/>
              </a:rPr>
              <a:t>¾ inch </a:t>
            </a:r>
            <a:r>
              <a:rPr lang="en-US" sz="2600" spc="5" dirty="0">
                <a:latin typeface="Arial"/>
                <a:ea typeface="Calibri"/>
                <a:cs typeface="Arial"/>
              </a:rPr>
              <a:t>pipe.</a:t>
            </a:r>
            <a:endParaRPr lang="en-US" sz="2600" dirty="0">
              <a:latin typeface="Arial"/>
              <a:ea typeface="Calibri"/>
              <a:cs typeface="Arial"/>
            </a:endParaRPr>
          </a:p>
          <a:p>
            <a:pPr lvl="1">
              <a:lnSpc>
                <a:spcPct val="130000"/>
              </a:lnSpc>
              <a:spcBef>
                <a:spcPts val="10"/>
              </a:spcBef>
              <a:buClr>
                <a:srgbClr val="008000"/>
              </a:buClr>
              <a:buFont typeface="Wingdings" charset="2"/>
              <a:buChar char="ü"/>
            </a:pPr>
            <a:r>
              <a:rPr lang="en-US" sz="2600" dirty="0">
                <a:latin typeface="Arial"/>
                <a:ea typeface="Calibri"/>
                <a:cs typeface="Arial"/>
              </a:rPr>
              <a:t> </a:t>
            </a:r>
            <a:r>
              <a:rPr lang="en-US" sz="2600" dirty="0" smtClean="0">
                <a:latin typeface="Arial"/>
                <a:ea typeface="Calibri"/>
                <a:cs typeface="Arial"/>
              </a:rPr>
              <a:t>Equal </a:t>
            </a:r>
            <a:r>
              <a:rPr lang="en-US" sz="2600" dirty="0">
                <a:latin typeface="Arial"/>
                <a:ea typeface="Calibri"/>
                <a:cs typeface="Arial"/>
              </a:rPr>
              <a:t>heat</a:t>
            </a:r>
            <a:r>
              <a:rPr lang="en-US" sz="2600" spc="-45" dirty="0">
                <a:latin typeface="Arial"/>
                <a:ea typeface="Calibri"/>
                <a:cs typeface="Arial"/>
              </a:rPr>
              <a:t> </a:t>
            </a:r>
            <a:r>
              <a:rPr lang="en-US" sz="2600" dirty="0">
                <a:latin typeface="Arial"/>
                <a:ea typeface="Calibri"/>
                <a:cs typeface="Arial"/>
              </a:rPr>
              <a:t>loss per</a:t>
            </a:r>
            <a:r>
              <a:rPr lang="en-US" sz="2600" spc="-35" dirty="0">
                <a:latin typeface="Arial"/>
                <a:ea typeface="Calibri"/>
                <a:cs typeface="Arial"/>
              </a:rPr>
              <a:t> </a:t>
            </a:r>
            <a:r>
              <a:rPr lang="en-US" sz="2600" dirty="0">
                <a:latin typeface="Arial"/>
                <a:ea typeface="Calibri"/>
                <a:cs typeface="Arial"/>
              </a:rPr>
              <a:t>foot,</a:t>
            </a:r>
            <a:r>
              <a:rPr lang="en-US" sz="2600" spc="-10" dirty="0">
                <a:latin typeface="Arial"/>
                <a:ea typeface="Calibri"/>
                <a:cs typeface="Arial"/>
              </a:rPr>
              <a:t> </a:t>
            </a:r>
            <a:r>
              <a:rPr lang="en-US" sz="2600" dirty="0">
                <a:latin typeface="Arial"/>
                <a:ea typeface="Calibri"/>
                <a:cs typeface="Arial"/>
              </a:rPr>
              <a:t>regardless</a:t>
            </a:r>
            <a:r>
              <a:rPr lang="en-US" sz="2600" spc="-105" dirty="0">
                <a:latin typeface="Arial"/>
                <a:ea typeface="Calibri"/>
                <a:cs typeface="Arial"/>
              </a:rPr>
              <a:t> </a:t>
            </a:r>
            <a:r>
              <a:rPr lang="en-US" sz="2600" dirty="0">
                <a:latin typeface="Arial"/>
                <a:ea typeface="Calibri"/>
                <a:cs typeface="Arial"/>
              </a:rPr>
              <a:t>of pipe diameter</a:t>
            </a:r>
          </a:p>
          <a:p>
            <a:pPr marL="400050" lvl="1" indent="0">
              <a:lnSpc>
                <a:spcPct val="130000"/>
              </a:lnSpc>
              <a:spcBef>
                <a:spcPts val="0"/>
              </a:spcBef>
              <a:buNone/>
            </a:pPr>
            <a:endParaRPr lang="en-US" sz="2600" dirty="0" smtClean="0">
              <a:latin typeface="Arial"/>
              <a:ea typeface="Calibri"/>
              <a:cs typeface="Arial"/>
            </a:endParaRPr>
          </a:p>
          <a:p>
            <a:pPr marL="400050" lvl="1" indent="0">
              <a:lnSpc>
                <a:spcPct val="130000"/>
              </a:lnSpc>
              <a:spcBef>
                <a:spcPts val="0"/>
              </a:spcBef>
              <a:buNone/>
            </a:pPr>
            <a:r>
              <a:rPr lang="en-US" sz="2600" dirty="0">
                <a:latin typeface="Arial"/>
                <a:ea typeface="Calibri"/>
                <a:cs typeface="Arial"/>
              </a:rPr>
              <a:t> </a:t>
            </a:r>
          </a:p>
          <a:p>
            <a:pPr lvl="1">
              <a:lnSpc>
                <a:spcPct val="130000"/>
              </a:lnSpc>
              <a:spcBef>
                <a:spcPts val="0"/>
              </a:spcBef>
              <a:buClr>
                <a:srgbClr val="008000"/>
              </a:buClr>
              <a:buFont typeface="Wingdings" charset="2"/>
              <a:buChar char="ü"/>
            </a:pPr>
            <a:r>
              <a:rPr lang="en-US" sz="2600" dirty="0" smtClean="0">
                <a:latin typeface="Arial"/>
                <a:ea typeface="Calibri"/>
                <a:cs typeface="Arial"/>
              </a:rPr>
              <a:t>Is </a:t>
            </a:r>
            <a:r>
              <a:rPr lang="en-US" sz="2600" spc="-5" dirty="0">
                <a:latin typeface="Arial"/>
                <a:ea typeface="Calibri"/>
                <a:cs typeface="Arial"/>
              </a:rPr>
              <a:t>ther</a:t>
            </a:r>
            <a:r>
              <a:rPr lang="en-US" sz="2600" dirty="0">
                <a:latin typeface="Arial"/>
                <a:ea typeface="Calibri"/>
                <a:cs typeface="Arial"/>
              </a:rPr>
              <a:t>e a </a:t>
            </a:r>
            <a:r>
              <a:rPr lang="en-US" sz="2600" spc="-5" dirty="0">
                <a:latin typeface="Arial"/>
                <a:ea typeface="Calibri"/>
                <a:cs typeface="Arial"/>
              </a:rPr>
              <a:t>priorit</a:t>
            </a:r>
            <a:r>
              <a:rPr lang="en-US" sz="2600" dirty="0">
                <a:latin typeface="Arial"/>
                <a:ea typeface="Calibri"/>
                <a:cs typeface="Arial"/>
              </a:rPr>
              <a:t>y</a:t>
            </a:r>
            <a:r>
              <a:rPr lang="en-US" sz="2600" spc="10" dirty="0">
                <a:latin typeface="Arial"/>
                <a:ea typeface="Calibri"/>
                <a:cs typeface="Arial"/>
              </a:rPr>
              <a:t> </a:t>
            </a:r>
            <a:r>
              <a:rPr lang="en-US" sz="2600" spc="-5" dirty="0">
                <a:latin typeface="Arial"/>
                <a:ea typeface="Calibri"/>
                <a:cs typeface="Arial"/>
              </a:rPr>
              <a:t>t</a:t>
            </a:r>
            <a:r>
              <a:rPr lang="en-US" sz="2600" dirty="0">
                <a:latin typeface="Arial"/>
                <a:ea typeface="Calibri"/>
                <a:cs typeface="Arial"/>
              </a:rPr>
              <a:t>o insulating the pipes?</a:t>
            </a:r>
          </a:p>
          <a:p>
            <a:pPr lvl="1">
              <a:lnSpc>
                <a:spcPct val="130000"/>
              </a:lnSpc>
              <a:spcBef>
                <a:spcPts val="5"/>
              </a:spcBef>
              <a:buClr>
                <a:srgbClr val="008000"/>
              </a:buClr>
              <a:buFont typeface="Wingdings" charset="2"/>
              <a:buChar char="ü"/>
            </a:pPr>
            <a:r>
              <a:rPr lang="en-US" sz="2600" dirty="0" smtClean="0">
                <a:latin typeface="Arial"/>
                <a:ea typeface="Calibri"/>
                <a:cs typeface="Arial"/>
              </a:rPr>
              <a:t>Trunks</a:t>
            </a:r>
            <a:r>
              <a:rPr lang="en-US" sz="2600" dirty="0">
                <a:latin typeface="Arial"/>
                <a:ea typeface="Calibri"/>
                <a:cs typeface="Arial"/>
              </a:rPr>
              <a:t>,</a:t>
            </a:r>
            <a:r>
              <a:rPr lang="en-US" sz="2600" spc="-70" dirty="0">
                <a:latin typeface="Arial"/>
                <a:ea typeface="Calibri"/>
                <a:cs typeface="Arial"/>
              </a:rPr>
              <a:t> </a:t>
            </a:r>
            <a:r>
              <a:rPr lang="en-US" sz="2600" dirty="0">
                <a:latin typeface="Arial"/>
                <a:ea typeface="Calibri"/>
                <a:cs typeface="Arial"/>
              </a:rPr>
              <a:t>branches,</a:t>
            </a:r>
            <a:r>
              <a:rPr lang="en-US" sz="2600" spc="-95" dirty="0">
                <a:latin typeface="Arial"/>
                <a:ea typeface="Calibri"/>
                <a:cs typeface="Arial"/>
              </a:rPr>
              <a:t> </a:t>
            </a:r>
            <a:r>
              <a:rPr lang="en-US" sz="2600" spc="-5" dirty="0">
                <a:latin typeface="Arial"/>
                <a:ea typeface="Calibri"/>
                <a:cs typeface="Arial"/>
              </a:rPr>
              <a:t>twigs</a:t>
            </a:r>
            <a:r>
              <a:rPr lang="en-US" sz="2600" spc="-5" dirty="0" smtClean="0">
                <a:latin typeface="Arial"/>
                <a:ea typeface="Calibri"/>
                <a:cs typeface="Arial"/>
              </a:rPr>
              <a:t>?</a:t>
            </a:r>
          </a:p>
          <a:p>
            <a:pPr lvl="1">
              <a:lnSpc>
                <a:spcPct val="130000"/>
              </a:lnSpc>
              <a:spcBef>
                <a:spcPts val="0"/>
              </a:spcBef>
              <a:buClr>
                <a:srgbClr val="008000"/>
              </a:buClr>
              <a:buFont typeface="Wingdings" charset="2"/>
              <a:buChar char="ü"/>
              <a:tabLst>
                <a:tab pos="520700" algn="l"/>
              </a:tabLst>
            </a:pPr>
            <a:r>
              <a:rPr lang="en-US" sz="2600" dirty="0" smtClean="0">
                <a:latin typeface="Arial"/>
                <a:ea typeface="Calibri"/>
                <a:cs typeface="Arial"/>
              </a:rPr>
              <a:t>Duration </a:t>
            </a:r>
            <a:r>
              <a:rPr lang="en-US" sz="2600" dirty="0">
                <a:latin typeface="Arial"/>
                <a:ea typeface="Calibri"/>
                <a:cs typeface="Arial"/>
              </a:rPr>
              <a:t>of</a:t>
            </a:r>
            <a:r>
              <a:rPr lang="en-US" sz="2600" spc="-10" dirty="0">
                <a:latin typeface="Arial"/>
                <a:ea typeface="Calibri"/>
                <a:cs typeface="Arial"/>
              </a:rPr>
              <a:t> </a:t>
            </a:r>
            <a:r>
              <a:rPr lang="en-US" sz="2600" dirty="0">
                <a:latin typeface="Arial"/>
                <a:ea typeface="Calibri"/>
                <a:cs typeface="Arial"/>
              </a:rPr>
              <a:t>hot</a:t>
            </a:r>
            <a:r>
              <a:rPr lang="en-US" sz="2600" spc="-10" dirty="0">
                <a:latin typeface="Arial"/>
                <a:ea typeface="Calibri"/>
                <a:cs typeface="Arial"/>
              </a:rPr>
              <a:t> </a:t>
            </a:r>
            <a:r>
              <a:rPr lang="en-US" sz="2600" dirty="0">
                <a:latin typeface="Arial"/>
                <a:ea typeface="Calibri"/>
                <a:cs typeface="Arial"/>
              </a:rPr>
              <a:t>water</a:t>
            </a:r>
            <a:r>
              <a:rPr lang="en-US" sz="2600" spc="-55" dirty="0">
                <a:latin typeface="Arial"/>
                <a:ea typeface="Calibri"/>
                <a:cs typeface="Arial"/>
              </a:rPr>
              <a:t> </a:t>
            </a:r>
            <a:r>
              <a:rPr lang="en-US" sz="2600" dirty="0">
                <a:latin typeface="Arial"/>
                <a:ea typeface="Calibri"/>
                <a:cs typeface="Arial"/>
              </a:rPr>
              <a:t>events</a:t>
            </a:r>
            <a:r>
              <a:rPr lang="en-US" sz="2600" dirty="0" smtClean="0">
                <a:latin typeface="Arial"/>
                <a:ea typeface="Calibri"/>
                <a:cs typeface="Arial"/>
              </a:rPr>
              <a:t>?</a:t>
            </a:r>
            <a:endParaRPr lang="en-US" sz="2600" dirty="0">
              <a:latin typeface="Arial"/>
              <a:ea typeface="Calibri"/>
              <a:cs typeface="Arial"/>
            </a:endParaRPr>
          </a:p>
          <a:p>
            <a:pPr lvl="1">
              <a:lnSpc>
                <a:spcPct val="130000"/>
              </a:lnSpc>
              <a:spcBef>
                <a:spcPts val="0"/>
              </a:spcBef>
              <a:buClr>
                <a:srgbClr val="008000"/>
              </a:buClr>
              <a:buFont typeface="Wingdings" charset="2"/>
              <a:buChar char="ü"/>
              <a:tabLst>
                <a:tab pos="520700" algn="l"/>
              </a:tabLst>
            </a:pPr>
            <a:r>
              <a:rPr lang="en-US" sz="2600" dirty="0" smtClean="0">
                <a:latin typeface="Arial"/>
                <a:ea typeface="Calibri"/>
                <a:cs typeface="Arial"/>
              </a:rPr>
              <a:t>Time </a:t>
            </a:r>
            <a:r>
              <a:rPr lang="en-US" sz="2600" dirty="0">
                <a:latin typeface="Arial"/>
                <a:ea typeface="Calibri"/>
                <a:cs typeface="Arial"/>
              </a:rPr>
              <a:t>between</a:t>
            </a:r>
            <a:r>
              <a:rPr lang="en-US" sz="2600" spc="-85" dirty="0">
                <a:latin typeface="Arial"/>
                <a:ea typeface="Calibri"/>
                <a:cs typeface="Arial"/>
              </a:rPr>
              <a:t> </a:t>
            </a:r>
            <a:r>
              <a:rPr lang="en-US" sz="2600" spc="5" dirty="0">
                <a:latin typeface="Arial"/>
                <a:ea typeface="Calibri"/>
                <a:cs typeface="Arial"/>
              </a:rPr>
              <a:t>ho</a:t>
            </a:r>
            <a:r>
              <a:rPr lang="en-US" sz="2600" dirty="0">
                <a:latin typeface="Arial"/>
                <a:ea typeface="Calibri"/>
                <a:cs typeface="Arial"/>
              </a:rPr>
              <a:t>t</a:t>
            </a:r>
            <a:r>
              <a:rPr lang="en-US" sz="2600" spc="-10" dirty="0">
                <a:latin typeface="Arial"/>
                <a:ea typeface="Calibri"/>
                <a:cs typeface="Arial"/>
              </a:rPr>
              <a:t> </a:t>
            </a:r>
            <a:r>
              <a:rPr lang="en-US" sz="2600" dirty="0">
                <a:latin typeface="Arial"/>
                <a:ea typeface="Calibri"/>
                <a:cs typeface="Arial"/>
              </a:rPr>
              <a:t>water</a:t>
            </a:r>
            <a:r>
              <a:rPr lang="en-US" sz="2600" spc="-55" dirty="0">
                <a:latin typeface="Arial"/>
                <a:ea typeface="Calibri"/>
                <a:cs typeface="Arial"/>
              </a:rPr>
              <a:t> </a:t>
            </a:r>
            <a:r>
              <a:rPr lang="en-US" sz="2600" dirty="0">
                <a:latin typeface="Arial"/>
                <a:ea typeface="Calibri"/>
                <a:cs typeface="Arial"/>
              </a:rPr>
              <a:t>events?</a:t>
            </a:r>
          </a:p>
          <a:p>
            <a:endParaRPr lang="en-US" dirty="0"/>
          </a:p>
        </p:txBody>
      </p:sp>
    </p:spTree>
    <p:extLst>
      <p:ext uri="{BB962C8B-B14F-4D97-AF65-F5344CB8AC3E}">
        <p14:creationId xmlns:p14="http://schemas.microsoft.com/office/powerpoint/2010/main" val="31236100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67659" y="685800"/>
            <a:ext cx="5417844" cy="646331"/>
          </a:xfrm>
          <a:prstGeom prst="rect">
            <a:avLst/>
          </a:prstGeom>
          <a:noFill/>
        </p:spPr>
        <p:txBody>
          <a:bodyPr wrap="none" rtlCol="0">
            <a:spAutoFit/>
          </a:bodyPr>
          <a:lstStyle/>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Typical Hot Water Event</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pic>
        <p:nvPicPr>
          <p:cNvPr id="5" name="Picture 4"/>
          <p:cNvPicPr>
            <a:picLocks noChangeAspect="1"/>
          </p:cNvPicPr>
          <p:nvPr/>
        </p:nvPicPr>
        <p:blipFill>
          <a:blip r:embed="rId2"/>
          <a:stretch>
            <a:fillRect/>
          </a:stretch>
        </p:blipFill>
        <p:spPr>
          <a:xfrm>
            <a:off x="1009650" y="1632496"/>
            <a:ext cx="6686550" cy="4339615"/>
          </a:xfrm>
          <a:prstGeom prst="rect">
            <a:avLst/>
          </a:prstGeom>
        </p:spPr>
      </p:pic>
    </p:spTree>
    <p:extLst>
      <p:ext uri="{BB962C8B-B14F-4D97-AF65-F5344CB8AC3E}">
        <p14:creationId xmlns:p14="http://schemas.microsoft.com/office/powerpoint/2010/main" val="36772848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5254" y="685800"/>
            <a:ext cx="5942652" cy="646331"/>
          </a:xfrm>
          <a:prstGeom prst="rect">
            <a:avLst/>
          </a:prstGeom>
          <a:noFill/>
        </p:spPr>
        <p:txBody>
          <a:bodyPr wrap="none" rtlCol="0">
            <a:spAutoFit/>
          </a:bodyPr>
          <a:lstStyle/>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Improved Hot Water Event</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pic>
        <p:nvPicPr>
          <p:cNvPr id="4" name="Picture 3"/>
          <p:cNvPicPr>
            <a:picLocks noChangeAspect="1"/>
          </p:cNvPicPr>
          <p:nvPr/>
        </p:nvPicPr>
        <p:blipFill>
          <a:blip r:embed="rId2"/>
          <a:stretch>
            <a:fillRect/>
          </a:stretch>
        </p:blipFill>
        <p:spPr>
          <a:xfrm>
            <a:off x="1028699" y="1700710"/>
            <a:ext cx="6531007" cy="4471489"/>
          </a:xfrm>
          <a:prstGeom prst="rect">
            <a:avLst/>
          </a:prstGeom>
        </p:spPr>
      </p:pic>
    </p:spTree>
    <p:extLst>
      <p:ext uri="{BB962C8B-B14F-4D97-AF65-F5344CB8AC3E}">
        <p14:creationId xmlns:p14="http://schemas.microsoft.com/office/powerpoint/2010/main" val="7487851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6672" y="381000"/>
            <a:ext cx="6699821" cy="646331"/>
          </a:xfrm>
          <a:prstGeom prst="rect">
            <a:avLst/>
          </a:prstGeom>
          <a:noFill/>
        </p:spPr>
        <p:txBody>
          <a:bodyPr wrap="none" rtlCol="0">
            <a:spAutoFit/>
          </a:bodyPr>
          <a:lstStyle/>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Potentially Conflicting Trends</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
        <p:nvSpPr>
          <p:cNvPr id="5" name="TextBox 4"/>
          <p:cNvSpPr txBox="1"/>
          <p:nvPr/>
        </p:nvSpPr>
        <p:spPr>
          <a:xfrm>
            <a:off x="4648200" y="1371600"/>
            <a:ext cx="4070345" cy="2062103"/>
          </a:xfrm>
          <a:prstGeom prst="rect">
            <a:avLst/>
          </a:prstGeom>
          <a:noFill/>
        </p:spPr>
        <p:txBody>
          <a:bodyPr wrap="none" rtlCol="0">
            <a:spAutoFit/>
          </a:bodyPr>
          <a:lstStyle/>
          <a:p>
            <a:r>
              <a:rPr lang="en-US" sz="2000" b="1" dirty="0"/>
              <a:t>On the other:</a:t>
            </a:r>
            <a:endParaRPr lang="en-US" sz="2000" dirty="0"/>
          </a:p>
          <a:p>
            <a:pPr marL="285750" indent="-285750">
              <a:buClr>
                <a:srgbClr val="008000"/>
              </a:buClr>
              <a:buFont typeface="Wingdings" charset="2"/>
              <a:buChar char="ü"/>
            </a:pPr>
            <a:r>
              <a:rPr lang="en-US" dirty="0"/>
              <a:t>Lower city water pressures</a:t>
            </a:r>
          </a:p>
          <a:p>
            <a:pPr marL="285750" indent="-285750">
              <a:buClr>
                <a:srgbClr val="008000"/>
              </a:buClr>
              <a:buFont typeface="Wingdings" charset="2"/>
              <a:buChar char="ü"/>
            </a:pPr>
            <a:r>
              <a:rPr lang="en-US" dirty="0"/>
              <a:t>Lower fitting flow rates</a:t>
            </a:r>
          </a:p>
          <a:p>
            <a:pPr marL="285750" indent="-285750">
              <a:buClr>
                <a:srgbClr val="008000"/>
              </a:buClr>
              <a:buFont typeface="Wingdings" charset="2"/>
              <a:buChar char="ü"/>
            </a:pPr>
            <a:r>
              <a:rPr lang="en-US" dirty="0"/>
              <a:t>Greater pressure drop in piping</a:t>
            </a:r>
          </a:p>
          <a:p>
            <a:pPr marL="285750" indent="-285750">
              <a:buClr>
                <a:srgbClr val="008000"/>
              </a:buClr>
              <a:buFont typeface="Wingdings" charset="2"/>
              <a:buChar char="ü"/>
            </a:pPr>
            <a:r>
              <a:rPr lang="en-US" dirty="0"/>
              <a:t>Tightening of codes and standards</a:t>
            </a:r>
          </a:p>
          <a:p>
            <a:pPr marL="285750" indent="-285750">
              <a:buClr>
                <a:srgbClr val="008000"/>
              </a:buClr>
              <a:buFont typeface="Wingdings" charset="2"/>
              <a:buChar char="ü"/>
            </a:pPr>
            <a:r>
              <a:rPr lang="en-US" dirty="0"/>
              <a:t>New policies to reduce GHG emissions</a:t>
            </a:r>
          </a:p>
          <a:p>
            <a:pPr marL="285750" indent="-285750">
              <a:buClr>
                <a:srgbClr val="008000"/>
              </a:buClr>
              <a:buFont typeface="Wingdings" charset="2"/>
              <a:buChar char="ü"/>
            </a:pPr>
            <a:endParaRPr lang="en-US" dirty="0"/>
          </a:p>
        </p:txBody>
      </p:sp>
      <p:sp>
        <p:nvSpPr>
          <p:cNvPr id="6" name="TextBox 5"/>
          <p:cNvSpPr txBox="1"/>
          <p:nvPr/>
        </p:nvSpPr>
        <p:spPr>
          <a:xfrm>
            <a:off x="381000" y="1371600"/>
            <a:ext cx="3852337" cy="2062103"/>
          </a:xfrm>
          <a:prstGeom prst="rect">
            <a:avLst/>
          </a:prstGeom>
          <a:noFill/>
        </p:spPr>
        <p:txBody>
          <a:bodyPr wrap="none" rtlCol="0">
            <a:spAutoFit/>
          </a:bodyPr>
          <a:lstStyle/>
          <a:p>
            <a:r>
              <a:rPr lang="en-US" sz="2000" b="1" dirty="0"/>
              <a:t>On one hand:</a:t>
            </a:r>
            <a:endParaRPr lang="en-US" sz="2000" dirty="0"/>
          </a:p>
          <a:p>
            <a:pPr marL="285750" indent="-285750">
              <a:buClr>
                <a:srgbClr val="008000"/>
              </a:buClr>
              <a:buFont typeface="Wingdings" charset="2"/>
              <a:buChar char="ü"/>
            </a:pPr>
            <a:r>
              <a:rPr lang="en-US" dirty="0"/>
              <a:t>Larger houses</a:t>
            </a:r>
          </a:p>
          <a:p>
            <a:pPr marL="285750" indent="-285750">
              <a:buClr>
                <a:srgbClr val="008000"/>
              </a:buClr>
              <a:buFont typeface="Wingdings" charset="2"/>
              <a:buChar char="ü"/>
            </a:pPr>
            <a:r>
              <a:rPr lang="en-US" dirty="0"/>
              <a:t>More plumbing fittings</a:t>
            </a:r>
          </a:p>
          <a:p>
            <a:pPr marL="285750" indent="-285750">
              <a:buClr>
                <a:srgbClr val="008000"/>
              </a:buClr>
              <a:buFont typeface="Wingdings" charset="2"/>
              <a:buChar char="ü"/>
            </a:pPr>
            <a:r>
              <a:rPr lang="en-US" dirty="0"/>
              <a:t>Increased desire for hot water</a:t>
            </a:r>
          </a:p>
          <a:p>
            <a:pPr marL="285750" indent="-285750">
              <a:buClr>
                <a:srgbClr val="008000"/>
              </a:buClr>
              <a:buFont typeface="Wingdings" charset="2"/>
              <a:buChar char="ü"/>
            </a:pPr>
            <a:r>
              <a:rPr lang="en-US" dirty="0"/>
              <a:t>Higher expectations of performance</a:t>
            </a:r>
          </a:p>
          <a:p>
            <a:pPr marL="285750" indent="-285750">
              <a:buClr>
                <a:srgbClr val="008000"/>
              </a:buClr>
              <a:buFont typeface="Wingdings" charset="2"/>
              <a:buChar char="ü"/>
            </a:pPr>
            <a:r>
              <a:rPr lang="en-US" dirty="0"/>
              <a:t>Desire to be Green</a:t>
            </a:r>
          </a:p>
          <a:p>
            <a:pPr marL="742950" lvl="1" indent="-285750">
              <a:buClr>
                <a:srgbClr val="008000"/>
              </a:buClr>
              <a:buFont typeface="Wingdings" charset="2"/>
              <a:buChar char="ü"/>
            </a:pPr>
            <a:endParaRPr lang="en-US" dirty="0"/>
          </a:p>
        </p:txBody>
      </p:sp>
      <p:sp>
        <p:nvSpPr>
          <p:cNvPr id="7" name="TextBox 6"/>
          <p:cNvSpPr txBox="1"/>
          <p:nvPr/>
        </p:nvSpPr>
        <p:spPr>
          <a:xfrm>
            <a:off x="1676400" y="3657600"/>
            <a:ext cx="2895600" cy="2062103"/>
          </a:xfrm>
          <a:prstGeom prst="rect">
            <a:avLst/>
          </a:prstGeom>
          <a:noFill/>
        </p:spPr>
        <p:txBody>
          <a:bodyPr wrap="square" rtlCol="0">
            <a:spAutoFit/>
          </a:bodyPr>
          <a:lstStyle/>
          <a:p>
            <a:r>
              <a:rPr lang="en-US" sz="2000" b="1" dirty="0" smtClean="0"/>
              <a:t>Result</a:t>
            </a:r>
            <a:r>
              <a:rPr lang="en-US" sz="2000" b="1" dirty="0"/>
              <a:t>:</a:t>
            </a:r>
            <a:endParaRPr lang="en-US" sz="2000" dirty="0"/>
          </a:p>
          <a:p>
            <a:pPr marL="285750" indent="-285750">
              <a:buClr>
                <a:srgbClr val="008000"/>
              </a:buClr>
              <a:buFont typeface="Wingdings" charset="2"/>
              <a:buChar char="ü"/>
            </a:pPr>
            <a:r>
              <a:rPr lang="en-US" dirty="0"/>
              <a:t>Longer wait, </a:t>
            </a:r>
            <a:endParaRPr lang="en-US" dirty="0" smtClean="0"/>
          </a:p>
          <a:p>
            <a:pPr marL="285750" indent="-285750">
              <a:buClr>
                <a:srgbClr val="008000"/>
              </a:buClr>
              <a:buFont typeface="Wingdings" charset="2"/>
              <a:buChar char="ü"/>
            </a:pPr>
            <a:r>
              <a:rPr lang="en-US" dirty="0" smtClean="0"/>
              <a:t>Less pressure </a:t>
            </a:r>
          </a:p>
          <a:p>
            <a:pPr marL="285750" indent="-285750">
              <a:buClr>
                <a:srgbClr val="008000"/>
              </a:buClr>
              <a:buFont typeface="Wingdings" charset="2"/>
              <a:buChar char="ü"/>
            </a:pPr>
            <a:r>
              <a:rPr lang="en-US" dirty="0"/>
              <a:t>L</a:t>
            </a:r>
            <a:r>
              <a:rPr lang="en-US" dirty="0" smtClean="0"/>
              <a:t>ower performance</a:t>
            </a:r>
          </a:p>
          <a:p>
            <a:pPr marL="285750" indent="-285750">
              <a:buClr>
                <a:srgbClr val="008000"/>
              </a:buClr>
              <a:buFont typeface="Wingdings" charset="2"/>
              <a:buChar char="ü"/>
            </a:pPr>
            <a:r>
              <a:rPr lang="en-US" dirty="0"/>
              <a:t>L</a:t>
            </a:r>
            <a:r>
              <a:rPr lang="en-US" dirty="0" smtClean="0"/>
              <a:t>ess </a:t>
            </a:r>
            <a:r>
              <a:rPr lang="en-US" dirty="0"/>
              <a:t>satisfied </a:t>
            </a:r>
            <a:r>
              <a:rPr lang="en-US" dirty="0" smtClean="0"/>
              <a:t>customers </a:t>
            </a:r>
          </a:p>
          <a:p>
            <a:pPr marL="285750" indent="-285750">
              <a:buClr>
                <a:srgbClr val="008000"/>
              </a:buClr>
              <a:buFont typeface="Wingdings" charset="2"/>
              <a:buChar char="ü"/>
            </a:pPr>
            <a:r>
              <a:rPr lang="en-US" dirty="0"/>
              <a:t>I</a:t>
            </a:r>
            <a:r>
              <a:rPr lang="en-US" dirty="0" smtClean="0"/>
              <a:t>ncreased </a:t>
            </a:r>
            <a:r>
              <a:rPr lang="en-US" dirty="0"/>
              <a:t>complaints</a:t>
            </a:r>
          </a:p>
          <a:p>
            <a:endParaRPr lang="en-US" dirty="0"/>
          </a:p>
        </p:txBody>
      </p:sp>
      <p:pic>
        <p:nvPicPr>
          <p:cNvPr id="9" name="Picture 8"/>
          <p:cNvPicPr>
            <a:picLocks noChangeAspect="1"/>
          </p:cNvPicPr>
          <p:nvPr/>
        </p:nvPicPr>
        <p:blipFill>
          <a:blip r:embed="rId2"/>
          <a:stretch>
            <a:fillRect/>
          </a:stretch>
        </p:blipFill>
        <p:spPr>
          <a:xfrm>
            <a:off x="4419600" y="3352800"/>
            <a:ext cx="2133600" cy="3063754"/>
          </a:xfrm>
          <a:prstGeom prst="rect">
            <a:avLst/>
          </a:prstGeom>
        </p:spPr>
      </p:pic>
    </p:spTree>
    <p:extLst>
      <p:ext uri="{BB962C8B-B14F-4D97-AF65-F5344CB8AC3E}">
        <p14:creationId xmlns:p14="http://schemas.microsoft.com/office/powerpoint/2010/main" val="40106393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0600" y="1597602"/>
            <a:ext cx="7162800" cy="5041299"/>
          </a:xfrm>
          <a:prstGeom prst="rect">
            <a:avLst/>
          </a:prstGeom>
        </p:spPr>
      </p:pic>
      <p:sp>
        <p:nvSpPr>
          <p:cNvPr id="3" name="TextBox 2"/>
          <p:cNvSpPr txBox="1"/>
          <p:nvPr/>
        </p:nvSpPr>
        <p:spPr>
          <a:xfrm>
            <a:off x="1675039" y="685800"/>
            <a:ext cx="5803091" cy="646331"/>
          </a:xfrm>
          <a:prstGeom prst="rect">
            <a:avLst/>
          </a:prstGeom>
          <a:noFill/>
        </p:spPr>
        <p:txBody>
          <a:bodyPr wrap="none" rtlCol="0">
            <a:spAutoFit/>
          </a:bodyPr>
          <a:lstStyle/>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Typical Hot Water System</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Tree>
    <p:extLst>
      <p:ext uri="{BB962C8B-B14F-4D97-AF65-F5344CB8AC3E}">
        <p14:creationId xmlns:p14="http://schemas.microsoft.com/office/powerpoint/2010/main" val="7795153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724" y="685800"/>
            <a:ext cx="8958552" cy="646331"/>
          </a:xfrm>
          <a:prstGeom prst="rect">
            <a:avLst/>
          </a:prstGeom>
          <a:noFill/>
        </p:spPr>
        <p:txBody>
          <a:bodyPr wrap="none" rtlCol="0">
            <a:spAutoFit/>
          </a:bodyPr>
          <a:lstStyle/>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Typical Central Boiler Hot Water System</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pic>
        <p:nvPicPr>
          <p:cNvPr id="4" name="Picture 3"/>
          <p:cNvPicPr>
            <a:picLocks noChangeAspect="1"/>
          </p:cNvPicPr>
          <p:nvPr/>
        </p:nvPicPr>
        <p:blipFill>
          <a:blip r:embed="rId2"/>
          <a:stretch>
            <a:fillRect/>
          </a:stretch>
        </p:blipFill>
        <p:spPr>
          <a:xfrm>
            <a:off x="867277" y="1295400"/>
            <a:ext cx="6981323" cy="4511740"/>
          </a:xfrm>
          <a:prstGeom prst="rect">
            <a:avLst/>
          </a:prstGeom>
        </p:spPr>
      </p:pic>
    </p:spTree>
    <p:extLst>
      <p:ext uri="{BB962C8B-B14F-4D97-AF65-F5344CB8AC3E}">
        <p14:creationId xmlns:p14="http://schemas.microsoft.com/office/powerpoint/2010/main" val="32991960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9777" y="685800"/>
            <a:ext cx="8044465" cy="646331"/>
          </a:xfrm>
          <a:prstGeom prst="rect">
            <a:avLst/>
          </a:prstGeom>
          <a:noFill/>
        </p:spPr>
        <p:txBody>
          <a:bodyPr wrap="none" rtlCol="0">
            <a:spAutoFit/>
          </a:bodyPr>
          <a:lstStyle/>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Relative Efficiency of Water Heaters</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pic>
        <p:nvPicPr>
          <p:cNvPr id="2" name="Picture 1"/>
          <p:cNvPicPr>
            <a:picLocks noChangeAspect="1"/>
          </p:cNvPicPr>
          <p:nvPr/>
        </p:nvPicPr>
        <p:blipFill>
          <a:blip r:embed="rId2"/>
          <a:stretch>
            <a:fillRect/>
          </a:stretch>
        </p:blipFill>
        <p:spPr>
          <a:xfrm>
            <a:off x="838200" y="1431228"/>
            <a:ext cx="7467600" cy="5130875"/>
          </a:xfrm>
          <a:prstGeom prst="rect">
            <a:avLst/>
          </a:prstGeom>
        </p:spPr>
      </p:pic>
    </p:spTree>
    <p:extLst>
      <p:ext uri="{BB962C8B-B14F-4D97-AF65-F5344CB8AC3E}">
        <p14:creationId xmlns:p14="http://schemas.microsoft.com/office/powerpoint/2010/main" val="33943918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751344"/>
            <a:ext cx="8077200" cy="4804393"/>
          </a:xfrm>
          <a:prstGeom prst="rect">
            <a:avLst/>
          </a:prstGeom>
        </p:spPr>
        <p:txBody>
          <a:bodyPr wrap="square">
            <a:spAutoFit/>
          </a:bodyPr>
          <a:lstStyle/>
          <a:p>
            <a:r>
              <a:rPr lang="en-US" sz="6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Gaps</a:t>
            </a:r>
            <a:endParaRPr lang="en-US" sz="6000" dirty="0">
              <a:solidFill>
                <a:srgbClr val="3366FF"/>
              </a:solidFill>
            </a:endParaRPr>
          </a:p>
          <a:p>
            <a:r>
              <a:rPr lang="en-US" sz="2000" dirty="0"/>
              <a:t> </a:t>
            </a:r>
          </a:p>
          <a:p>
            <a:pPr marL="342900" indent="-342900">
              <a:lnSpc>
                <a:spcPct val="120000"/>
              </a:lnSpc>
              <a:buClr>
                <a:srgbClr val="008000"/>
              </a:buClr>
              <a:buSzPct val="100000"/>
              <a:buFont typeface="Wingdings" charset="2"/>
              <a:buChar char="ü"/>
            </a:pPr>
            <a:r>
              <a:rPr lang="en-US" b="1" dirty="0" smtClean="0">
                <a:latin typeface="Arial"/>
                <a:cs typeface="Arial"/>
              </a:rPr>
              <a:t>Hot </a:t>
            </a:r>
            <a:r>
              <a:rPr lang="en-US" b="1" dirty="0">
                <a:latin typeface="Arial"/>
                <a:cs typeface="Arial"/>
              </a:rPr>
              <a:t>water is a system </a:t>
            </a:r>
            <a:r>
              <a:rPr lang="en-US" b="1" dirty="0" smtClean="0">
                <a:latin typeface="Arial"/>
                <a:cs typeface="Arial"/>
              </a:rPr>
              <a:t>–</a:t>
            </a:r>
          </a:p>
          <a:p>
            <a:pPr marL="742950" lvl="1" indent="-285750">
              <a:lnSpc>
                <a:spcPct val="120000"/>
              </a:lnSpc>
              <a:buClr>
                <a:srgbClr val="3366FF"/>
              </a:buClr>
              <a:buSzPct val="100000"/>
              <a:buFont typeface="Wingdings" charset="2"/>
              <a:buChar char="²"/>
            </a:pPr>
            <a:r>
              <a:rPr lang="en-US" dirty="0" smtClean="0">
                <a:latin typeface="Arial"/>
                <a:cs typeface="Arial"/>
              </a:rPr>
              <a:t>We </a:t>
            </a:r>
            <a:r>
              <a:rPr lang="en-US" dirty="0">
                <a:latin typeface="Arial"/>
                <a:cs typeface="Arial"/>
              </a:rPr>
              <a:t>need systemic thinking so that the components work together to </a:t>
            </a:r>
            <a:r>
              <a:rPr lang="en-US" dirty="0" smtClean="0">
                <a:latin typeface="Arial"/>
                <a:cs typeface="Arial"/>
              </a:rPr>
              <a:t>          	get </a:t>
            </a:r>
            <a:r>
              <a:rPr lang="en-US" dirty="0">
                <a:latin typeface="Arial"/>
                <a:cs typeface="Arial"/>
              </a:rPr>
              <a:t>high performance</a:t>
            </a:r>
          </a:p>
          <a:p>
            <a:pPr marL="342900" indent="-342900">
              <a:buSzPct val="100000"/>
              <a:buBlip>
                <a:blip r:embed="rId2"/>
              </a:buBlip>
            </a:pPr>
            <a:endParaRPr lang="en-US" dirty="0">
              <a:latin typeface="Arial"/>
              <a:cs typeface="Arial"/>
            </a:endParaRPr>
          </a:p>
          <a:p>
            <a:pPr marL="342900" indent="-342900">
              <a:buClr>
                <a:srgbClr val="008000"/>
              </a:buClr>
              <a:buSzPct val="100000"/>
              <a:buFont typeface="Wingdings" charset="2"/>
              <a:buChar char="ü"/>
            </a:pPr>
            <a:r>
              <a:rPr lang="en-US" b="1" dirty="0" smtClean="0">
                <a:latin typeface="Arial"/>
                <a:cs typeface="Arial"/>
              </a:rPr>
              <a:t>This </a:t>
            </a:r>
            <a:r>
              <a:rPr lang="en-US" b="1" dirty="0">
                <a:latin typeface="Arial"/>
                <a:cs typeface="Arial"/>
              </a:rPr>
              <a:t>is primarily a design, engineering </a:t>
            </a:r>
            <a:r>
              <a:rPr lang="en-US" b="1" dirty="0" smtClean="0">
                <a:latin typeface="Arial"/>
                <a:cs typeface="Arial"/>
              </a:rPr>
              <a:t>and implementation </a:t>
            </a:r>
            <a:r>
              <a:rPr lang="en-US" b="1" dirty="0">
                <a:latin typeface="Arial"/>
                <a:cs typeface="Arial"/>
              </a:rPr>
              <a:t>challenge</a:t>
            </a:r>
          </a:p>
          <a:p>
            <a:pPr>
              <a:buClr>
                <a:srgbClr val="008000"/>
              </a:buClr>
              <a:buSzPct val="100000"/>
            </a:pPr>
            <a:endParaRPr lang="en-US" b="1" dirty="0">
              <a:latin typeface="Arial"/>
              <a:cs typeface="Arial"/>
            </a:endParaRPr>
          </a:p>
          <a:p>
            <a:pPr marL="342900" indent="-342900">
              <a:lnSpc>
                <a:spcPct val="120000"/>
              </a:lnSpc>
              <a:buClr>
                <a:srgbClr val="008000"/>
              </a:buClr>
              <a:buSzPct val="100000"/>
              <a:buFont typeface="Wingdings" charset="2"/>
              <a:buChar char="ü"/>
            </a:pPr>
            <a:r>
              <a:rPr lang="en-US" b="1" dirty="0" smtClean="0">
                <a:latin typeface="Arial"/>
                <a:cs typeface="Arial"/>
              </a:rPr>
              <a:t>We </a:t>
            </a:r>
            <a:r>
              <a:rPr lang="en-US" b="1" dirty="0">
                <a:latin typeface="Arial"/>
                <a:cs typeface="Arial"/>
              </a:rPr>
              <a:t>need one thermal engine for water heating and space </a:t>
            </a:r>
            <a:r>
              <a:rPr lang="en-US" b="1" dirty="0" smtClean="0">
                <a:latin typeface="Arial"/>
                <a:cs typeface="Arial"/>
              </a:rPr>
              <a:t>conditioning</a:t>
            </a:r>
            <a:endParaRPr lang="en-US" dirty="0">
              <a:latin typeface="Arial"/>
              <a:cs typeface="Arial"/>
            </a:endParaRPr>
          </a:p>
          <a:p>
            <a:pPr marL="742950" lvl="1" indent="-285750">
              <a:lnSpc>
                <a:spcPct val="120000"/>
              </a:lnSpc>
              <a:buClr>
                <a:srgbClr val="3366FF"/>
              </a:buClr>
              <a:buSzPct val="100000"/>
              <a:buFont typeface="Wingdings" charset="2"/>
              <a:buChar char="²"/>
            </a:pPr>
            <a:r>
              <a:rPr lang="en-US" dirty="0" smtClean="0">
                <a:latin typeface="Arial"/>
                <a:cs typeface="Arial"/>
              </a:rPr>
              <a:t>Water </a:t>
            </a:r>
            <a:r>
              <a:rPr lang="en-US" dirty="0">
                <a:latin typeface="Arial"/>
                <a:cs typeface="Arial"/>
              </a:rPr>
              <a:t>heating takes the </a:t>
            </a:r>
            <a:r>
              <a:rPr lang="en-US" dirty="0" smtClean="0">
                <a:latin typeface="Arial"/>
                <a:cs typeface="Arial"/>
              </a:rPr>
              <a:t>lead</a:t>
            </a:r>
          </a:p>
          <a:p>
            <a:pPr marL="742950" lvl="1" indent="-285750">
              <a:lnSpc>
                <a:spcPct val="120000"/>
              </a:lnSpc>
              <a:buClr>
                <a:srgbClr val="3366FF"/>
              </a:buClr>
              <a:buSzPct val="100000"/>
              <a:buFont typeface="Wingdings" charset="2"/>
              <a:buChar char="²"/>
            </a:pPr>
            <a:r>
              <a:rPr lang="en-US" dirty="0" smtClean="0">
                <a:latin typeface="Arial"/>
                <a:cs typeface="Arial"/>
              </a:rPr>
              <a:t>Space </a:t>
            </a:r>
            <a:r>
              <a:rPr lang="en-US" dirty="0">
                <a:latin typeface="Arial"/>
                <a:cs typeface="Arial"/>
              </a:rPr>
              <a:t>heating systems are needed for peak loads of 10 Btu/hour/square foot or less</a:t>
            </a:r>
          </a:p>
        </p:txBody>
      </p:sp>
    </p:spTree>
    <p:extLst>
      <p:ext uri="{BB962C8B-B14F-4D97-AF65-F5344CB8AC3E}">
        <p14:creationId xmlns:p14="http://schemas.microsoft.com/office/powerpoint/2010/main" val="11157759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32006" y="685800"/>
            <a:ext cx="3880014" cy="646331"/>
          </a:xfrm>
          <a:prstGeom prst="rect">
            <a:avLst/>
          </a:prstGeom>
          <a:noFill/>
        </p:spPr>
        <p:txBody>
          <a:bodyPr wrap="none" rtlCol="0">
            <a:spAutoFit/>
          </a:bodyPr>
          <a:lstStyle/>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Energy Pie: 1990</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pic>
        <p:nvPicPr>
          <p:cNvPr id="4" name="Picture 3"/>
          <p:cNvPicPr>
            <a:picLocks noChangeAspect="1"/>
          </p:cNvPicPr>
          <p:nvPr/>
        </p:nvPicPr>
        <p:blipFill>
          <a:blip r:embed="rId2"/>
          <a:stretch>
            <a:fillRect/>
          </a:stretch>
        </p:blipFill>
        <p:spPr>
          <a:xfrm>
            <a:off x="990600" y="1524000"/>
            <a:ext cx="6705600" cy="4206003"/>
          </a:xfrm>
          <a:prstGeom prst="rect">
            <a:avLst/>
          </a:prstGeom>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981200"/>
            <a:ext cx="24384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68871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32007" y="685800"/>
            <a:ext cx="3880014" cy="646331"/>
          </a:xfrm>
          <a:prstGeom prst="rect">
            <a:avLst/>
          </a:prstGeom>
          <a:noFill/>
        </p:spPr>
        <p:txBody>
          <a:bodyPr wrap="none" rtlCol="0">
            <a:spAutoFit/>
          </a:bodyPr>
          <a:lstStyle/>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Energy Pie: 2010</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pic>
        <p:nvPicPr>
          <p:cNvPr id="2" name="Picture 1"/>
          <p:cNvPicPr>
            <a:picLocks noChangeAspect="1"/>
          </p:cNvPicPr>
          <p:nvPr/>
        </p:nvPicPr>
        <p:blipFill>
          <a:blip r:embed="rId2"/>
          <a:stretch>
            <a:fillRect/>
          </a:stretch>
        </p:blipFill>
        <p:spPr>
          <a:xfrm>
            <a:off x="1205553" y="1905000"/>
            <a:ext cx="6732921" cy="4303683"/>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905000"/>
            <a:ext cx="2743200" cy="3374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5474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32007" y="685800"/>
            <a:ext cx="3880014" cy="646331"/>
          </a:xfrm>
          <a:prstGeom prst="rect">
            <a:avLst/>
          </a:prstGeom>
          <a:noFill/>
        </p:spPr>
        <p:txBody>
          <a:bodyPr wrap="none" rtlCol="0">
            <a:spAutoFit/>
          </a:bodyPr>
          <a:lstStyle/>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Energy Pie: 2020</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pic>
        <p:nvPicPr>
          <p:cNvPr id="4" name="Picture 3"/>
          <p:cNvPicPr>
            <a:picLocks noChangeAspect="1"/>
          </p:cNvPicPr>
          <p:nvPr/>
        </p:nvPicPr>
        <p:blipFill>
          <a:blip r:embed="rId2"/>
          <a:stretch>
            <a:fillRect/>
          </a:stretch>
        </p:blipFill>
        <p:spPr>
          <a:xfrm>
            <a:off x="832612" y="1600199"/>
            <a:ext cx="7473188" cy="4245349"/>
          </a:xfrm>
          <a:prstGeom prst="rect">
            <a:avLst/>
          </a:prstGeom>
        </p:spPr>
      </p:pic>
      <p:pic>
        <p:nvPicPr>
          <p:cNvPr id="5" name="Picture 4"/>
          <p:cNvPicPr>
            <a:picLocks noChangeAspect="1"/>
          </p:cNvPicPr>
          <p:nvPr/>
        </p:nvPicPr>
        <p:blipFill>
          <a:blip r:embed="rId3"/>
          <a:stretch>
            <a:fillRect/>
          </a:stretch>
        </p:blipFill>
        <p:spPr>
          <a:xfrm>
            <a:off x="850900" y="1371600"/>
            <a:ext cx="4178300" cy="4303492"/>
          </a:xfrm>
          <a:prstGeom prst="rect">
            <a:avLst/>
          </a:prstGeom>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642159"/>
            <a:ext cx="2877497" cy="3082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65502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4676" y="685800"/>
            <a:ext cx="7274648" cy="646331"/>
          </a:xfrm>
          <a:prstGeom prst="rect">
            <a:avLst/>
          </a:prstGeom>
          <a:noFill/>
        </p:spPr>
        <p:txBody>
          <a:bodyPr wrap="none" rtlCol="0">
            <a:spAutoFit/>
          </a:bodyPr>
          <a:lstStyle/>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1990 Annual Energy Use Pattern</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pic>
        <p:nvPicPr>
          <p:cNvPr id="2" name="Picture 1"/>
          <p:cNvPicPr>
            <a:picLocks noChangeAspect="1"/>
          </p:cNvPicPr>
          <p:nvPr/>
        </p:nvPicPr>
        <p:blipFill>
          <a:blip r:embed="rId2"/>
          <a:stretch>
            <a:fillRect/>
          </a:stretch>
        </p:blipFill>
        <p:spPr>
          <a:xfrm>
            <a:off x="723900" y="1554480"/>
            <a:ext cx="7124700" cy="4274820"/>
          </a:xfrm>
          <a:prstGeom prst="rect">
            <a:avLst/>
          </a:prstGeom>
        </p:spPr>
      </p:pic>
    </p:spTree>
    <p:extLst>
      <p:ext uri="{BB962C8B-B14F-4D97-AF65-F5344CB8AC3E}">
        <p14:creationId xmlns:p14="http://schemas.microsoft.com/office/powerpoint/2010/main" val="22986204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4677" y="685800"/>
            <a:ext cx="7274648" cy="646331"/>
          </a:xfrm>
          <a:prstGeom prst="rect">
            <a:avLst/>
          </a:prstGeom>
          <a:noFill/>
        </p:spPr>
        <p:txBody>
          <a:bodyPr wrap="none" rtlCol="0">
            <a:spAutoFit/>
          </a:bodyPr>
          <a:lstStyle/>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2010 Annual Energy Use Pattern</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pic>
        <p:nvPicPr>
          <p:cNvPr id="4" name="Picture 3"/>
          <p:cNvPicPr>
            <a:picLocks noChangeAspect="1"/>
          </p:cNvPicPr>
          <p:nvPr/>
        </p:nvPicPr>
        <p:blipFill>
          <a:blip r:embed="rId2"/>
          <a:stretch>
            <a:fillRect/>
          </a:stretch>
        </p:blipFill>
        <p:spPr>
          <a:xfrm>
            <a:off x="747214" y="1524000"/>
            <a:ext cx="7101386" cy="4365072"/>
          </a:xfrm>
          <a:prstGeom prst="rect">
            <a:avLst/>
          </a:prstGeom>
        </p:spPr>
      </p:pic>
    </p:spTree>
    <p:extLst>
      <p:ext uri="{BB962C8B-B14F-4D97-AF65-F5344CB8AC3E}">
        <p14:creationId xmlns:p14="http://schemas.microsoft.com/office/powerpoint/2010/main" val="21706800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4677" y="685800"/>
            <a:ext cx="7274648" cy="646331"/>
          </a:xfrm>
          <a:prstGeom prst="rect">
            <a:avLst/>
          </a:prstGeom>
          <a:noFill/>
        </p:spPr>
        <p:txBody>
          <a:bodyPr wrap="none" rtlCol="0">
            <a:spAutoFit/>
          </a:bodyPr>
          <a:lstStyle/>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2020 Annual Energy Use Pattern</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pic>
        <p:nvPicPr>
          <p:cNvPr id="2" name="Picture 1"/>
          <p:cNvPicPr>
            <a:picLocks noChangeAspect="1"/>
          </p:cNvPicPr>
          <p:nvPr/>
        </p:nvPicPr>
        <p:blipFill>
          <a:blip r:embed="rId2"/>
          <a:stretch>
            <a:fillRect/>
          </a:stretch>
        </p:blipFill>
        <p:spPr>
          <a:xfrm>
            <a:off x="762000" y="1524000"/>
            <a:ext cx="7124700" cy="4303220"/>
          </a:xfrm>
          <a:prstGeom prst="rect">
            <a:avLst/>
          </a:prstGeom>
        </p:spPr>
      </p:pic>
    </p:spTree>
    <p:extLst>
      <p:ext uri="{BB962C8B-B14F-4D97-AF65-F5344CB8AC3E}">
        <p14:creationId xmlns:p14="http://schemas.microsoft.com/office/powerpoint/2010/main" val="3398536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9200" y="1524001"/>
            <a:ext cx="6477000" cy="4122602"/>
          </a:xfrm>
          <a:prstGeom prst="rect">
            <a:avLst/>
          </a:prstGeom>
        </p:spPr>
      </p:pic>
      <p:sp>
        <p:nvSpPr>
          <p:cNvPr id="3" name="TextBox 2"/>
          <p:cNvSpPr txBox="1"/>
          <p:nvPr/>
        </p:nvSpPr>
        <p:spPr>
          <a:xfrm>
            <a:off x="1401533" y="381000"/>
            <a:ext cx="6340948" cy="646331"/>
          </a:xfrm>
          <a:prstGeom prst="rect">
            <a:avLst/>
          </a:prstGeom>
          <a:noFill/>
        </p:spPr>
        <p:txBody>
          <a:bodyPr wrap="none" rtlCol="0">
            <a:spAutoFit/>
          </a:bodyPr>
          <a:lstStyle/>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Water Heating Technologies</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
        <p:nvSpPr>
          <p:cNvPr id="4" name="TextBox 3"/>
          <p:cNvSpPr txBox="1"/>
          <p:nvPr/>
        </p:nvSpPr>
        <p:spPr>
          <a:xfrm>
            <a:off x="1905000" y="1143000"/>
            <a:ext cx="1424589" cy="543739"/>
          </a:xfrm>
          <a:prstGeom prst="rect">
            <a:avLst/>
          </a:prstGeom>
          <a:noFill/>
        </p:spPr>
        <p:txBody>
          <a:bodyPr wrap="none" rtlCol="0">
            <a:spAutoFit/>
          </a:bodyPr>
          <a:lstStyle/>
          <a:p>
            <a:pPr algn="ctr">
              <a:lnSpc>
                <a:spcPct val="90000"/>
              </a:lnSpc>
            </a:pPr>
            <a:r>
              <a:rPr lang="en-US" sz="3200" b="1" dirty="0" smtClean="0"/>
              <a:t>Electric</a:t>
            </a:r>
            <a:endParaRPr lang="en-US" sz="3200" b="1" dirty="0"/>
          </a:p>
        </p:txBody>
      </p:sp>
      <p:sp>
        <p:nvSpPr>
          <p:cNvPr id="5" name="TextBox 4"/>
          <p:cNvSpPr txBox="1"/>
          <p:nvPr/>
        </p:nvSpPr>
        <p:spPr>
          <a:xfrm>
            <a:off x="5867400" y="1143000"/>
            <a:ext cx="812442" cy="543739"/>
          </a:xfrm>
          <a:prstGeom prst="rect">
            <a:avLst/>
          </a:prstGeom>
          <a:noFill/>
        </p:spPr>
        <p:txBody>
          <a:bodyPr wrap="none" rtlCol="0">
            <a:spAutoFit/>
          </a:bodyPr>
          <a:lstStyle/>
          <a:p>
            <a:pPr algn="ctr">
              <a:lnSpc>
                <a:spcPct val="90000"/>
              </a:lnSpc>
            </a:pPr>
            <a:r>
              <a:rPr lang="en-US" sz="3200" b="1" dirty="0" smtClean="0"/>
              <a:t>Gas</a:t>
            </a:r>
            <a:endParaRPr lang="en-US" sz="3200" b="1" dirty="0"/>
          </a:p>
        </p:txBody>
      </p:sp>
    </p:spTree>
    <p:extLst>
      <p:ext uri="{BB962C8B-B14F-4D97-AF65-F5344CB8AC3E}">
        <p14:creationId xmlns:p14="http://schemas.microsoft.com/office/powerpoint/2010/main" val="24453326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563466537"/>
              </p:ext>
            </p:extLst>
          </p:nvPr>
        </p:nvGraphicFramePr>
        <p:xfrm>
          <a:off x="1638300" y="550067"/>
          <a:ext cx="5753100" cy="5393533"/>
        </p:xfrm>
        <a:graphic>
          <a:graphicData uri="http://schemas.openxmlformats.org/presentationml/2006/ole">
            <mc:AlternateContent xmlns:mc="http://schemas.openxmlformats.org/markup-compatibility/2006">
              <mc:Choice xmlns:v="urn:schemas-microsoft-com:vml" Requires="v">
                <p:oleObj spid="_x0000_s1168" name="Acrobat Document" r:id="rId3" imgW="3810000" imgH="3571824" progId="AcroExch.Document.7">
                  <p:embed/>
                </p:oleObj>
              </mc:Choice>
              <mc:Fallback>
                <p:oleObj name="Acrobat Document" r:id="rId3" imgW="3810000" imgH="3571824" progId="AcroExch.Document.7">
                  <p:embed/>
                  <p:pic>
                    <p:nvPicPr>
                      <p:cNvPr id="0" name=""/>
                      <p:cNvPicPr/>
                      <p:nvPr/>
                    </p:nvPicPr>
                    <p:blipFill>
                      <a:blip r:embed="rId4"/>
                      <a:stretch>
                        <a:fillRect/>
                      </a:stretch>
                    </p:blipFill>
                    <p:spPr>
                      <a:xfrm>
                        <a:off x="1638300" y="550067"/>
                        <a:ext cx="5753100" cy="5393533"/>
                      </a:xfrm>
                      <a:prstGeom prst="rect">
                        <a:avLst/>
                      </a:prstGeom>
                    </p:spPr>
                  </p:pic>
                </p:oleObj>
              </mc:Fallback>
            </mc:AlternateContent>
          </a:graphicData>
        </a:graphic>
      </p:graphicFrame>
    </p:spTree>
    <p:extLst>
      <p:ext uri="{BB962C8B-B14F-4D97-AF65-F5344CB8AC3E}">
        <p14:creationId xmlns:p14="http://schemas.microsoft.com/office/powerpoint/2010/main" val="4090269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543490441"/>
              </p:ext>
            </p:extLst>
          </p:nvPr>
        </p:nvGraphicFramePr>
        <p:xfrm>
          <a:off x="1447800" y="665167"/>
          <a:ext cx="6248400" cy="5126033"/>
        </p:xfrm>
        <a:graphic>
          <a:graphicData uri="http://schemas.openxmlformats.org/presentationml/2006/ole">
            <mc:AlternateContent xmlns:mc="http://schemas.openxmlformats.org/markup-compatibility/2006">
              <mc:Choice xmlns:v="urn:schemas-microsoft-com:vml" Requires="v">
                <p:oleObj spid="_x0000_s2192" name="Acrobat Document" r:id="rId3" imgW="3552673" imgH="2914481" progId="AcroExch.Document.7">
                  <p:embed/>
                </p:oleObj>
              </mc:Choice>
              <mc:Fallback>
                <p:oleObj name="Acrobat Document" r:id="rId3" imgW="3552673" imgH="2914481" progId="AcroExch.Document.7">
                  <p:embed/>
                  <p:pic>
                    <p:nvPicPr>
                      <p:cNvPr id="0" name=""/>
                      <p:cNvPicPr/>
                      <p:nvPr/>
                    </p:nvPicPr>
                    <p:blipFill>
                      <a:blip r:embed="rId4"/>
                      <a:stretch>
                        <a:fillRect/>
                      </a:stretch>
                    </p:blipFill>
                    <p:spPr>
                      <a:xfrm>
                        <a:off x="1447800" y="665167"/>
                        <a:ext cx="6248400" cy="5126033"/>
                      </a:xfrm>
                      <a:prstGeom prst="rect">
                        <a:avLst/>
                      </a:prstGeom>
                    </p:spPr>
                  </p:pic>
                </p:oleObj>
              </mc:Fallback>
            </mc:AlternateContent>
          </a:graphicData>
        </a:graphic>
      </p:graphicFrame>
    </p:spTree>
    <p:extLst>
      <p:ext uri="{BB962C8B-B14F-4D97-AF65-F5344CB8AC3E}">
        <p14:creationId xmlns:p14="http://schemas.microsoft.com/office/powerpoint/2010/main" val="15337882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2013 conference\RedneckPlumb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219200"/>
            <a:ext cx="4891087" cy="4402779"/>
          </a:xfrm>
          <a:prstGeom prst="rect">
            <a:avLst/>
          </a:prstGeom>
          <a:noFill/>
          <a:effectLst>
            <a:outerShdw blurRad="63500" dist="889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40287" y="381000"/>
            <a:ext cx="7863451" cy="646331"/>
          </a:xfrm>
          <a:prstGeom prst="rect">
            <a:avLst/>
          </a:prstGeom>
          <a:noFill/>
        </p:spPr>
        <p:txBody>
          <a:bodyPr wrap="none" rtlCol="0">
            <a:spAutoFit/>
          </a:bodyPr>
          <a:lstStyle/>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Point of Use Water Heating System</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Tree>
    <p:extLst>
      <p:ext uri="{BB962C8B-B14F-4D97-AF65-F5344CB8AC3E}">
        <p14:creationId xmlns:p14="http://schemas.microsoft.com/office/powerpoint/2010/main" val="884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24600" y="2334794"/>
            <a:ext cx="2590800" cy="2465805"/>
          </a:xfrm>
          <a:prstGeom prst="rect">
            <a:avLst/>
          </a:prstGeom>
        </p:spPr>
      </p:pic>
      <p:sp>
        <p:nvSpPr>
          <p:cNvPr id="2" name="TextBox 1"/>
          <p:cNvSpPr txBox="1"/>
          <p:nvPr/>
        </p:nvSpPr>
        <p:spPr>
          <a:xfrm>
            <a:off x="876636" y="1167348"/>
            <a:ext cx="6362364" cy="4785926"/>
          </a:xfrm>
          <a:prstGeom prst="rect">
            <a:avLst/>
          </a:prstGeom>
          <a:noFill/>
        </p:spPr>
        <p:txBody>
          <a:bodyPr wrap="none" rtlCol="0">
            <a:spAutoFit/>
          </a:bodyPr>
          <a:lstStyle/>
          <a:p>
            <a:r>
              <a:rPr lang="en-US"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The Challenge:</a:t>
            </a:r>
          </a:p>
          <a:p>
            <a:pPr algn="ctr">
              <a:lnSpc>
                <a:spcPct val="140000"/>
              </a:lnSpc>
            </a:pPr>
            <a:r>
              <a:rPr lang="en-US" sz="3000" b="1" dirty="0" smtClean="0">
                <a:latin typeface="Arial"/>
                <a:cs typeface="Arial"/>
              </a:rPr>
              <a:t>Deliver </a:t>
            </a:r>
            <a:r>
              <a:rPr lang="en-US" sz="3000" b="1" dirty="0" smtClean="0">
                <a:solidFill>
                  <a:srgbClr val="FF0000"/>
                </a:solidFill>
                <a:latin typeface="Arial"/>
                <a:cs typeface="Arial"/>
              </a:rPr>
              <a:t>hot water</a:t>
            </a:r>
          </a:p>
          <a:p>
            <a:pPr algn="ctr">
              <a:lnSpc>
                <a:spcPct val="120000"/>
              </a:lnSpc>
            </a:pPr>
            <a:r>
              <a:rPr lang="en-US" sz="3000" b="1" dirty="0" smtClean="0">
                <a:latin typeface="Arial"/>
                <a:cs typeface="Arial"/>
              </a:rPr>
              <a:t>to every fitting or appliance</a:t>
            </a:r>
          </a:p>
          <a:p>
            <a:pPr algn="ctr">
              <a:lnSpc>
                <a:spcPct val="120000"/>
              </a:lnSpc>
            </a:pPr>
            <a:r>
              <a:rPr lang="en-US" sz="3000" b="1" dirty="0">
                <a:solidFill>
                  <a:srgbClr val="FF0000"/>
                </a:solidFill>
                <a:latin typeface="Arial"/>
                <a:cs typeface="Arial"/>
              </a:rPr>
              <a:t>w</a:t>
            </a:r>
            <a:r>
              <a:rPr lang="en-US" sz="3000" b="1" dirty="0" smtClean="0">
                <a:solidFill>
                  <a:srgbClr val="FF0000"/>
                </a:solidFill>
                <a:latin typeface="Arial"/>
                <a:cs typeface="Arial"/>
              </a:rPr>
              <a:t>asting no more energy </a:t>
            </a:r>
            <a:br>
              <a:rPr lang="en-US" sz="3000" b="1" dirty="0" smtClean="0">
                <a:solidFill>
                  <a:srgbClr val="FF0000"/>
                </a:solidFill>
                <a:latin typeface="Arial"/>
                <a:cs typeface="Arial"/>
              </a:rPr>
            </a:br>
            <a:r>
              <a:rPr lang="en-US" sz="3000" b="1" dirty="0" smtClean="0">
                <a:latin typeface="Arial"/>
                <a:cs typeface="Arial"/>
              </a:rPr>
              <a:t>than we currently waste and </a:t>
            </a:r>
            <a:br>
              <a:rPr lang="en-US" sz="3000" b="1" dirty="0" smtClean="0">
                <a:latin typeface="Arial"/>
                <a:cs typeface="Arial"/>
              </a:rPr>
            </a:br>
            <a:r>
              <a:rPr lang="en-US" sz="3000" b="1" dirty="0" smtClean="0">
                <a:solidFill>
                  <a:srgbClr val="FF0000"/>
                </a:solidFill>
                <a:latin typeface="Arial"/>
                <a:cs typeface="Arial"/>
              </a:rPr>
              <a:t>wasting no more than 1 cup</a:t>
            </a:r>
            <a:r>
              <a:rPr lang="en-US" sz="3000" b="1" dirty="0" smtClean="0">
                <a:latin typeface="Arial"/>
                <a:cs typeface="Arial"/>
              </a:rPr>
              <a:t/>
            </a:r>
            <a:br>
              <a:rPr lang="en-US" sz="3000" b="1" dirty="0" smtClean="0">
                <a:latin typeface="Arial"/>
                <a:cs typeface="Arial"/>
              </a:rPr>
            </a:br>
            <a:r>
              <a:rPr lang="en-US" sz="3000" b="1" dirty="0" smtClean="0">
                <a:latin typeface="Arial"/>
                <a:cs typeface="Arial"/>
              </a:rPr>
              <a:t>waiting for the hot water to arrive. </a:t>
            </a:r>
            <a:br>
              <a:rPr lang="en-US" sz="3000" b="1" dirty="0" smtClean="0">
                <a:latin typeface="Arial"/>
                <a:cs typeface="Arial"/>
              </a:rPr>
            </a:br>
            <a:endParaRPr lang="en-US" sz="3000" b="1" dirty="0">
              <a:latin typeface="Arial"/>
              <a:cs typeface="Arial"/>
            </a:endParaRPr>
          </a:p>
        </p:txBody>
      </p:sp>
    </p:spTree>
    <p:extLst>
      <p:ext uri="{BB962C8B-B14F-4D97-AF65-F5344CB8AC3E}">
        <p14:creationId xmlns:p14="http://schemas.microsoft.com/office/powerpoint/2010/main" val="19590989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3043" y="1295400"/>
            <a:ext cx="5279863" cy="4343400"/>
          </a:xfrm>
          <a:prstGeom prst="rect">
            <a:avLst/>
          </a:prstGeom>
        </p:spPr>
      </p:pic>
      <p:sp>
        <p:nvSpPr>
          <p:cNvPr id="3" name="TextBox 2"/>
          <p:cNvSpPr txBox="1"/>
          <p:nvPr/>
        </p:nvSpPr>
        <p:spPr>
          <a:xfrm>
            <a:off x="640287" y="381000"/>
            <a:ext cx="7863451" cy="646331"/>
          </a:xfrm>
          <a:prstGeom prst="rect">
            <a:avLst/>
          </a:prstGeom>
          <a:noFill/>
        </p:spPr>
        <p:txBody>
          <a:bodyPr wrap="none" rtlCol="0">
            <a:spAutoFit/>
          </a:bodyPr>
          <a:lstStyle/>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Point of Use Water Heating System</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
        <p:nvSpPr>
          <p:cNvPr id="5" name="TextBox 4"/>
          <p:cNvSpPr txBox="1"/>
          <p:nvPr/>
        </p:nvSpPr>
        <p:spPr>
          <a:xfrm>
            <a:off x="6477000" y="2743200"/>
            <a:ext cx="1646605" cy="646331"/>
          </a:xfrm>
          <a:prstGeom prst="rect">
            <a:avLst/>
          </a:prstGeom>
          <a:noFill/>
        </p:spPr>
        <p:txBody>
          <a:bodyPr wrap="none" rtlCol="0">
            <a:spAutoFit/>
          </a:bodyPr>
          <a:lstStyle/>
          <a:p>
            <a:r>
              <a:rPr lang="en-US" dirty="0" smtClean="0"/>
              <a:t>3/8” cold water</a:t>
            </a:r>
          </a:p>
          <a:p>
            <a:r>
              <a:rPr lang="en-US" dirty="0"/>
              <a:t>f</a:t>
            </a:r>
            <a:r>
              <a:rPr lang="en-US" dirty="0" smtClean="0"/>
              <a:t>aucet feed</a:t>
            </a:r>
            <a:endParaRPr lang="en-US" dirty="0"/>
          </a:p>
        </p:txBody>
      </p:sp>
      <p:sp>
        <p:nvSpPr>
          <p:cNvPr id="6" name="TextBox 5"/>
          <p:cNvSpPr txBox="1"/>
          <p:nvPr/>
        </p:nvSpPr>
        <p:spPr>
          <a:xfrm>
            <a:off x="6324600" y="4114800"/>
            <a:ext cx="2354468" cy="369332"/>
          </a:xfrm>
          <a:prstGeom prst="rect">
            <a:avLst/>
          </a:prstGeom>
          <a:noFill/>
        </p:spPr>
        <p:txBody>
          <a:bodyPr wrap="none" rtlCol="0">
            <a:spAutoFit/>
          </a:bodyPr>
          <a:lstStyle/>
          <a:p>
            <a:r>
              <a:rPr lang="en-US" dirty="0" smtClean="0"/>
              <a:t>1/2” Cold water source</a:t>
            </a:r>
            <a:endParaRPr lang="en-US" dirty="0"/>
          </a:p>
        </p:txBody>
      </p:sp>
      <p:sp>
        <p:nvSpPr>
          <p:cNvPr id="7" name="TextBox 6"/>
          <p:cNvSpPr txBox="1"/>
          <p:nvPr/>
        </p:nvSpPr>
        <p:spPr>
          <a:xfrm>
            <a:off x="2971800" y="5562600"/>
            <a:ext cx="2408344" cy="369332"/>
          </a:xfrm>
          <a:prstGeom prst="rect">
            <a:avLst/>
          </a:prstGeom>
          <a:noFill/>
        </p:spPr>
        <p:txBody>
          <a:bodyPr wrap="none" rtlCol="0">
            <a:spAutoFit/>
          </a:bodyPr>
          <a:lstStyle/>
          <a:p>
            <a:r>
              <a:rPr lang="en-US" dirty="0" smtClean="0"/>
              <a:t>Compression fittings (2)</a:t>
            </a:r>
            <a:endParaRPr lang="en-US" dirty="0"/>
          </a:p>
        </p:txBody>
      </p:sp>
      <p:sp>
        <p:nvSpPr>
          <p:cNvPr id="8" name="TextBox 7"/>
          <p:cNvSpPr txBox="1"/>
          <p:nvPr/>
        </p:nvSpPr>
        <p:spPr>
          <a:xfrm>
            <a:off x="5762406" y="4763869"/>
            <a:ext cx="2886803" cy="646331"/>
          </a:xfrm>
          <a:prstGeom prst="rect">
            <a:avLst/>
          </a:prstGeom>
          <a:noFill/>
        </p:spPr>
        <p:txBody>
          <a:bodyPr wrap="none" rtlCol="0">
            <a:spAutoFit/>
          </a:bodyPr>
          <a:lstStyle/>
          <a:p>
            <a:r>
              <a:rPr lang="en-US" dirty="0" smtClean="0"/>
              <a:t>1/2” x 3/8”x 3/8” </a:t>
            </a:r>
          </a:p>
          <a:p>
            <a:r>
              <a:rPr lang="en-US" dirty="0" smtClean="0"/>
              <a:t>Dual-handle angle stop valve</a:t>
            </a:r>
            <a:endParaRPr lang="en-US" dirty="0"/>
          </a:p>
        </p:txBody>
      </p:sp>
      <p:sp>
        <p:nvSpPr>
          <p:cNvPr id="9" name="TextBox 8"/>
          <p:cNvSpPr txBox="1"/>
          <p:nvPr/>
        </p:nvSpPr>
        <p:spPr>
          <a:xfrm>
            <a:off x="685800" y="2895600"/>
            <a:ext cx="1795872" cy="369332"/>
          </a:xfrm>
          <a:prstGeom prst="rect">
            <a:avLst/>
          </a:prstGeom>
          <a:noFill/>
        </p:spPr>
        <p:txBody>
          <a:bodyPr wrap="none" rtlCol="0">
            <a:spAutoFit/>
          </a:bodyPr>
          <a:lstStyle/>
          <a:p>
            <a:r>
              <a:rPr lang="en-US" dirty="0" smtClean="0"/>
              <a:t>Micro mix heater</a:t>
            </a:r>
            <a:endParaRPr lang="en-US" dirty="0"/>
          </a:p>
        </p:txBody>
      </p:sp>
      <p:sp>
        <p:nvSpPr>
          <p:cNvPr id="10" name="TextBox 9"/>
          <p:cNvSpPr txBox="1"/>
          <p:nvPr/>
        </p:nvSpPr>
        <p:spPr>
          <a:xfrm>
            <a:off x="514754" y="3505200"/>
            <a:ext cx="1161646" cy="646331"/>
          </a:xfrm>
          <a:prstGeom prst="rect">
            <a:avLst/>
          </a:prstGeom>
          <a:noFill/>
        </p:spPr>
        <p:txBody>
          <a:bodyPr wrap="none" rtlCol="0">
            <a:spAutoFit/>
          </a:bodyPr>
          <a:lstStyle/>
          <a:p>
            <a:r>
              <a:rPr lang="en-US" dirty="0" smtClean="0"/>
              <a:t>Mounting </a:t>
            </a:r>
          </a:p>
          <a:p>
            <a:r>
              <a:rPr lang="en-US" dirty="0" smtClean="0"/>
              <a:t>flanges (4)</a:t>
            </a:r>
            <a:endParaRPr lang="en-US" dirty="0"/>
          </a:p>
        </p:txBody>
      </p:sp>
      <p:sp>
        <p:nvSpPr>
          <p:cNvPr id="11" name="TextBox 10"/>
          <p:cNvSpPr txBox="1"/>
          <p:nvPr/>
        </p:nvSpPr>
        <p:spPr>
          <a:xfrm>
            <a:off x="699621" y="5498068"/>
            <a:ext cx="671979" cy="369332"/>
          </a:xfrm>
          <a:prstGeom prst="rect">
            <a:avLst/>
          </a:prstGeom>
          <a:noFill/>
        </p:spPr>
        <p:txBody>
          <a:bodyPr wrap="none" rtlCol="0">
            <a:spAutoFit/>
          </a:bodyPr>
          <a:lstStyle/>
          <a:p>
            <a:r>
              <a:rPr lang="en-US" dirty="0" smtClean="0"/>
              <a:t>J-box</a:t>
            </a:r>
            <a:endParaRPr lang="en-US" dirty="0"/>
          </a:p>
        </p:txBody>
      </p:sp>
      <p:cxnSp>
        <p:nvCxnSpPr>
          <p:cNvPr id="13" name="Straight Arrow Connector 12"/>
          <p:cNvCxnSpPr>
            <a:stCxn id="6" idx="1"/>
          </p:cNvCxnSpPr>
          <p:nvPr/>
        </p:nvCxnSpPr>
        <p:spPr>
          <a:xfrm flipH="1" flipV="1">
            <a:off x="5943600" y="3886200"/>
            <a:ext cx="381000" cy="4132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209800" y="3276600"/>
            <a:ext cx="68580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flipV="1">
            <a:off x="5486400" y="4419600"/>
            <a:ext cx="381000" cy="4132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4114800" y="4114800"/>
            <a:ext cx="533400" cy="152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flipV="1">
            <a:off x="4038600" y="4343400"/>
            <a:ext cx="533400" cy="1295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1600200" y="3733800"/>
            <a:ext cx="9144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1600200" y="3810000"/>
            <a:ext cx="914400" cy="121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1219200" y="5105400"/>
            <a:ext cx="38100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a:off x="5486400" y="3004066"/>
            <a:ext cx="990600" cy="3487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2590800" y="2743200"/>
            <a:ext cx="1577325" cy="646331"/>
          </a:xfrm>
          <a:prstGeom prst="rect">
            <a:avLst/>
          </a:prstGeom>
          <a:noFill/>
        </p:spPr>
        <p:txBody>
          <a:bodyPr wrap="none" rtlCol="0">
            <a:spAutoFit/>
          </a:bodyPr>
          <a:lstStyle/>
          <a:p>
            <a:pPr algn="r"/>
            <a:r>
              <a:rPr lang="en-US" dirty="0" smtClean="0"/>
              <a:t>3/8” hot water</a:t>
            </a:r>
          </a:p>
          <a:p>
            <a:pPr algn="r"/>
            <a:r>
              <a:rPr lang="en-US" dirty="0"/>
              <a:t>f</a:t>
            </a:r>
            <a:r>
              <a:rPr lang="en-US" dirty="0" smtClean="0"/>
              <a:t>aucet feed</a:t>
            </a:r>
            <a:endParaRPr lang="en-US" dirty="0"/>
          </a:p>
        </p:txBody>
      </p:sp>
      <p:cxnSp>
        <p:nvCxnSpPr>
          <p:cNvPr id="39" name="Straight Arrow Connector 38"/>
          <p:cNvCxnSpPr/>
          <p:nvPr/>
        </p:nvCxnSpPr>
        <p:spPr>
          <a:xfrm>
            <a:off x="4114800" y="3276600"/>
            <a:ext cx="304800" cy="76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3439788" y="3962400"/>
            <a:ext cx="453970" cy="246221"/>
          </a:xfrm>
          <a:prstGeom prst="rect">
            <a:avLst/>
          </a:prstGeom>
          <a:noFill/>
        </p:spPr>
        <p:txBody>
          <a:bodyPr wrap="none" rtlCol="0">
            <a:spAutoFit/>
          </a:bodyPr>
          <a:lstStyle/>
          <a:p>
            <a:r>
              <a:rPr lang="en-US" sz="1000" dirty="0" smtClean="0">
                <a:solidFill>
                  <a:schemeClr val="bg1">
                    <a:lumMod val="65000"/>
                  </a:schemeClr>
                </a:solidFill>
                <a:latin typeface="Arial"/>
                <a:cs typeface="Arial"/>
              </a:rPr>
              <a:t>HOT</a:t>
            </a:r>
            <a:endParaRPr lang="en-US" sz="1000" dirty="0">
              <a:solidFill>
                <a:schemeClr val="bg1">
                  <a:lumMod val="65000"/>
                </a:schemeClr>
              </a:solidFill>
              <a:latin typeface="Arial"/>
              <a:cs typeface="Arial"/>
            </a:endParaRPr>
          </a:p>
        </p:txBody>
      </p:sp>
      <p:sp>
        <p:nvSpPr>
          <p:cNvPr id="44" name="TextBox 43"/>
          <p:cNvSpPr txBox="1"/>
          <p:nvPr/>
        </p:nvSpPr>
        <p:spPr>
          <a:xfrm>
            <a:off x="3352800" y="4191000"/>
            <a:ext cx="540958" cy="246221"/>
          </a:xfrm>
          <a:prstGeom prst="rect">
            <a:avLst/>
          </a:prstGeom>
          <a:noFill/>
        </p:spPr>
        <p:txBody>
          <a:bodyPr wrap="none" rtlCol="0">
            <a:spAutoFit/>
          </a:bodyPr>
          <a:lstStyle/>
          <a:p>
            <a:r>
              <a:rPr lang="en-US" sz="1000" dirty="0" smtClean="0">
                <a:solidFill>
                  <a:schemeClr val="bg1">
                    <a:lumMod val="65000"/>
                  </a:schemeClr>
                </a:solidFill>
                <a:latin typeface="Arial"/>
                <a:cs typeface="Arial"/>
              </a:rPr>
              <a:t>COLD</a:t>
            </a:r>
            <a:endParaRPr lang="en-US" sz="1000" dirty="0">
              <a:solidFill>
                <a:schemeClr val="bg1">
                  <a:lumMod val="65000"/>
                </a:schemeClr>
              </a:solidFill>
              <a:latin typeface="Arial"/>
              <a:cs typeface="Arial"/>
            </a:endParaRPr>
          </a:p>
        </p:txBody>
      </p:sp>
    </p:spTree>
    <p:extLst>
      <p:ext uri="{BB962C8B-B14F-4D97-AF65-F5344CB8AC3E}">
        <p14:creationId xmlns:p14="http://schemas.microsoft.com/office/powerpoint/2010/main" val="23006938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838200"/>
            <a:ext cx="8229600" cy="4495800"/>
          </a:xfrm>
          <a:prstGeom prst="rect">
            <a:avLst/>
          </a:prstGeom>
        </p:spPr>
      </p:pic>
    </p:spTree>
    <p:extLst>
      <p:ext uri="{BB962C8B-B14F-4D97-AF65-F5344CB8AC3E}">
        <p14:creationId xmlns:p14="http://schemas.microsoft.com/office/powerpoint/2010/main" val="14339900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69090" y="572869"/>
            <a:ext cx="6605820" cy="646331"/>
          </a:xfrm>
          <a:prstGeom prst="rect">
            <a:avLst/>
          </a:prstGeom>
          <a:noFill/>
        </p:spPr>
        <p:txBody>
          <a:bodyPr wrap="none" rtlCol="0">
            <a:spAutoFit/>
          </a:bodyPr>
          <a:lstStyle/>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Hot Water Flow in ¾ in. Pipes</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pic>
        <p:nvPicPr>
          <p:cNvPr id="5" name="Picture 4" descr="HotWaterFlowIn3-4Pipes copy.pdf"/>
          <p:cNvPicPr>
            <a:picLocks noChangeAspect="1"/>
          </p:cNvPicPr>
          <p:nvPr/>
        </p:nvPicPr>
        <p:blipFill rotWithShape="1">
          <a:blip r:embed="rId2">
            <a:extLst>
              <a:ext uri="{28A0092B-C50C-407E-A947-70E740481C1C}">
                <a14:useLocalDpi xmlns:a14="http://schemas.microsoft.com/office/drawing/2010/main" val="0"/>
              </a:ext>
            </a:extLst>
          </a:blip>
          <a:srcRect t="6704" b="38874"/>
          <a:stretch/>
        </p:blipFill>
        <p:spPr>
          <a:xfrm>
            <a:off x="4635500" y="1828800"/>
            <a:ext cx="4127500" cy="2944368"/>
          </a:xfrm>
          <a:prstGeom prst="rect">
            <a:avLst/>
          </a:prstGeom>
        </p:spPr>
      </p:pic>
      <p:sp>
        <p:nvSpPr>
          <p:cNvPr id="7" name="TextBox 6"/>
          <p:cNvSpPr txBox="1"/>
          <p:nvPr/>
        </p:nvSpPr>
        <p:spPr>
          <a:xfrm>
            <a:off x="381000" y="1508742"/>
            <a:ext cx="4267200" cy="5044458"/>
          </a:xfrm>
          <a:prstGeom prst="rect">
            <a:avLst/>
          </a:prstGeom>
          <a:noFill/>
        </p:spPr>
        <p:txBody>
          <a:bodyPr wrap="square" rtlCol="0">
            <a:spAutoFit/>
          </a:bodyPr>
          <a:lstStyle/>
          <a:p>
            <a:pPr>
              <a:lnSpc>
                <a:spcPct val="90000"/>
              </a:lnSpc>
            </a:pPr>
            <a:r>
              <a:rPr lang="en-US" dirty="0"/>
              <a:t>Flow rate affects how hot and cold water interact in </a:t>
            </a:r>
            <a:r>
              <a:rPr lang="en-US" dirty="0" smtClean="0"/>
              <a:t>the piping </a:t>
            </a:r>
            <a:r>
              <a:rPr lang="en-US" dirty="0"/>
              <a:t>during hot-water delivery. A flow rate of 3 to </a:t>
            </a:r>
            <a:r>
              <a:rPr lang="en-US" dirty="0" smtClean="0"/>
              <a:t>4 </a:t>
            </a:r>
            <a:r>
              <a:rPr lang="en-US" dirty="0" err="1" smtClean="0"/>
              <a:t>gpm</a:t>
            </a:r>
            <a:r>
              <a:rPr lang="en-US" dirty="0"/>
              <a:t> </a:t>
            </a:r>
            <a:r>
              <a:rPr lang="en-US" dirty="0" smtClean="0"/>
              <a:t>creates </a:t>
            </a:r>
            <a:r>
              <a:rPr lang="en-US" dirty="0"/>
              <a:t>a “plug flow” (top), </a:t>
            </a:r>
            <a:r>
              <a:rPr lang="en-US" dirty="0" smtClean="0"/>
              <a:t>which pushes </a:t>
            </a:r>
            <a:r>
              <a:rPr lang="en-US" dirty="0"/>
              <a:t>cold water out </a:t>
            </a:r>
            <a:r>
              <a:rPr lang="en-US" dirty="0" smtClean="0"/>
              <a:t>of the pipe without </a:t>
            </a:r>
            <a:r>
              <a:rPr lang="en-US" dirty="0"/>
              <a:t>much mixing, </a:t>
            </a:r>
            <a:r>
              <a:rPr lang="en-US" dirty="0" smtClean="0"/>
              <a:t>minimizing wasted </a:t>
            </a:r>
            <a:r>
              <a:rPr lang="en-US" dirty="0"/>
              <a:t>water </a:t>
            </a:r>
            <a:r>
              <a:rPr lang="en-US" dirty="0" smtClean="0"/>
              <a:t>and time</a:t>
            </a:r>
            <a:r>
              <a:rPr lang="en-US" dirty="0"/>
              <a:t>-to-tap. </a:t>
            </a:r>
            <a:endParaRPr lang="en-US" dirty="0" smtClean="0"/>
          </a:p>
          <a:p>
            <a:pPr>
              <a:lnSpc>
                <a:spcPct val="90000"/>
              </a:lnSpc>
            </a:pPr>
            <a:endParaRPr lang="en-US" dirty="0"/>
          </a:p>
          <a:p>
            <a:pPr>
              <a:lnSpc>
                <a:spcPct val="90000"/>
              </a:lnSpc>
            </a:pPr>
            <a:r>
              <a:rPr lang="en-US" dirty="0"/>
              <a:t>At flow rates typical for many fixtures (center), hot and cold water mix reasonably well, but up to 1.5 times the standing volume of water </a:t>
            </a:r>
            <a:r>
              <a:rPr lang="en-US" dirty="0" smtClean="0"/>
              <a:t>in </a:t>
            </a:r>
            <a:r>
              <a:rPr lang="en-US" dirty="0"/>
              <a:t>the pipe must flow through before hot water arrives.</a:t>
            </a:r>
          </a:p>
          <a:p>
            <a:pPr>
              <a:lnSpc>
                <a:spcPct val="90000"/>
              </a:lnSpc>
            </a:pPr>
            <a:endParaRPr lang="en-US" dirty="0" smtClean="0"/>
          </a:p>
          <a:p>
            <a:pPr>
              <a:lnSpc>
                <a:spcPct val="90000"/>
              </a:lnSpc>
            </a:pPr>
            <a:r>
              <a:rPr lang="en-US" dirty="0" smtClean="0"/>
              <a:t>At low flow </a:t>
            </a:r>
            <a:r>
              <a:rPr lang="en-US" dirty="0"/>
              <a:t>rates (bottom), a thin stream </a:t>
            </a:r>
            <a:r>
              <a:rPr lang="en-US" dirty="0" smtClean="0"/>
              <a:t>of hot</a:t>
            </a:r>
            <a:r>
              <a:rPr lang="en-US" dirty="0"/>
              <a:t> </a:t>
            </a:r>
            <a:r>
              <a:rPr lang="en-US" dirty="0" smtClean="0"/>
              <a:t>water </a:t>
            </a:r>
            <a:r>
              <a:rPr lang="en-US" dirty="0"/>
              <a:t>rides up on top of the cold water (or spirals around it</a:t>
            </a:r>
            <a:r>
              <a:rPr lang="en-US" dirty="0" smtClean="0"/>
              <a:t>) and </a:t>
            </a:r>
            <a:r>
              <a:rPr lang="en-US" dirty="0"/>
              <a:t>cools quickly, up to twice the </a:t>
            </a:r>
            <a:r>
              <a:rPr lang="en-US" dirty="0" smtClean="0"/>
              <a:t>standing volume </a:t>
            </a:r>
            <a:r>
              <a:rPr lang="en-US" dirty="0"/>
              <a:t>of </a:t>
            </a:r>
            <a:r>
              <a:rPr lang="en-US" dirty="0" smtClean="0"/>
              <a:t>water must </a:t>
            </a:r>
            <a:r>
              <a:rPr lang="en-US" dirty="0"/>
              <a:t>flow through the pipe </a:t>
            </a:r>
            <a:r>
              <a:rPr lang="en-US" dirty="0" smtClean="0"/>
              <a:t>to produce hot water. </a:t>
            </a:r>
          </a:p>
          <a:p>
            <a:endParaRPr lang="en-US" sz="1400" dirty="0"/>
          </a:p>
        </p:txBody>
      </p:sp>
    </p:spTree>
    <p:extLst>
      <p:ext uri="{BB962C8B-B14F-4D97-AF65-F5344CB8AC3E}">
        <p14:creationId xmlns:p14="http://schemas.microsoft.com/office/powerpoint/2010/main" val="32445285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3973294422"/>
              </p:ext>
            </p:extLst>
          </p:nvPr>
        </p:nvGraphicFramePr>
        <p:xfrm>
          <a:off x="4343401" y="1905000"/>
          <a:ext cx="4343400" cy="3264588"/>
        </p:xfrm>
        <a:graphic>
          <a:graphicData uri="http://schemas.openxmlformats.org/drawingml/2006/table">
            <a:tbl>
              <a:tblPr firstRow="1" firstCol="1" bandRow="1">
                <a:effectLst>
                  <a:outerShdw blurRad="69850" dist="215900" dir="3360000" sx="13000" sy="13000" algn="tl" rotWithShape="0">
                    <a:srgbClr val="000000">
                      <a:alpha val="36000"/>
                    </a:srgbClr>
                  </a:outerShdw>
                </a:effectLst>
                <a:tableStyleId>{5C22544A-7EE6-4342-B048-85BDC9FD1C3A}</a:tableStyleId>
              </a:tblPr>
              <a:tblGrid>
                <a:gridCol w="1478604"/>
                <a:gridCol w="716199"/>
                <a:gridCol w="716199"/>
                <a:gridCol w="716199"/>
                <a:gridCol w="716199"/>
              </a:tblGrid>
              <a:tr h="187325">
                <a:tc gridSpan="5">
                  <a:txBody>
                    <a:bodyPr/>
                    <a:lstStyle/>
                    <a:p>
                      <a:pPr algn="ctr"/>
                      <a:r>
                        <a:rPr lang="en-US" sz="1800" dirty="0" smtClean="0"/>
                        <a:t>Feet</a:t>
                      </a:r>
                      <a:r>
                        <a:rPr lang="en-US" sz="1800" baseline="0" dirty="0" smtClean="0"/>
                        <a:t> of Pipe per Cup (8 oz.) </a:t>
                      </a:r>
                      <a:br>
                        <a:rPr lang="en-US" sz="1800" baseline="0" dirty="0" smtClean="0"/>
                      </a:br>
                      <a:r>
                        <a:rPr lang="en-US" sz="1800" baseline="0" dirty="0" smtClean="0"/>
                        <a:t>of Water</a:t>
                      </a:r>
                    </a:p>
                  </a:txBody>
                  <a:tcPr marL="57933" marR="57933" marT="28966" marB="28966" anchor="ctr" anchorCtr="1">
                    <a:cell3D prstMaterial="dkEdge">
                      <a:bevel w="25400" h="25400" prst="artDeco"/>
                      <a:lightRig rig="flood" dir="t"/>
                    </a:cell3D>
                    <a:solidFill>
                      <a:schemeClr val="tx1"/>
                    </a:solidFill>
                  </a:tcPr>
                </a:tc>
                <a:tc hMerge="1">
                  <a:txBody>
                    <a:bodyPr/>
                    <a:lstStyle/>
                    <a:p>
                      <a:endParaRPr lang="en-US" sz="1100" dirty="0"/>
                    </a:p>
                  </a:txBody>
                  <a:tcPr marL="57933" marR="57933" marT="28966" marB="28966"/>
                </a:tc>
                <a:tc hMerge="1">
                  <a:txBody>
                    <a:bodyPr/>
                    <a:lstStyle/>
                    <a:p>
                      <a:endParaRPr lang="en-US" sz="1100" dirty="0"/>
                    </a:p>
                  </a:txBody>
                  <a:tcPr marL="57933" marR="57933" marT="28966" marB="28966"/>
                </a:tc>
                <a:tc hMerge="1">
                  <a:txBody>
                    <a:bodyPr/>
                    <a:lstStyle/>
                    <a:p>
                      <a:endParaRPr lang="en-US" sz="1100" dirty="0"/>
                    </a:p>
                  </a:txBody>
                  <a:tcPr marL="57933" marR="57933" marT="28966" marB="28966"/>
                </a:tc>
                <a:tc hMerge="1">
                  <a:txBody>
                    <a:bodyPr/>
                    <a:lstStyle/>
                    <a:p>
                      <a:endParaRPr lang="en-US" sz="1100" dirty="0"/>
                    </a:p>
                  </a:txBody>
                  <a:tcPr marL="57933" marR="57933" marT="28966" marB="28966"/>
                </a:tc>
              </a:tr>
              <a:tr h="187325">
                <a:tc rowSpan="2">
                  <a:txBody>
                    <a:bodyPr/>
                    <a:lstStyle/>
                    <a:p>
                      <a:r>
                        <a:rPr lang="en-US" sz="1800" dirty="0" smtClean="0"/>
                        <a:t>Pipe Type</a:t>
                      </a:r>
                      <a:endParaRPr lang="en-US" sz="1800" dirty="0"/>
                    </a:p>
                  </a:txBody>
                  <a:tcPr marL="57933" marR="57933" marT="28966" marB="28966" anchor="ctr" anchorCtr="1">
                    <a:cell3D prstMaterial="dkEdge">
                      <a:bevel w="25400" h="25400" prst="artDeco"/>
                      <a:lightRig rig="flood" dir="t"/>
                    </a:cell3D>
                    <a:solidFill>
                      <a:schemeClr val="tx2">
                        <a:lumMod val="75000"/>
                      </a:schemeClr>
                    </a:solidFill>
                  </a:tcPr>
                </a:tc>
                <a:tc gridSpan="4">
                  <a:txBody>
                    <a:bodyPr/>
                    <a:lstStyle/>
                    <a:p>
                      <a:r>
                        <a:rPr lang="en-US" sz="1800" dirty="0" smtClean="0">
                          <a:solidFill>
                            <a:schemeClr val="bg1"/>
                          </a:solidFill>
                        </a:rPr>
                        <a:t>Pipe Diameter</a:t>
                      </a:r>
                      <a:endParaRPr lang="en-US" sz="1800" dirty="0">
                        <a:solidFill>
                          <a:schemeClr val="bg1"/>
                        </a:solidFill>
                      </a:endParaRPr>
                    </a:p>
                  </a:txBody>
                  <a:tcPr marL="57933" marR="57933" marT="28966" marB="28966" anchor="ctr" anchorCtr="1">
                    <a:cell3D prstMaterial="dkEdge">
                      <a:bevel w="25400" h="25400" prst="artDeco"/>
                      <a:lightRig rig="flood" dir="t"/>
                    </a:cell3D>
                    <a:solidFill>
                      <a:schemeClr val="tx2">
                        <a:lumMod val="75000"/>
                      </a:schemeClr>
                    </a:solidFill>
                  </a:tcPr>
                </a:tc>
                <a:tc hMerge="1">
                  <a:txBody>
                    <a:bodyPr/>
                    <a:lstStyle/>
                    <a:p>
                      <a:endParaRPr lang="en-US" sz="1100" dirty="0">
                        <a:solidFill>
                          <a:schemeClr val="bg1"/>
                        </a:solidFill>
                      </a:endParaRPr>
                    </a:p>
                  </a:txBody>
                  <a:tcPr marL="57933" marR="57933" marT="28966" marB="28966" anchor="ctr" anchorCtr="1">
                    <a:cell3D prstMaterial="dkEdge">
                      <a:bevel w="25400" h="25400" prst="artDeco"/>
                      <a:lightRig rig="flood" dir="t"/>
                    </a:cell3D>
                    <a:solidFill>
                      <a:schemeClr val="tx2">
                        <a:lumMod val="60000"/>
                        <a:lumOff val="40000"/>
                      </a:schemeClr>
                    </a:solidFill>
                  </a:tcPr>
                </a:tc>
                <a:tc hMerge="1">
                  <a:txBody>
                    <a:bodyPr/>
                    <a:lstStyle/>
                    <a:p>
                      <a:endParaRPr lang="en-US" sz="1100" dirty="0">
                        <a:solidFill>
                          <a:schemeClr val="bg1"/>
                        </a:solidFill>
                      </a:endParaRPr>
                    </a:p>
                  </a:txBody>
                  <a:tcPr marL="57933" marR="57933" marT="28966" marB="28966" anchor="ctr" anchorCtr="1">
                    <a:cell3D prstMaterial="dkEdge">
                      <a:bevel w="25400" h="25400" prst="artDeco"/>
                      <a:lightRig rig="flood" dir="t"/>
                    </a:cell3D>
                    <a:solidFill>
                      <a:schemeClr val="tx2">
                        <a:lumMod val="60000"/>
                        <a:lumOff val="40000"/>
                      </a:schemeClr>
                    </a:solidFill>
                  </a:tcPr>
                </a:tc>
                <a:tc hMerge="1">
                  <a:txBody>
                    <a:bodyPr/>
                    <a:lstStyle/>
                    <a:p>
                      <a:endParaRPr lang="en-US" sz="1100" dirty="0">
                        <a:solidFill>
                          <a:schemeClr val="bg1"/>
                        </a:solidFill>
                      </a:endParaRPr>
                    </a:p>
                  </a:txBody>
                  <a:tcPr marL="57933" marR="57933" marT="28966" marB="28966" anchor="ctr" anchorCtr="1">
                    <a:cell3D prstMaterial="dkEdge">
                      <a:bevel w="25400" h="25400" prst="artDeco"/>
                      <a:lightRig rig="flood" dir="t"/>
                    </a:cell3D>
                    <a:solidFill>
                      <a:schemeClr val="tx2">
                        <a:lumMod val="60000"/>
                        <a:lumOff val="40000"/>
                      </a:schemeClr>
                    </a:solidFill>
                  </a:tcPr>
                </a:tc>
              </a:tr>
              <a:tr h="187325">
                <a:tc vMerge="1">
                  <a:txBody>
                    <a:bodyPr/>
                    <a:lstStyle/>
                    <a:p>
                      <a:endParaRPr lang="en-US" sz="1100" dirty="0"/>
                    </a:p>
                  </a:txBody>
                  <a:tcPr marL="57933" marR="57933" marT="28966" marB="28966" anchor="ctr" anchorCtr="1">
                    <a:cell3D prstMaterial="dkEdge">
                      <a:bevel w="25400" h="25400" prst="artDeco"/>
                      <a:lightRig rig="flood" dir="t"/>
                    </a:cell3D>
                    <a:solidFill>
                      <a:schemeClr val="tx2">
                        <a:lumMod val="60000"/>
                        <a:lumOff val="40000"/>
                      </a:schemeClr>
                    </a:solidFill>
                  </a:tcPr>
                </a:tc>
                <a:tc>
                  <a:txBody>
                    <a:bodyPr/>
                    <a:lstStyle/>
                    <a:p>
                      <a:r>
                        <a:rPr lang="en-US" sz="1800" dirty="0" smtClean="0">
                          <a:solidFill>
                            <a:schemeClr val="bg1"/>
                          </a:solidFill>
                        </a:rPr>
                        <a:t>3/8”</a:t>
                      </a:r>
                      <a:endParaRPr lang="en-US" sz="1800" dirty="0">
                        <a:solidFill>
                          <a:schemeClr val="bg1"/>
                        </a:solidFill>
                      </a:endParaRPr>
                    </a:p>
                  </a:txBody>
                  <a:tcPr marL="57933" marR="57933" marT="28966" marB="28966" anchor="ctr" anchorCtr="1">
                    <a:cell3D prstMaterial="dkEdge">
                      <a:bevel w="25400" h="25400" prst="artDeco"/>
                      <a:lightRig rig="flood" dir="t"/>
                    </a:cell3D>
                    <a:solidFill>
                      <a:schemeClr val="tx2">
                        <a:lumMod val="60000"/>
                        <a:lumOff val="40000"/>
                      </a:schemeClr>
                    </a:solidFill>
                  </a:tcPr>
                </a:tc>
                <a:tc>
                  <a:txBody>
                    <a:bodyPr/>
                    <a:lstStyle/>
                    <a:p>
                      <a:r>
                        <a:rPr lang="en-US" sz="1800" dirty="0" smtClean="0">
                          <a:solidFill>
                            <a:schemeClr val="bg1"/>
                          </a:solidFill>
                        </a:rPr>
                        <a:t>1/2”</a:t>
                      </a:r>
                      <a:endParaRPr lang="en-US" sz="1800" dirty="0">
                        <a:solidFill>
                          <a:schemeClr val="bg1"/>
                        </a:solidFill>
                      </a:endParaRPr>
                    </a:p>
                  </a:txBody>
                  <a:tcPr marL="57933" marR="57933" marT="28966" marB="28966" anchor="ctr" anchorCtr="1">
                    <a:cell3D prstMaterial="dkEdge">
                      <a:bevel w="25400" h="25400" prst="artDeco"/>
                      <a:lightRig rig="flood" dir="t"/>
                    </a:cell3D>
                    <a:solidFill>
                      <a:schemeClr val="tx2">
                        <a:lumMod val="60000"/>
                        <a:lumOff val="40000"/>
                      </a:schemeClr>
                    </a:solidFill>
                  </a:tcPr>
                </a:tc>
                <a:tc>
                  <a:txBody>
                    <a:bodyPr/>
                    <a:lstStyle/>
                    <a:p>
                      <a:r>
                        <a:rPr lang="en-US" sz="1800" dirty="0" smtClean="0">
                          <a:solidFill>
                            <a:schemeClr val="bg1"/>
                          </a:solidFill>
                        </a:rPr>
                        <a:t>3/4”</a:t>
                      </a:r>
                      <a:endParaRPr lang="en-US" sz="1800" dirty="0">
                        <a:solidFill>
                          <a:schemeClr val="bg1"/>
                        </a:solidFill>
                      </a:endParaRPr>
                    </a:p>
                  </a:txBody>
                  <a:tcPr marL="57933" marR="57933" marT="28966" marB="28966" anchor="ctr" anchorCtr="1">
                    <a:cell3D prstMaterial="dkEdge">
                      <a:bevel w="25400" h="25400" prst="artDeco"/>
                      <a:lightRig rig="flood" dir="t"/>
                    </a:cell3D>
                    <a:solidFill>
                      <a:schemeClr val="tx2">
                        <a:lumMod val="60000"/>
                        <a:lumOff val="40000"/>
                      </a:schemeClr>
                    </a:solidFill>
                  </a:tcPr>
                </a:tc>
                <a:tc>
                  <a:txBody>
                    <a:bodyPr/>
                    <a:lstStyle/>
                    <a:p>
                      <a:r>
                        <a:rPr lang="en-US" sz="1800" dirty="0" smtClean="0">
                          <a:solidFill>
                            <a:schemeClr val="bg1"/>
                          </a:solidFill>
                        </a:rPr>
                        <a:t>1”</a:t>
                      </a:r>
                      <a:endParaRPr lang="en-US" sz="1800" dirty="0">
                        <a:solidFill>
                          <a:schemeClr val="bg1"/>
                        </a:solidFill>
                      </a:endParaRPr>
                    </a:p>
                  </a:txBody>
                  <a:tcPr marL="57933" marR="57933" marT="28966" marB="28966" anchor="ctr" anchorCtr="1">
                    <a:cell3D prstMaterial="dkEdge">
                      <a:bevel w="25400" h="25400" prst="artDeco"/>
                      <a:lightRig rig="flood" dir="t"/>
                    </a:cell3D>
                    <a:solidFill>
                      <a:schemeClr val="tx2">
                        <a:lumMod val="60000"/>
                        <a:lumOff val="40000"/>
                      </a:schemeClr>
                    </a:solidFill>
                  </a:tcPr>
                </a:tc>
              </a:tr>
              <a:tr h="187325">
                <a:tc>
                  <a:txBody>
                    <a:bodyPr/>
                    <a:lstStyle/>
                    <a:p>
                      <a:r>
                        <a:rPr lang="en-US" sz="1800" dirty="0" smtClean="0"/>
                        <a:t>K copper</a:t>
                      </a:r>
                      <a:endParaRPr lang="en-US" sz="1800" dirty="0"/>
                    </a:p>
                  </a:txBody>
                  <a:tcPr marL="57933" marR="57933" marT="28966" marB="28966" anchor="ctr" anchorCtr="1">
                    <a:cell3D prstMaterial="dkEdge">
                      <a:bevel w="25400" h="25400" prst="artDeco"/>
                      <a:lightRig rig="flood" dir="t"/>
                    </a:cell3D>
                  </a:tcPr>
                </a:tc>
                <a:tc>
                  <a:txBody>
                    <a:bodyPr/>
                    <a:lstStyle/>
                    <a:p>
                      <a:r>
                        <a:rPr lang="en-US" sz="1800" dirty="0" smtClean="0"/>
                        <a:t>9.5</a:t>
                      </a:r>
                      <a:endParaRPr lang="en-US" sz="1800" dirty="0"/>
                    </a:p>
                  </a:txBody>
                  <a:tcPr marL="57933" marR="57933" marT="28966" marB="28966" anchor="ctr" anchorCtr="1">
                    <a:cell3D prstMaterial="dkEdge">
                      <a:bevel w="25400" h="25400" prst="artDeco"/>
                      <a:lightRig rig="flood" dir="t"/>
                    </a:cell3D>
                  </a:tcPr>
                </a:tc>
                <a:tc>
                  <a:txBody>
                    <a:bodyPr/>
                    <a:lstStyle/>
                    <a:p>
                      <a:r>
                        <a:rPr lang="en-US" sz="1800" dirty="0" smtClean="0"/>
                        <a:t>5.5</a:t>
                      </a:r>
                      <a:endParaRPr lang="en-US" sz="1800" dirty="0"/>
                    </a:p>
                  </a:txBody>
                  <a:tcPr marL="57933" marR="57933" marT="28966" marB="28966" anchor="ctr" anchorCtr="1">
                    <a:cell3D prstMaterial="dkEdge">
                      <a:bevel w="25400" h="25400" prst="artDeco"/>
                      <a:lightRig rig="flood" dir="t"/>
                    </a:cell3D>
                  </a:tcPr>
                </a:tc>
                <a:tc>
                  <a:txBody>
                    <a:bodyPr/>
                    <a:lstStyle/>
                    <a:p>
                      <a:r>
                        <a:rPr lang="en-US" sz="1800" dirty="0" smtClean="0"/>
                        <a:t>2.8</a:t>
                      </a:r>
                      <a:endParaRPr lang="en-US" sz="1800" dirty="0"/>
                    </a:p>
                  </a:txBody>
                  <a:tcPr marL="57933" marR="57933" marT="28966" marB="28966" anchor="ctr" anchorCtr="1">
                    <a:cell3D prstMaterial="dkEdge">
                      <a:bevel w="25400" h="25400" prst="artDeco"/>
                      <a:lightRig rig="flood" dir="t"/>
                    </a:cell3D>
                  </a:tcPr>
                </a:tc>
                <a:tc>
                  <a:txBody>
                    <a:bodyPr/>
                    <a:lstStyle/>
                    <a:p>
                      <a:r>
                        <a:rPr lang="en-US" sz="1800" dirty="0" smtClean="0"/>
                        <a:t>1.6</a:t>
                      </a:r>
                      <a:endParaRPr lang="en-US" sz="1800" dirty="0"/>
                    </a:p>
                  </a:txBody>
                  <a:tcPr marL="57933" marR="57933" marT="28966" marB="28966" anchor="ctr" anchorCtr="1">
                    <a:cell3D prstMaterial="dkEdge">
                      <a:bevel w="25400" h="25400" prst="artDeco"/>
                      <a:lightRig rig="flood" dir="t"/>
                    </a:cell3D>
                  </a:tcPr>
                </a:tc>
              </a:tr>
              <a:tr h="187325">
                <a:tc>
                  <a:txBody>
                    <a:bodyPr/>
                    <a:lstStyle/>
                    <a:p>
                      <a:r>
                        <a:rPr lang="en-US" sz="1800" dirty="0" smtClean="0"/>
                        <a:t>L copper</a:t>
                      </a:r>
                      <a:endParaRPr lang="en-US" sz="1800" dirty="0"/>
                    </a:p>
                  </a:txBody>
                  <a:tcPr marL="57933" marR="57933" marT="28966" marB="28966" anchor="ctr" anchorCtr="1">
                    <a:cell3D prstMaterial="dkEdge">
                      <a:bevel w="25400" h="25400" prst="artDeco"/>
                      <a:lightRig rig="flood" dir="t"/>
                    </a:cell3D>
                  </a:tcPr>
                </a:tc>
                <a:tc>
                  <a:txBody>
                    <a:bodyPr/>
                    <a:lstStyle/>
                    <a:p>
                      <a:r>
                        <a:rPr lang="en-US" sz="1800" dirty="0" smtClean="0"/>
                        <a:t>7.9</a:t>
                      </a:r>
                      <a:endParaRPr lang="en-US" sz="1800" dirty="0"/>
                    </a:p>
                  </a:txBody>
                  <a:tcPr marL="57933" marR="57933" marT="28966" marB="28966" anchor="ctr" anchorCtr="1">
                    <a:cell3D prstMaterial="dkEdge">
                      <a:bevel w="25400" h="25400" prst="artDeco"/>
                      <a:lightRig rig="flood" dir="t"/>
                    </a:cell3D>
                  </a:tcPr>
                </a:tc>
                <a:tc>
                  <a:txBody>
                    <a:bodyPr/>
                    <a:lstStyle/>
                    <a:p>
                      <a:r>
                        <a:rPr lang="en-US" sz="1800" dirty="0" smtClean="0"/>
                        <a:t>5.2</a:t>
                      </a:r>
                      <a:endParaRPr lang="en-US" sz="1800" dirty="0"/>
                    </a:p>
                  </a:txBody>
                  <a:tcPr marL="57933" marR="57933" marT="28966" marB="28966" anchor="ctr" anchorCtr="1">
                    <a:cell3D prstMaterial="dkEdge">
                      <a:bevel w="25400" h="25400" prst="artDeco"/>
                      <a:lightRig rig="flood" dir="t"/>
                    </a:cell3D>
                  </a:tcPr>
                </a:tc>
                <a:tc>
                  <a:txBody>
                    <a:bodyPr/>
                    <a:lstStyle/>
                    <a:p>
                      <a:r>
                        <a:rPr lang="en-US" sz="1800" dirty="0" smtClean="0"/>
                        <a:t>2.5</a:t>
                      </a:r>
                      <a:endParaRPr lang="en-US" sz="1800" dirty="0"/>
                    </a:p>
                  </a:txBody>
                  <a:tcPr marL="57933" marR="57933" marT="28966" marB="28966" anchor="ctr" anchorCtr="1">
                    <a:cell3D prstMaterial="dkEdge">
                      <a:bevel w="25400" h="25400" prst="artDeco"/>
                      <a:lightRig rig="flood" dir="t"/>
                    </a:cell3D>
                  </a:tcPr>
                </a:tc>
                <a:tc>
                  <a:txBody>
                    <a:bodyPr/>
                    <a:lstStyle/>
                    <a:p>
                      <a:r>
                        <a:rPr lang="en-US" sz="1800" dirty="0" smtClean="0"/>
                        <a:t>1.5</a:t>
                      </a:r>
                      <a:endParaRPr lang="en-US" sz="1800" dirty="0"/>
                    </a:p>
                  </a:txBody>
                  <a:tcPr marL="57933" marR="57933" marT="28966" marB="28966" anchor="ctr" anchorCtr="1">
                    <a:cell3D prstMaterial="dkEdge">
                      <a:bevel w="25400" h="25400" prst="artDeco"/>
                      <a:lightRig rig="flood" dir="t"/>
                    </a:cell3D>
                  </a:tcPr>
                </a:tc>
              </a:tr>
              <a:tr h="187325">
                <a:tc>
                  <a:txBody>
                    <a:bodyPr/>
                    <a:lstStyle/>
                    <a:p>
                      <a:r>
                        <a:rPr lang="en-US" sz="1800" dirty="0" smtClean="0"/>
                        <a:t>M copper</a:t>
                      </a:r>
                      <a:endParaRPr lang="en-US" sz="1800" dirty="0"/>
                    </a:p>
                  </a:txBody>
                  <a:tcPr marL="57933" marR="57933" marT="28966" marB="28966" anchor="ctr" anchorCtr="1">
                    <a:cell3D prstMaterial="dkEdge">
                      <a:bevel w="25400" h="25400" prst="artDeco"/>
                      <a:lightRig rig="flood" dir="t"/>
                    </a:cell3D>
                  </a:tcPr>
                </a:tc>
                <a:tc>
                  <a:txBody>
                    <a:bodyPr/>
                    <a:lstStyle/>
                    <a:p>
                      <a:r>
                        <a:rPr lang="en-US" sz="1800" dirty="0" smtClean="0"/>
                        <a:t>7.6</a:t>
                      </a:r>
                      <a:endParaRPr lang="en-US" sz="1800" dirty="0"/>
                    </a:p>
                  </a:txBody>
                  <a:tcPr marL="57933" marR="57933" marT="28966" marB="28966" anchor="ctr" anchorCtr="1">
                    <a:cell3D prstMaterial="dkEdge">
                      <a:bevel w="25400" h="25400" prst="artDeco"/>
                      <a:lightRig rig="flood" dir="t"/>
                    </a:cell3D>
                  </a:tcPr>
                </a:tc>
                <a:tc>
                  <a:txBody>
                    <a:bodyPr/>
                    <a:lstStyle/>
                    <a:p>
                      <a:r>
                        <a:rPr lang="en-US" sz="1800" dirty="0" smtClean="0"/>
                        <a:t>4.7</a:t>
                      </a:r>
                      <a:endParaRPr lang="en-US" sz="1800" dirty="0"/>
                    </a:p>
                  </a:txBody>
                  <a:tcPr marL="57933" marR="57933" marT="28966" marB="28966" anchor="ctr" anchorCtr="1">
                    <a:cell3D prstMaterial="dkEdge">
                      <a:bevel w="25400" h="25400" prst="artDeco"/>
                      <a:lightRig rig="flood" dir="t"/>
                    </a:cell3D>
                  </a:tcPr>
                </a:tc>
                <a:tc>
                  <a:txBody>
                    <a:bodyPr/>
                    <a:lstStyle/>
                    <a:p>
                      <a:r>
                        <a:rPr lang="en-US" sz="1800" dirty="0" smtClean="0"/>
                        <a:t>2.3</a:t>
                      </a:r>
                      <a:endParaRPr lang="en-US" sz="1800" dirty="0"/>
                    </a:p>
                  </a:txBody>
                  <a:tcPr marL="57933" marR="57933" marT="28966" marB="28966" anchor="ctr" anchorCtr="1">
                    <a:cell3D prstMaterial="dkEdge">
                      <a:bevel w="25400" h="25400" prst="artDeco"/>
                      <a:lightRig rig="flood" dir="t"/>
                    </a:cell3D>
                  </a:tcPr>
                </a:tc>
                <a:tc>
                  <a:txBody>
                    <a:bodyPr/>
                    <a:lstStyle/>
                    <a:p>
                      <a:r>
                        <a:rPr lang="en-US" sz="1800" dirty="0" smtClean="0"/>
                        <a:t>1.4</a:t>
                      </a:r>
                      <a:endParaRPr lang="en-US" sz="1800" dirty="0"/>
                    </a:p>
                  </a:txBody>
                  <a:tcPr marL="57933" marR="57933" marT="28966" marB="28966" anchor="ctr" anchorCtr="1">
                    <a:cell3D prstMaterial="dkEdge">
                      <a:bevel w="25400" h="25400" prst="artDeco"/>
                      <a:lightRig rig="flood" dir="t"/>
                    </a:cell3D>
                  </a:tcPr>
                </a:tc>
              </a:tr>
              <a:tr h="187325">
                <a:tc>
                  <a:txBody>
                    <a:bodyPr/>
                    <a:lstStyle/>
                    <a:p>
                      <a:r>
                        <a:rPr lang="en-US" sz="1800" dirty="0" smtClean="0"/>
                        <a:t>CPVC</a:t>
                      </a:r>
                      <a:endParaRPr lang="en-US" sz="1800" dirty="0"/>
                    </a:p>
                  </a:txBody>
                  <a:tcPr marL="57933" marR="57933" marT="28966" marB="28966" anchor="ctr" anchorCtr="1">
                    <a:cell3D prstMaterial="dkEdge">
                      <a:bevel w="25400" h="25400" prst="artDeco"/>
                      <a:lightRig rig="flood" dir="t"/>
                    </a:cell3D>
                  </a:tcPr>
                </a:tc>
                <a:tc>
                  <a:txBody>
                    <a:bodyPr/>
                    <a:lstStyle/>
                    <a:p>
                      <a:r>
                        <a:rPr lang="en-US" sz="1800" dirty="0" smtClean="0"/>
                        <a:t>n/a</a:t>
                      </a:r>
                      <a:endParaRPr lang="en-US" sz="1800" dirty="0"/>
                    </a:p>
                  </a:txBody>
                  <a:tcPr marL="57933" marR="57933" marT="28966" marB="28966" anchor="ctr" anchorCtr="1">
                    <a:cell3D prstMaterial="dkEdge">
                      <a:bevel w="25400" h="25400" prst="artDeco"/>
                      <a:lightRig rig="flood" dir="t"/>
                    </a:cell3D>
                  </a:tcPr>
                </a:tc>
                <a:tc>
                  <a:txBody>
                    <a:bodyPr/>
                    <a:lstStyle/>
                    <a:p>
                      <a:r>
                        <a:rPr lang="en-US" sz="1800" dirty="0" smtClean="0"/>
                        <a:t>6.4</a:t>
                      </a:r>
                      <a:endParaRPr lang="en-US" sz="1800" dirty="0"/>
                    </a:p>
                  </a:txBody>
                  <a:tcPr marL="57933" marR="57933" marT="28966" marB="28966" anchor="ctr" anchorCtr="1">
                    <a:cell3D prstMaterial="dkEdge">
                      <a:bevel w="25400" h="25400" prst="artDeco"/>
                      <a:lightRig rig="flood" dir="t"/>
                    </a:cell3D>
                  </a:tcPr>
                </a:tc>
                <a:tc>
                  <a:txBody>
                    <a:bodyPr/>
                    <a:lstStyle/>
                    <a:p>
                      <a:r>
                        <a:rPr lang="en-US" sz="1800" dirty="0" smtClean="0"/>
                        <a:t>3.0</a:t>
                      </a:r>
                      <a:endParaRPr lang="en-US" sz="1800" dirty="0"/>
                    </a:p>
                  </a:txBody>
                  <a:tcPr marL="57933" marR="57933" marT="28966" marB="28966" anchor="ctr" anchorCtr="1">
                    <a:cell3D prstMaterial="dkEdge">
                      <a:bevel w="25400" h="25400" prst="artDeco"/>
                      <a:lightRig rig="flood" dir="t"/>
                    </a:cell3D>
                  </a:tcPr>
                </a:tc>
                <a:tc>
                  <a:txBody>
                    <a:bodyPr/>
                    <a:lstStyle/>
                    <a:p>
                      <a:r>
                        <a:rPr lang="en-US" sz="1800" dirty="0" smtClean="0"/>
                        <a:t>1.8</a:t>
                      </a:r>
                      <a:endParaRPr lang="en-US" sz="1800" dirty="0"/>
                    </a:p>
                  </a:txBody>
                  <a:tcPr marL="57933" marR="57933" marT="28966" marB="28966" anchor="ctr" anchorCtr="1">
                    <a:cell3D prstMaterial="dkEdge">
                      <a:bevel w="25400" h="25400" prst="artDeco"/>
                      <a:lightRig rig="flood" dir="t"/>
                    </a:cell3D>
                  </a:tcPr>
                </a:tc>
              </a:tr>
              <a:tr h="187325">
                <a:tc>
                  <a:txBody>
                    <a:bodyPr/>
                    <a:lstStyle/>
                    <a:p>
                      <a:r>
                        <a:rPr lang="en-US" sz="1800" dirty="0" smtClean="0"/>
                        <a:t>PEX</a:t>
                      </a:r>
                      <a:endParaRPr lang="en-US" sz="1800" dirty="0"/>
                    </a:p>
                  </a:txBody>
                  <a:tcPr marL="57933" marR="57933" marT="28966" marB="28966" anchor="ctr" anchorCtr="1">
                    <a:cell3D prstMaterial="dkEdge">
                      <a:bevel w="25400" h="25400" prst="artDeco"/>
                      <a:lightRig rig="flood" dir="t"/>
                    </a:cell3D>
                  </a:tcPr>
                </a:tc>
                <a:tc>
                  <a:txBody>
                    <a:bodyPr/>
                    <a:lstStyle/>
                    <a:p>
                      <a:r>
                        <a:rPr lang="en-US" sz="1800" dirty="0" smtClean="0"/>
                        <a:t>12.1</a:t>
                      </a:r>
                      <a:endParaRPr lang="en-US" sz="1800" dirty="0"/>
                    </a:p>
                  </a:txBody>
                  <a:tcPr marL="57933" marR="57933" marT="28966" marB="28966" anchor="ctr" anchorCtr="1">
                    <a:cell3D prstMaterial="dkEdge">
                      <a:bevel w="25400" h="25400" prst="artDeco"/>
                      <a:lightRig rig="flood" dir="t"/>
                    </a:cell3D>
                  </a:tcPr>
                </a:tc>
                <a:tc>
                  <a:txBody>
                    <a:bodyPr/>
                    <a:lstStyle/>
                    <a:p>
                      <a:r>
                        <a:rPr lang="en-US" sz="1800" dirty="0" smtClean="0"/>
                        <a:t>6.6</a:t>
                      </a:r>
                      <a:endParaRPr lang="en-US" sz="1800" dirty="0"/>
                    </a:p>
                  </a:txBody>
                  <a:tcPr marL="57933" marR="57933" marT="28966" marB="28966" anchor="ctr" anchorCtr="1">
                    <a:cell3D prstMaterial="dkEdge">
                      <a:bevel w="25400" h="25400" prst="artDeco"/>
                      <a:lightRig rig="flood" dir="t"/>
                    </a:cell3D>
                  </a:tcPr>
                </a:tc>
                <a:tc>
                  <a:txBody>
                    <a:bodyPr/>
                    <a:lstStyle/>
                    <a:p>
                      <a:r>
                        <a:rPr lang="en-US" sz="1800" dirty="0" smtClean="0"/>
                        <a:t>3.3</a:t>
                      </a:r>
                      <a:endParaRPr lang="en-US" sz="1800" dirty="0"/>
                    </a:p>
                  </a:txBody>
                  <a:tcPr marL="57933" marR="57933" marT="28966" marB="28966" anchor="ctr" anchorCtr="1">
                    <a:cell3D prstMaterial="dkEdge">
                      <a:bevel w="25400" h="25400" prst="artDeco"/>
                      <a:lightRig rig="flood" dir="t"/>
                    </a:cell3D>
                  </a:tcPr>
                </a:tc>
                <a:tc>
                  <a:txBody>
                    <a:bodyPr/>
                    <a:lstStyle/>
                    <a:p>
                      <a:r>
                        <a:rPr lang="en-US" sz="1800" dirty="0" smtClean="0"/>
                        <a:t>2.0</a:t>
                      </a:r>
                      <a:endParaRPr lang="en-US" sz="1800" dirty="0"/>
                    </a:p>
                  </a:txBody>
                  <a:tcPr marL="57933" marR="57933" marT="28966" marB="28966" anchor="ctr" anchorCtr="1">
                    <a:cell3D prstMaterial="dkEdge">
                      <a:bevel w="25400" h="25400" prst="artDeco"/>
                      <a:lightRig rig="flood" dir="t"/>
                    </a:cell3D>
                  </a:tcPr>
                </a:tc>
              </a:tr>
              <a:tr h="187325">
                <a:tc>
                  <a:txBody>
                    <a:bodyPr/>
                    <a:lstStyle/>
                    <a:p>
                      <a:r>
                        <a:rPr lang="en-US" sz="1800" dirty="0" smtClean="0"/>
                        <a:t>“Copper</a:t>
                      </a:r>
                      <a:r>
                        <a:rPr lang="en-US" sz="1800" baseline="0" dirty="0" smtClean="0"/>
                        <a:t>  rule”</a:t>
                      </a:r>
                      <a:endParaRPr lang="en-US" sz="1800" dirty="0"/>
                    </a:p>
                  </a:txBody>
                  <a:tcPr marL="57933" marR="57933" marT="28966" marB="28966" anchor="ctr" anchorCtr="1">
                    <a:cell3D prstMaterial="dkEdge">
                      <a:bevel w="25400" h="25400" prst="artDeco"/>
                      <a:lightRig rig="flood" dir="t"/>
                    </a:cell3D>
                  </a:tcPr>
                </a:tc>
                <a:tc>
                  <a:txBody>
                    <a:bodyPr/>
                    <a:lstStyle/>
                    <a:p>
                      <a:r>
                        <a:rPr lang="en-US" sz="1800" dirty="0" smtClean="0"/>
                        <a:t>8</a:t>
                      </a:r>
                      <a:endParaRPr lang="en-US" sz="1800" dirty="0"/>
                    </a:p>
                  </a:txBody>
                  <a:tcPr marL="57933" marR="57933" marT="28966" marB="28966" anchor="ctr" anchorCtr="1">
                    <a:cell3D prstMaterial="dkEdge">
                      <a:bevel w="25400" h="25400" prst="artDeco"/>
                      <a:lightRig rig="flood" dir="t"/>
                    </a:cell3D>
                  </a:tcPr>
                </a:tc>
                <a:tc>
                  <a:txBody>
                    <a:bodyPr/>
                    <a:lstStyle/>
                    <a:p>
                      <a:r>
                        <a:rPr lang="en-US" sz="1800" dirty="0" smtClean="0"/>
                        <a:t>5</a:t>
                      </a:r>
                      <a:endParaRPr lang="en-US" sz="1800" dirty="0"/>
                    </a:p>
                  </a:txBody>
                  <a:tcPr marL="57933" marR="57933" marT="28966" marB="28966" anchor="ctr" anchorCtr="1">
                    <a:cell3D prstMaterial="dkEdge">
                      <a:bevel w="25400" h="25400" prst="artDeco"/>
                      <a:lightRig rig="flood" dir="t"/>
                    </a:cell3D>
                  </a:tcPr>
                </a:tc>
                <a:tc>
                  <a:txBody>
                    <a:bodyPr/>
                    <a:lstStyle/>
                    <a:p>
                      <a:r>
                        <a:rPr lang="en-US" sz="1800" dirty="0" smtClean="0"/>
                        <a:t>2.5</a:t>
                      </a:r>
                      <a:endParaRPr lang="en-US" sz="1800" dirty="0"/>
                    </a:p>
                  </a:txBody>
                  <a:tcPr marL="57933" marR="57933" marT="28966" marB="28966" anchor="ctr" anchorCtr="1">
                    <a:cell3D prstMaterial="dkEdge">
                      <a:bevel w="25400" h="25400" prst="artDeco"/>
                      <a:lightRig rig="flood" dir="t"/>
                    </a:cell3D>
                  </a:tcPr>
                </a:tc>
                <a:tc>
                  <a:txBody>
                    <a:bodyPr/>
                    <a:lstStyle/>
                    <a:p>
                      <a:r>
                        <a:rPr lang="en-US" sz="1800" dirty="0" smtClean="0"/>
                        <a:t>1.5</a:t>
                      </a:r>
                      <a:endParaRPr lang="en-US" sz="1800" dirty="0"/>
                    </a:p>
                  </a:txBody>
                  <a:tcPr marL="57933" marR="57933" marT="28966" marB="28966" anchor="ctr" anchorCtr="1">
                    <a:cell3D prstMaterial="dkEdge">
                      <a:bevel w="25400" h="25400" prst="artDeco"/>
                      <a:lightRig rig="flood" dir="t"/>
                    </a:cell3D>
                  </a:tcPr>
                </a:tc>
              </a:tr>
            </a:tbl>
          </a:graphicData>
        </a:graphic>
      </p:graphicFrame>
      <p:sp>
        <p:nvSpPr>
          <p:cNvPr id="7" name="TextBox 6"/>
          <p:cNvSpPr txBox="1"/>
          <p:nvPr/>
        </p:nvSpPr>
        <p:spPr>
          <a:xfrm>
            <a:off x="1654116" y="649069"/>
            <a:ext cx="5835777" cy="646331"/>
          </a:xfrm>
          <a:prstGeom prst="rect">
            <a:avLst/>
          </a:prstGeom>
          <a:noFill/>
        </p:spPr>
        <p:txBody>
          <a:bodyPr wrap="none" rtlCol="0">
            <a:spAutoFit/>
          </a:bodyPr>
          <a:lstStyle/>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Efficient Hot Water Piping</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
        <p:nvSpPr>
          <p:cNvPr id="2" name="TextBox 1"/>
          <p:cNvSpPr txBox="1"/>
          <p:nvPr/>
        </p:nvSpPr>
        <p:spPr>
          <a:xfrm>
            <a:off x="533401" y="1828800"/>
            <a:ext cx="3505200" cy="4247317"/>
          </a:xfrm>
          <a:prstGeom prst="rect">
            <a:avLst/>
          </a:prstGeom>
          <a:noFill/>
        </p:spPr>
        <p:txBody>
          <a:bodyPr wrap="square" rtlCol="0">
            <a:spAutoFit/>
          </a:bodyPr>
          <a:lstStyle/>
          <a:p>
            <a:r>
              <a:rPr lang="en-US" dirty="0" smtClean="0"/>
              <a:t>Minimizing the volume of water in the piping between the hot water source and each fixture is one key to reducing waste in a hot water system. To find the volume of water in piping runs of various diameters, divide the total length of each trunk, branch, or twig by the corresponding ft./cup value. </a:t>
            </a:r>
          </a:p>
          <a:p>
            <a:endParaRPr lang="en-US" dirty="0"/>
          </a:p>
          <a:p>
            <a:r>
              <a:rPr lang="en-US" dirty="0" smtClean="0"/>
              <a:t>For quick approximations, divide by the “Copper rule” values in the bottom row. An efficient layout for copper will perform even better with CPVC or PEX.</a:t>
            </a:r>
            <a:endParaRPr lang="en-US" dirty="0"/>
          </a:p>
        </p:txBody>
      </p:sp>
    </p:spTree>
    <p:extLst>
      <p:ext uri="{BB962C8B-B14F-4D97-AF65-F5344CB8AC3E}">
        <p14:creationId xmlns:p14="http://schemas.microsoft.com/office/powerpoint/2010/main" val="354373581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61713" y="649069"/>
            <a:ext cx="6287974" cy="646331"/>
          </a:xfrm>
          <a:prstGeom prst="rect">
            <a:avLst/>
          </a:prstGeom>
          <a:noFill/>
        </p:spPr>
        <p:txBody>
          <a:bodyPr wrap="none" rtlCol="0">
            <a:spAutoFit/>
          </a:bodyPr>
          <a:lstStyle/>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How Long Should We Wait?</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graphicFrame>
        <p:nvGraphicFramePr>
          <p:cNvPr id="5" name="Table 4"/>
          <p:cNvGraphicFramePr>
            <a:graphicFrameLocks noGrp="1"/>
          </p:cNvGraphicFramePr>
          <p:nvPr>
            <p:extLst>
              <p:ext uri="{D42A27DB-BD31-4B8C-83A1-F6EECF244321}">
                <p14:modId xmlns:p14="http://schemas.microsoft.com/office/powerpoint/2010/main" val="1888292392"/>
              </p:ext>
            </p:extLst>
          </p:nvPr>
        </p:nvGraphicFramePr>
        <p:xfrm>
          <a:off x="685800" y="1371600"/>
          <a:ext cx="7391398" cy="3675888"/>
        </p:xfrm>
        <a:graphic>
          <a:graphicData uri="http://schemas.openxmlformats.org/drawingml/2006/table">
            <a:tbl>
              <a:tblPr firstRow="1" bandRow="1">
                <a:effectLst>
                  <a:outerShdw blurRad="38100" dist="63500" dir="5400000" sx="5000" sy="5000" algn="tl" rotWithShape="0">
                    <a:schemeClr val="tx1">
                      <a:alpha val="0"/>
                    </a:schemeClr>
                  </a:outerShdw>
                </a:effectLst>
                <a:tableStyleId>{2D5ABB26-0587-4C30-8999-92F81FD0307C}</a:tableStyleId>
              </a:tblPr>
              <a:tblGrid>
                <a:gridCol w="1055914"/>
                <a:gridCol w="1055914"/>
                <a:gridCol w="1055914"/>
                <a:gridCol w="1055914"/>
                <a:gridCol w="1055914"/>
                <a:gridCol w="1055914"/>
                <a:gridCol w="1055914"/>
              </a:tblGrid>
              <a:tr h="137160">
                <a:tc rowSpan="2">
                  <a:txBody>
                    <a:bodyPr/>
                    <a:lstStyle/>
                    <a:p>
                      <a:pPr algn="ctr"/>
                      <a:r>
                        <a:rPr lang="en-US" sz="1800" dirty="0" smtClean="0">
                          <a:solidFill>
                            <a:srgbClr val="FFFFFF"/>
                          </a:solidFill>
                        </a:rPr>
                        <a:t>Volume in the Pipe (ounces)</a:t>
                      </a:r>
                      <a:endParaRPr lang="en-US" sz="1800" dirty="0">
                        <a:solidFill>
                          <a:srgbClr val="FFFFFF"/>
                        </a:solidFill>
                      </a:endParaRPr>
                    </a:p>
                  </a:txBody>
                  <a:tcPr>
                    <a:cell3D prstMaterial="dkEdge">
                      <a:bevel w="25400" h="38100" prst="artDeco"/>
                      <a:lightRig rig="flood" dir="t"/>
                    </a:cell3D>
                    <a:solidFill>
                      <a:schemeClr val="tx2">
                        <a:lumMod val="75000"/>
                      </a:schemeClr>
                    </a:solidFill>
                  </a:tcPr>
                </a:tc>
                <a:tc gridSpan="6">
                  <a:txBody>
                    <a:bodyPr/>
                    <a:lstStyle/>
                    <a:p>
                      <a:pPr algn="ctr"/>
                      <a:r>
                        <a:rPr lang="en-US" sz="1800" dirty="0" smtClean="0">
                          <a:solidFill>
                            <a:srgbClr val="FFFFFF"/>
                          </a:solidFill>
                        </a:rPr>
                        <a:t>MINIMUM TIME-TO</a:t>
                      </a:r>
                      <a:r>
                        <a:rPr lang="en-US" sz="1800" baseline="0" dirty="0" smtClean="0">
                          <a:solidFill>
                            <a:srgbClr val="FFFFFF"/>
                          </a:solidFill>
                        </a:rPr>
                        <a:t>-TAP (IN SECONDS) </a:t>
                      </a:r>
                    </a:p>
                    <a:p>
                      <a:pPr algn="ctr"/>
                      <a:r>
                        <a:rPr lang="en-US" sz="1800" baseline="0" dirty="0" smtClean="0">
                          <a:solidFill>
                            <a:srgbClr val="FFFFFF"/>
                          </a:solidFill>
                        </a:rPr>
                        <a:t>AT SELECTED FLOW RATES</a:t>
                      </a:r>
                      <a:endParaRPr lang="en-US" sz="1800" dirty="0">
                        <a:solidFill>
                          <a:srgbClr val="FFFFFF"/>
                        </a:solidFill>
                      </a:endParaRPr>
                    </a:p>
                  </a:txBody>
                  <a:tcPr>
                    <a:cell3D prstMaterial="dkEdge">
                      <a:bevel w="25400" h="38100" prst="artDeco"/>
                      <a:lightRig rig="flood" dir="t"/>
                    </a:cell3D>
                    <a:solidFill>
                      <a:schemeClr val="tx1"/>
                    </a:solidFill>
                  </a:tcPr>
                </a:tc>
                <a:tc hMerge="1">
                  <a:txBody>
                    <a:bodyPr/>
                    <a:lstStyle/>
                    <a:p>
                      <a:endParaRPr lang="en-US" sz="1100" dirty="0"/>
                    </a:p>
                  </a:txBody>
                  <a:tcPr>
                    <a:solidFill>
                      <a:schemeClr val="bg1">
                        <a:lumMod val="85000"/>
                      </a:schemeClr>
                    </a:solidFill>
                  </a:tcPr>
                </a:tc>
                <a:tc hMerge="1">
                  <a:txBody>
                    <a:bodyPr/>
                    <a:lstStyle/>
                    <a:p>
                      <a:endParaRPr lang="en-US" sz="1100" dirty="0"/>
                    </a:p>
                  </a:txBody>
                  <a:tcPr>
                    <a:solidFill>
                      <a:schemeClr val="bg1">
                        <a:lumMod val="85000"/>
                      </a:schemeClr>
                    </a:solidFill>
                  </a:tcPr>
                </a:tc>
                <a:tc hMerge="1">
                  <a:txBody>
                    <a:bodyPr/>
                    <a:lstStyle/>
                    <a:p>
                      <a:endParaRPr lang="en-US" sz="1100" dirty="0"/>
                    </a:p>
                  </a:txBody>
                  <a:tcPr>
                    <a:solidFill>
                      <a:schemeClr val="bg1">
                        <a:lumMod val="85000"/>
                      </a:schemeClr>
                    </a:solidFill>
                  </a:tcPr>
                </a:tc>
                <a:tc hMerge="1">
                  <a:txBody>
                    <a:bodyPr/>
                    <a:lstStyle/>
                    <a:p>
                      <a:endParaRPr lang="en-US" sz="1100" dirty="0"/>
                    </a:p>
                  </a:txBody>
                  <a:tcPr>
                    <a:solidFill>
                      <a:schemeClr val="bg1">
                        <a:lumMod val="85000"/>
                      </a:schemeClr>
                    </a:solidFill>
                  </a:tcPr>
                </a:tc>
                <a:tc hMerge="1">
                  <a:txBody>
                    <a:bodyPr/>
                    <a:lstStyle/>
                    <a:p>
                      <a:endParaRPr lang="en-US" sz="1100" dirty="0"/>
                    </a:p>
                  </a:txBody>
                  <a:tcPr>
                    <a:solidFill>
                      <a:schemeClr val="bg1">
                        <a:lumMod val="85000"/>
                      </a:schemeClr>
                    </a:solidFill>
                  </a:tcPr>
                </a:tc>
              </a:tr>
              <a:tr h="289957">
                <a:tc vMerge="1">
                  <a:txBody>
                    <a:bodyPr/>
                    <a:lstStyle/>
                    <a:p>
                      <a:endParaRPr lang="en-US" sz="1100" dirty="0"/>
                    </a:p>
                  </a:txBody>
                  <a:tcPr/>
                </a:tc>
                <a:tc>
                  <a:txBody>
                    <a:bodyPr/>
                    <a:lstStyle/>
                    <a:p>
                      <a:pPr algn="ctr"/>
                      <a:r>
                        <a:rPr lang="en-US" sz="1800" dirty="0" smtClean="0">
                          <a:solidFill>
                            <a:srgbClr val="FFFFFF"/>
                          </a:solidFill>
                        </a:rPr>
                        <a:t>0.25 </a:t>
                      </a:r>
                      <a:r>
                        <a:rPr lang="en-US" sz="1800" dirty="0" err="1" smtClean="0">
                          <a:solidFill>
                            <a:srgbClr val="FFFFFF"/>
                          </a:solidFill>
                        </a:rPr>
                        <a:t>gpm</a:t>
                      </a:r>
                      <a:endParaRPr lang="en-US" sz="1800" dirty="0">
                        <a:solidFill>
                          <a:srgbClr val="FFFFFF"/>
                        </a:solidFill>
                      </a:endParaRPr>
                    </a:p>
                  </a:txBody>
                  <a:tcPr>
                    <a:cell3D prstMaterial="dkEdge">
                      <a:bevel w="25400" h="38100" prst="artDeco"/>
                      <a:lightRig rig="flood" dir="t"/>
                    </a:cell3D>
                    <a:solidFill>
                      <a:schemeClr val="tx2">
                        <a:lumMod val="75000"/>
                      </a:schemeClr>
                    </a:solidFill>
                  </a:tcPr>
                </a:tc>
                <a:tc>
                  <a:txBody>
                    <a:bodyPr/>
                    <a:lstStyle/>
                    <a:p>
                      <a:pPr algn="ctr"/>
                      <a:r>
                        <a:rPr lang="en-US" sz="1800" dirty="0" smtClean="0">
                          <a:solidFill>
                            <a:srgbClr val="FFFFFF"/>
                          </a:solidFill>
                        </a:rPr>
                        <a:t>0.5 </a:t>
                      </a:r>
                      <a:r>
                        <a:rPr lang="en-US" sz="1800" dirty="0" err="1" smtClean="0">
                          <a:solidFill>
                            <a:srgbClr val="FFFFFF"/>
                          </a:solidFill>
                        </a:rPr>
                        <a:t>gpm</a:t>
                      </a:r>
                      <a:endParaRPr lang="en-US" sz="1800" dirty="0">
                        <a:solidFill>
                          <a:srgbClr val="FFFFFF"/>
                        </a:solidFill>
                      </a:endParaRPr>
                    </a:p>
                  </a:txBody>
                  <a:tcPr>
                    <a:cell3D prstMaterial="dkEdge">
                      <a:bevel w="25400" h="38100" prst="artDeco"/>
                      <a:lightRig rig="flood" dir="t"/>
                    </a:cell3D>
                    <a:solidFill>
                      <a:schemeClr val="tx2">
                        <a:lumMod val="75000"/>
                      </a:schemeClr>
                    </a:solidFill>
                  </a:tcPr>
                </a:tc>
                <a:tc>
                  <a:txBody>
                    <a:bodyPr/>
                    <a:lstStyle/>
                    <a:p>
                      <a:pPr algn="ctr"/>
                      <a:r>
                        <a:rPr lang="en-US" sz="1800" dirty="0" smtClean="0">
                          <a:solidFill>
                            <a:srgbClr val="FFFFFF"/>
                          </a:solidFill>
                        </a:rPr>
                        <a:t>1 </a:t>
                      </a:r>
                      <a:r>
                        <a:rPr lang="en-US" sz="1800" dirty="0" err="1" smtClean="0">
                          <a:solidFill>
                            <a:srgbClr val="FFFFFF"/>
                          </a:solidFill>
                        </a:rPr>
                        <a:t>gpm</a:t>
                      </a:r>
                      <a:endParaRPr lang="en-US" sz="1800" dirty="0">
                        <a:solidFill>
                          <a:srgbClr val="FFFFFF"/>
                        </a:solidFill>
                      </a:endParaRPr>
                    </a:p>
                  </a:txBody>
                  <a:tcPr>
                    <a:cell3D prstMaterial="dkEdge">
                      <a:bevel w="25400" h="38100" prst="artDeco"/>
                      <a:lightRig rig="flood" dir="t"/>
                    </a:cell3D>
                    <a:solidFill>
                      <a:schemeClr val="tx2">
                        <a:lumMod val="75000"/>
                      </a:schemeClr>
                    </a:solidFill>
                  </a:tcPr>
                </a:tc>
                <a:tc>
                  <a:txBody>
                    <a:bodyPr/>
                    <a:lstStyle/>
                    <a:p>
                      <a:pPr algn="ctr"/>
                      <a:r>
                        <a:rPr lang="en-US" sz="1800" dirty="0" smtClean="0">
                          <a:solidFill>
                            <a:srgbClr val="FFFFFF"/>
                          </a:solidFill>
                        </a:rPr>
                        <a:t>1.5 </a:t>
                      </a:r>
                      <a:r>
                        <a:rPr lang="en-US" sz="1800" dirty="0" err="1" smtClean="0">
                          <a:solidFill>
                            <a:srgbClr val="FFFFFF"/>
                          </a:solidFill>
                        </a:rPr>
                        <a:t>gpm</a:t>
                      </a:r>
                      <a:endParaRPr lang="en-US" sz="1800" dirty="0">
                        <a:solidFill>
                          <a:srgbClr val="FFFFFF"/>
                        </a:solidFill>
                      </a:endParaRPr>
                    </a:p>
                  </a:txBody>
                  <a:tcPr>
                    <a:cell3D prstMaterial="dkEdge">
                      <a:bevel w="25400" h="38100" prst="artDeco"/>
                      <a:lightRig rig="flood" dir="t"/>
                    </a:cell3D>
                    <a:solidFill>
                      <a:schemeClr val="tx2">
                        <a:lumMod val="75000"/>
                      </a:schemeClr>
                    </a:solidFill>
                  </a:tcPr>
                </a:tc>
                <a:tc>
                  <a:txBody>
                    <a:bodyPr/>
                    <a:lstStyle/>
                    <a:p>
                      <a:pPr algn="ctr"/>
                      <a:r>
                        <a:rPr lang="en-US" sz="1800" dirty="0" smtClean="0">
                          <a:solidFill>
                            <a:srgbClr val="FFFFFF"/>
                          </a:solidFill>
                        </a:rPr>
                        <a:t>2 </a:t>
                      </a:r>
                      <a:r>
                        <a:rPr lang="en-US" sz="1800" dirty="0" err="1" smtClean="0">
                          <a:solidFill>
                            <a:srgbClr val="FFFFFF"/>
                          </a:solidFill>
                        </a:rPr>
                        <a:t>gpm</a:t>
                      </a:r>
                      <a:endParaRPr lang="en-US" sz="1800" dirty="0">
                        <a:solidFill>
                          <a:srgbClr val="FFFFFF"/>
                        </a:solidFill>
                      </a:endParaRPr>
                    </a:p>
                  </a:txBody>
                  <a:tcPr>
                    <a:cell3D prstMaterial="dkEdge">
                      <a:bevel w="25400" h="38100" prst="artDeco"/>
                      <a:lightRig rig="flood" dir="t"/>
                    </a:cell3D>
                    <a:solidFill>
                      <a:schemeClr val="tx2">
                        <a:lumMod val="75000"/>
                      </a:schemeClr>
                    </a:solidFill>
                  </a:tcPr>
                </a:tc>
                <a:tc>
                  <a:txBody>
                    <a:bodyPr/>
                    <a:lstStyle/>
                    <a:p>
                      <a:pPr algn="ctr"/>
                      <a:r>
                        <a:rPr lang="en-US" sz="1800" dirty="0" smtClean="0">
                          <a:solidFill>
                            <a:srgbClr val="FFFFFF"/>
                          </a:solidFill>
                        </a:rPr>
                        <a:t>2.5 </a:t>
                      </a:r>
                      <a:r>
                        <a:rPr lang="en-US" sz="1800" dirty="0" err="1" smtClean="0">
                          <a:solidFill>
                            <a:srgbClr val="FFFFFF"/>
                          </a:solidFill>
                        </a:rPr>
                        <a:t>gpm</a:t>
                      </a:r>
                      <a:endParaRPr lang="en-US" sz="1800" dirty="0">
                        <a:solidFill>
                          <a:srgbClr val="FFFFFF"/>
                        </a:solidFill>
                      </a:endParaRPr>
                    </a:p>
                  </a:txBody>
                  <a:tcPr>
                    <a:cell3D prstMaterial="dkEdge">
                      <a:bevel w="25400" h="38100" prst="artDeco"/>
                      <a:lightRig rig="flood" dir="t"/>
                    </a:cell3D>
                    <a:solidFill>
                      <a:schemeClr val="tx2">
                        <a:lumMod val="75000"/>
                      </a:schemeClr>
                    </a:solidFill>
                  </a:tcPr>
                </a:tc>
              </a:tr>
              <a:tr h="231379">
                <a:tc>
                  <a:txBody>
                    <a:bodyPr/>
                    <a:lstStyle/>
                    <a:p>
                      <a:pPr algn="ctr"/>
                      <a:r>
                        <a:rPr lang="en-US" sz="1800" dirty="0" smtClean="0"/>
                        <a:t>2</a:t>
                      </a:r>
                      <a:endParaRPr lang="en-US" sz="1800" dirty="0"/>
                    </a:p>
                  </a:txBody>
                  <a:tcPr marL="45720" marR="45720" marT="18288" marB="18288">
                    <a:cell3D prstMaterial="dkEdge">
                      <a:bevel w="25400" h="38100" prst="artDeco"/>
                      <a:lightRig rig="flood" dir="t"/>
                    </a:cell3D>
                    <a:solidFill>
                      <a:schemeClr val="bg1">
                        <a:lumMod val="85000"/>
                      </a:schemeClr>
                    </a:solidFill>
                  </a:tcPr>
                </a:tc>
                <a:tc>
                  <a:txBody>
                    <a:bodyPr/>
                    <a:lstStyle/>
                    <a:p>
                      <a:pPr algn="ctr"/>
                      <a:r>
                        <a:rPr lang="en-US" sz="1800" dirty="0" smtClean="0"/>
                        <a:t>4</a:t>
                      </a:r>
                      <a:endParaRPr lang="en-US" sz="1800" dirty="0"/>
                    </a:p>
                  </a:txBody>
                  <a:tcPr marL="45720" marR="45720" marT="18288" marB="18288">
                    <a:cell3D prstMaterial="dkEdge">
                      <a:bevel w="25400" h="38100" prst="artDeco"/>
                      <a:lightRig rig="flood" dir="t"/>
                    </a:cell3D>
                    <a:solidFill>
                      <a:srgbClr val="CCFFCC"/>
                    </a:solidFill>
                  </a:tcPr>
                </a:tc>
                <a:tc>
                  <a:txBody>
                    <a:bodyPr/>
                    <a:lstStyle/>
                    <a:p>
                      <a:pPr algn="ctr"/>
                      <a:r>
                        <a:rPr lang="en-US" sz="1800" dirty="0" smtClean="0"/>
                        <a:t>1.9</a:t>
                      </a:r>
                      <a:endParaRPr lang="en-US" sz="1800" dirty="0"/>
                    </a:p>
                  </a:txBody>
                  <a:tcPr marL="45720" marR="45720" marT="18288" marB="18288">
                    <a:cell3D prstMaterial="dkEdge">
                      <a:bevel w="25400" h="38100" prst="artDeco"/>
                      <a:lightRig rig="flood" dir="t"/>
                    </a:cell3D>
                    <a:solidFill>
                      <a:srgbClr val="CCFFCC"/>
                    </a:solidFill>
                  </a:tcPr>
                </a:tc>
                <a:tc>
                  <a:txBody>
                    <a:bodyPr/>
                    <a:lstStyle/>
                    <a:p>
                      <a:pPr algn="ctr"/>
                      <a:r>
                        <a:rPr lang="en-US" sz="1800" dirty="0" smtClean="0"/>
                        <a:t>0.9</a:t>
                      </a:r>
                      <a:endParaRPr lang="en-US" sz="1800" dirty="0"/>
                    </a:p>
                  </a:txBody>
                  <a:tcPr marL="45720" marR="45720" marT="18288" marB="18288">
                    <a:cell3D prstMaterial="dkEdge">
                      <a:bevel w="25400" h="38100" prst="artDeco"/>
                      <a:lightRig rig="flood" dir="t"/>
                    </a:cell3D>
                    <a:solidFill>
                      <a:srgbClr val="CCFFCC"/>
                    </a:solidFill>
                  </a:tcPr>
                </a:tc>
                <a:tc>
                  <a:txBody>
                    <a:bodyPr/>
                    <a:lstStyle/>
                    <a:p>
                      <a:pPr algn="ctr"/>
                      <a:r>
                        <a:rPr lang="en-US" sz="1800" dirty="0" smtClean="0"/>
                        <a:t>0.6</a:t>
                      </a:r>
                      <a:endParaRPr lang="en-US" sz="1800" dirty="0"/>
                    </a:p>
                  </a:txBody>
                  <a:tcPr marL="45720" marR="45720" marT="18288" marB="18288">
                    <a:cell3D prstMaterial="dkEdge">
                      <a:bevel w="25400" h="38100" prst="artDeco"/>
                      <a:lightRig rig="flood" dir="t"/>
                    </a:cell3D>
                    <a:solidFill>
                      <a:srgbClr val="CCFFCC"/>
                    </a:solidFill>
                  </a:tcPr>
                </a:tc>
                <a:tc>
                  <a:txBody>
                    <a:bodyPr/>
                    <a:lstStyle/>
                    <a:p>
                      <a:pPr algn="ctr"/>
                      <a:r>
                        <a:rPr lang="en-US" sz="1800" dirty="0" smtClean="0"/>
                        <a:t>0.5</a:t>
                      </a:r>
                      <a:endParaRPr lang="en-US" sz="1800" dirty="0"/>
                    </a:p>
                  </a:txBody>
                  <a:tcPr marL="45720" marR="45720" marT="18288" marB="18288">
                    <a:cell3D prstMaterial="dkEdge">
                      <a:bevel w="25400" h="38100" prst="artDeco"/>
                      <a:lightRig rig="flood" dir="t"/>
                    </a:cell3D>
                    <a:solidFill>
                      <a:srgbClr val="CCFFCC"/>
                    </a:solidFill>
                  </a:tcPr>
                </a:tc>
                <a:tc>
                  <a:txBody>
                    <a:bodyPr/>
                    <a:lstStyle/>
                    <a:p>
                      <a:pPr algn="ctr"/>
                      <a:r>
                        <a:rPr lang="en-US" sz="1800" dirty="0" smtClean="0"/>
                        <a:t>0.4</a:t>
                      </a:r>
                      <a:endParaRPr lang="en-US" sz="1800" dirty="0"/>
                    </a:p>
                  </a:txBody>
                  <a:tcPr marL="45720" marR="45720" marT="18288" marB="18288">
                    <a:cell3D prstMaterial="dkEdge">
                      <a:bevel w="25400" h="38100" prst="artDeco"/>
                      <a:lightRig rig="flood" dir="t"/>
                    </a:cell3D>
                    <a:solidFill>
                      <a:srgbClr val="CCFFCC"/>
                    </a:solidFill>
                  </a:tcPr>
                </a:tc>
              </a:tr>
              <a:tr h="124699">
                <a:tc>
                  <a:txBody>
                    <a:bodyPr/>
                    <a:lstStyle/>
                    <a:p>
                      <a:pPr algn="ctr"/>
                      <a:r>
                        <a:rPr lang="en-US" sz="1800" dirty="0" smtClean="0"/>
                        <a:t>4</a:t>
                      </a:r>
                      <a:endParaRPr lang="en-US" sz="1800" dirty="0"/>
                    </a:p>
                  </a:txBody>
                  <a:tcPr marL="45720" marR="45720" marT="18288" marB="18288">
                    <a:cell3D prstMaterial="dkEdge">
                      <a:bevel w="25400" h="38100" prst="artDeco"/>
                      <a:lightRig rig="flood" dir="t"/>
                    </a:cell3D>
                    <a:solidFill>
                      <a:schemeClr val="bg1">
                        <a:lumMod val="85000"/>
                      </a:schemeClr>
                    </a:solidFill>
                  </a:tcPr>
                </a:tc>
                <a:tc>
                  <a:txBody>
                    <a:bodyPr/>
                    <a:lstStyle/>
                    <a:p>
                      <a:pPr algn="ctr"/>
                      <a:r>
                        <a:rPr lang="en-US" sz="1800" dirty="0" smtClean="0"/>
                        <a:t>8</a:t>
                      </a:r>
                      <a:endParaRPr lang="en-US" sz="1800" dirty="0"/>
                    </a:p>
                  </a:txBody>
                  <a:tcPr marL="45720" marR="45720" marT="18288" marB="18288">
                    <a:cell3D prstMaterial="dkEdge">
                      <a:bevel w="25400" h="38100" prst="artDeco"/>
                      <a:lightRig rig="flood" dir="t"/>
                    </a:cell3D>
                    <a:solidFill>
                      <a:srgbClr val="CCFFCC"/>
                    </a:solidFill>
                  </a:tcPr>
                </a:tc>
                <a:tc>
                  <a:txBody>
                    <a:bodyPr/>
                    <a:lstStyle/>
                    <a:p>
                      <a:pPr algn="ctr"/>
                      <a:r>
                        <a:rPr lang="en-US" sz="1800" dirty="0" smtClean="0"/>
                        <a:t>4</a:t>
                      </a:r>
                      <a:endParaRPr lang="en-US" sz="1800" dirty="0"/>
                    </a:p>
                  </a:txBody>
                  <a:tcPr marL="45720" marR="45720" marT="18288" marB="18288">
                    <a:cell3D prstMaterial="dkEdge">
                      <a:bevel w="25400" h="38100" prst="artDeco"/>
                      <a:lightRig rig="flood" dir="t"/>
                    </a:cell3D>
                    <a:solidFill>
                      <a:srgbClr val="CCFFCC"/>
                    </a:solidFill>
                  </a:tcPr>
                </a:tc>
                <a:tc>
                  <a:txBody>
                    <a:bodyPr/>
                    <a:lstStyle/>
                    <a:p>
                      <a:pPr algn="ctr"/>
                      <a:r>
                        <a:rPr lang="en-US" sz="1800" dirty="0" smtClean="0"/>
                        <a:t>1.9</a:t>
                      </a:r>
                      <a:endParaRPr lang="en-US" sz="1800" dirty="0"/>
                    </a:p>
                  </a:txBody>
                  <a:tcPr marL="45720" marR="45720" marT="18288" marB="18288">
                    <a:cell3D prstMaterial="dkEdge">
                      <a:bevel w="25400" h="38100" prst="artDeco"/>
                      <a:lightRig rig="flood" dir="t"/>
                    </a:cell3D>
                    <a:solidFill>
                      <a:srgbClr val="CCFFCC"/>
                    </a:solidFill>
                  </a:tcPr>
                </a:tc>
                <a:tc>
                  <a:txBody>
                    <a:bodyPr/>
                    <a:lstStyle/>
                    <a:p>
                      <a:pPr algn="ctr"/>
                      <a:r>
                        <a:rPr lang="en-US" sz="1800" dirty="0" smtClean="0"/>
                        <a:t>1.3</a:t>
                      </a:r>
                      <a:endParaRPr lang="en-US" sz="1800" dirty="0"/>
                    </a:p>
                  </a:txBody>
                  <a:tcPr marL="45720" marR="45720" marT="18288" marB="18288">
                    <a:cell3D prstMaterial="dkEdge">
                      <a:bevel w="25400" h="38100" prst="artDeco"/>
                      <a:lightRig rig="flood" dir="t"/>
                    </a:cell3D>
                    <a:solidFill>
                      <a:srgbClr val="CCFFCC"/>
                    </a:solidFill>
                  </a:tcPr>
                </a:tc>
                <a:tc>
                  <a:txBody>
                    <a:bodyPr/>
                    <a:lstStyle/>
                    <a:p>
                      <a:pPr algn="ctr"/>
                      <a:r>
                        <a:rPr lang="en-US" sz="1800" dirty="0" smtClean="0"/>
                        <a:t>0.9</a:t>
                      </a:r>
                      <a:endParaRPr lang="en-US" sz="1800" dirty="0"/>
                    </a:p>
                  </a:txBody>
                  <a:tcPr marL="45720" marR="45720" marT="18288" marB="18288">
                    <a:cell3D prstMaterial="dkEdge">
                      <a:bevel w="25400" h="38100" prst="artDeco"/>
                      <a:lightRig rig="flood" dir="t"/>
                    </a:cell3D>
                    <a:solidFill>
                      <a:srgbClr val="CCFFCC"/>
                    </a:solidFill>
                  </a:tcPr>
                </a:tc>
                <a:tc>
                  <a:txBody>
                    <a:bodyPr/>
                    <a:lstStyle/>
                    <a:p>
                      <a:pPr algn="ctr"/>
                      <a:r>
                        <a:rPr lang="en-US" sz="1800" dirty="0" smtClean="0"/>
                        <a:t>0.8</a:t>
                      </a:r>
                      <a:endParaRPr lang="en-US" sz="1800" dirty="0"/>
                    </a:p>
                  </a:txBody>
                  <a:tcPr marL="45720" marR="45720" marT="18288" marB="18288">
                    <a:cell3D prstMaterial="dkEdge">
                      <a:bevel w="25400" h="38100" prst="artDeco"/>
                      <a:lightRig rig="flood" dir="t"/>
                    </a:cell3D>
                    <a:solidFill>
                      <a:srgbClr val="CCFFCC"/>
                    </a:solidFill>
                  </a:tcPr>
                </a:tc>
              </a:tr>
              <a:tr h="170419">
                <a:tc>
                  <a:txBody>
                    <a:bodyPr/>
                    <a:lstStyle/>
                    <a:p>
                      <a:pPr algn="ctr"/>
                      <a:r>
                        <a:rPr lang="en-US" sz="1800" dirty="0" smtClean="0"/>
                        <a:t>8</a:t>
                      </a:r>
                      <a:endParaRPr lang="en-US" sz="1800" dirty="0"/>
                    </a:p>
                  </a:txBody>
                  <a:tcPr marL="45720" marR="45720" marT="18288" marB="18288">
                    <a:cell3D prstMaterial="dkEdge">
                      <a:bevel w="25400" h="38100" prst="artDeco"/>
                      <a:lightRig rig="flood" dir="t"/>
                    </a:cell3D>
                    <a:solidFill>
                      <a:schemeClr val="bg1">
                        <a:lumMod val="85000"/>
                      </a:schemeClr>
                    </a:solidFill>
                  </a:tcPr>
                </a:tc>
                <a:tc>
                  <a:txBody>
                    <a:bodyPr/>
                    <a:lstStyle/>
                    <a:p>
                      <a:pPr algn="ctr"/>
                      <a:r>
                        <a:rPr lang="en-US" sz="1800" dirty="0" smtClean="0"/>
                        <a:t>15</a:t>
                      </a:r>
                      <a:endParaRPr lang="en-US" sz="1800" dirty="0"/>
                    </a:p>
                  </a:txBody>
                  <a:tcPr marL="45720" marR="45720" marT="18288" marB="18288">
                    <a:cell3D prstMaterial="dkEdge">
                      <a:bevel w="25400" h="38100" prst="artDeco"/>
                      <a:lightRig rig="flood" dir="t"/>
                    </a:cell3D>
                    <a:solidFill>
                      <a:schemeClr val="accent6">
                        <a:lumMod val="60000"/>
                        <a:lumOff val="40000"/>
                      </a:schemeClr>
                    </a:solidFill>
                  </a:tcPr>
                </a:tc>
                <a:tc>
                  <a:txBody>
                    <a:bodyPr/>
                    <a:lstStyle/>
                    <a:p>
                      <a:pPr algn="ctr"/>
                      <a:r>
                        <a:rPr lang="en-US" sz="1800" dirty="0" smtClean="0"/>
                        <a:t>8</a:t>
                      </a:r>
                      <a:endParaRPr lang="en-US" sz="1800" dirty="0"/>
                    </a:p>
                  </a:txBody>
                  <a:tcPr marL="45720" marR="45720" marT="18288" marB="18288">
                    <a:cell3D prstMaterial="dkEdge">
                      <a:bevel w="25400" h="38100" prst="artDeco"/>
                      <a:lightRig rig="flood" dir="t"/>
                    </a:cell3D>
                    <a:solidFill>
                      <a:srgbClr val="CCFFCC"/>
                    </a:solidFill>
                  </a:tcPr>
                </a:tc>
                <a:tc>
                  <a:txBody>
                    <a:bodyPr/>
                    <a:lstStyle/>
                    <a:p>
                      <a:pPr algn="ctr"/>
                      <a:r>
                        <a:rPr lang="en-US" sz="1800" dirty="0" smtClean="0"/>
                        <a:t>4</a:t>
                      </a:r>
                      <a:endParaRPr lang="en-US" sz="1800" dirty="0"/>
                    </a:p>
                  </a:txBody>
                  <a:tcPr marL="45720" marR="45720" marT="18288" marB="18288">
                    <a:cell3D prstMaterial="dkEdge">
                      <a:bevel w="25400" h="38100" prst="artDeco"/>
                      <a:lightRig rig="flood" dir="t"/>
                    </a:cell3D>
                    <a:solidFill>
                      <a:srgbClr val="CCFFCC"/>
                    </a:solidFill>
                  </a:tcPr>
                </a:tc>
                <a:tc>
                  <a:txBody>
                    <a:bodyPr/>
                    <a:lstStyle/>
                    <a:p>
                      <a:pPr algn="ctr"/>
                      <a:r>
                        <a:rPr lang="en-US" sz="1800" dirty="0" smtClean="0"/>
                        <a:t>2.5</a:t>
                      </a:r>
                      <a:endParaRPr lang="en-US" sz="1800" dirty="0"/>
                    </a:p>
                  </a:txBody>
                  <a:tcPr marL="45720" marR="45720" marT="18288" marB="18288">
                    <a:cell3D prstMaterial="dkEdge">
                      <a:bevel w="25400" h="38100" prst="artDeco"/>
                      <a:lightRig rig="flood" dir="t"/>
                    </a:cell3D>
                    <a:solidFill>
                      <a:srgbClr val="CCFFCC"/>
                    </a:solidFill>
                  </a:tcPr>
                </a:tc>
                <a:tc>
                  <a:txBody>
                    <a:bodyPr/>
                    <a:lstStyle/>
                    <a:p>
                      <a:pPr algn="ctr"/>
                      <a:r>
                        <a:rPr lang="en-US" sz="1800" dirty="0" smtClean="0"/>
                        <a:t>1.9</a:t>
                      </a:r>
                      <a:endParaRPr lang="en-US" sz="1800" dirty="0"/>
                    </a:p>
                  </a:txBody>
                  <a:tcPr marL="45720" marR="45720" marT="18288" marB="18288">
                    <a:cell3D prstMaterial="dkEdge">
                      <a:bevel w="25400" h="38100" prst="artDeco"/>
                      <a:lightRig rig="flood" dir="t"/>
                    </a:cell3D>
                    <a:solidFill>
                      <a:srgbClr val="CCFFCC"/>
                    </a:solidFill>
                  </a:tcPr>
                </a:tc>
                <a:tc>
                  <a:txBody>
                    <a:bodyPr/>
                    <a:lstStyle/>
                    <a:p>
                      <a:pPr algn="ctr"/>
                      <a:r>
                        <a:rPr lang="en-US" sz="1800" dirty="0" smtClean="0"/>
                        <a:t>1.5</a:t>
                      </a:r>
                      <a:endParaRPr lang="en-US" sz="1800" dirty="0"/>
                    </a:p>
                  </a:txBody>
                  <a:tcPr marL="45720" marR="45720" marT="18288" marB="18288">
                    <a:cell3D prstMaterial="dkEdge">
                      <a:bevel w="25400" h="38100" prst="artDeco"/>
                      <a:lightRig rig="flood" dir="t"/>
                    </a:cell3D>
                    <a:solidFill>
                      <a:srgbClr val="CCFFCC"/>
                    </a:solidFill>
                  </a:tcPr>
                </a:tc>
              </a:tr>
              <a:tr h="216139">
                <a:tc>
                  <a:txBody>
                    <a:bodyPr/>
                    <a:lstStyle/>
                    <a:p>
                      <a:pPr algn="ctr"/>
                      <a:r>
                        <a:rPr lang="en-US" sz="1800" dirty="0" smtClean="0"/>
                        <a:t>16</a:t>
                      </a:r>
                      <a:endParaRPr lang="en-US" sz="1800" dirty="0"/>
                    </a:p>
                  </a:txBody>
                  <a:tcPr marL="45720" marR="45720" marT="18288" marB="18288">
                    <a:cell3D prstMaterial="dkEdge">
                      <a:bevel w="25400" h="38100" prst="artDeco"/>
                      <a:lightRig rig="flood" dir="t"/>
                    </a:cell3D>
                    <a:solidFill>
                      <a:schemeClr val="bg1">
                        <a:lumMod val="85000"/>
                      </a:schemeClr>
                    </a:solidFill>
                  </a:tcPr>
                </a:tc>
                <a:tc>
                  <a:txBody>
                    <a:bodyPr/>
                    <a:lstStyle/>
                    <a:p>
                      <a:pPr algn="ctr"/>
                      <a:r>
                        <a:rPr lang="en-US" sz="1800" dirty="0" smtClean="0"/>
                        <a:t>30</a:t>
                      </a:r>
                      <a:endParaRPr lang="en-US" sz="1800" dirty="0"/>
                    </a:p>
                  </a:txBody>
                  <a:tcPr marL="45720" marR="45720" marT="18288" marB="18288">
                    <a:cell3D prstMaterial="dkEdge">
                      <a:bevel w="25400" h="38100" prst="artDeco"/>
                      <a:lightRig rig="flood" dir="t"/>
                    </a:cell3D>
                    <a:solidFill>
                      <a:schemeClr val="accent6">
                        <a:lumMod val="60000"/>
                        <a:lumOff val="40000"/>
                      </a:schemeClr>
                    </a:solidFill>
                  </a:tcPr>
                </a:tc>
                <a:tc>
                  <a:txBody>
                    <a:bodyPr/>
                    <a:lstStyle/>
                    <a:p>
                      <a:pPr algn="ctr"/>
                      <a:r>
                        <a:rPr lang="en-US" sz="1800" dirty="0" smtClean="0"/>
                        <a:t>15</a:t>
                      </a:r>
                      <a:endParaRPr lang="en-US" sz="1800" dirty="0"/>
                    </a:p>
                  </a:txBody>
                  <a:tcPr marL="45720" marR="45720" marT="18288" marB="18288">
                    <a:cell3D prstMaterial="dkEdge">
                      <a:bevel w="25400" h="38100" prst="artDeco"/>
                      <a:lightRig rig="flood" dir="t"/>
                    </a:cell3D>
                    <a:solidFill>
                      <a:srgbClr val="FAC090"/>
                    </a:solidFill>
                  </a:tcPr>
                </a:tc>
                <a:tc>
                  <a:txBody>
                    <a:bodyPr/>
                    <a:lstStyle/>
                    <a:p>
                      <a:pPr algn="ctr"/>
                      <a:r>
                        <a:rPr lang="en-US" sz="1800" dirty="0" smtClean="0"/>
                        <a:t>8</a:t>
                      </a:r>
                      <a:endParaRPr lang="en-US" sz="1800" dirty="0"/>
                    </a:p>
                  </a:txBody>
                  <a:tcPr marL="45720" marR="45720" marT="18288" marB="18288">
                    <a:cell3D prstMaterial="dkEdge">
                      <a:bevel w="25400" h="38100" prst="artDeco"/>
                      <a:lightRig rig="flood" dir="t"/>
                    </a:cell3D>
                    <a:solidFill>
                      <a:srgbClr val="CCFFCC"/>
                    </a:solidFill>
                  </a:tcPr>
                </a:tc>
                <a:tc>
                  <a:txBody>
                    <a:bodyPr/>
                    <a:lstStyle/>
                    <a:p>
                      <a:pPr algn="ctr"/>
                      <a:r>
                        <a:rPr lang="en-US" sz="1800" dirty="0" smtClean="0"/>
                        <a:t>5</a:t>
                      </a:r>
                      <a:endParaRPr lang="en-US" sz="1800" dirty="0"/>
                    </a:p>
                  </a:txBody>
                  <a:tcPr marL="45720" marR="45720" marT="18288" marB="18288">
                    <a:cell3D prstMaterial="dkEdge">
                      <a:bevel w="25400" h="38100" prst="artDeco"/>
                      <a:lightRig rig="flood" dir="t"/>
                    </a:cell3D>
                    <a:solidFill>
                      <a:srgbClr val="CCFFCC"/>
                    </a:solidFill>
                  </a:tcPr>
                </a:tc>
                <a:tc>
                  <a:txBody>
                    <a:bodyPr/>
                    <a:lstStyle/>
                    <a:p>
                      <a:pPr algn="ctr"/>
                      <a:r>
                        <a:rPr lang="en-US" sz="1800" dirty="0" smtClean="0"/>
                        <a:t>4</a:t>
                      </a:r>
                      <a:endParaRPr lang="en-US" sz="1800" dirty="0"/>
                    </a:p>
                  </a:txBody>
                  <a:tcPr marL="45720" marR="45720" marT="18288" marB="18288">
                    <a:cell3D prstMaterial="dkEdge">
                      <a:bevel w="25400" h="38100" prst="artDeco"/>
                      <a:lightRig rig="flood" dir="t"/>
                    </a:cell3D>
                    <a:solidFill>
                      <a:srgbClr val="CCFFCC"/>
                    </a:solidFill>
                  </a:tcPr>
                </a:tc>
                <a:tc>
                  <a:txBody>
                    <a:bodyPr/>
                    <a:lstStyle/>
                    <a:p>
                      <a:pPr algn="ctr"/>
                      <a:r>
                        <a:rPr lang="en-US" sz="1800" dirty="0" smtClean="0"/>
                        <a:t>3</a:t>
                      </a:r>
                      <a:endParaRPr lang="en-US" sz="1800" dirty="0"/>
                    </a:p>
                  </a:txBody>
                  <a:tcPr marL="45720" marR="45720" marT="18288" marB="18288">
                    <a:cell3D prstMaterial="dkEdge">
                      <a:bevel w="25400" h="38100" prst="artDeco"/>
                      <a:lightRig rig="flood" dir="t"/>
                    </a:cell3D>
                    <a:solidFill>
                      <a:srgbClr val="CCFFCC"/>
                    </a:solidFill>
                  </a:tcPr>
                </a:tc>
              </a:tr>
              <a:tr h="185659">
                <a:tc>
                  <a:txBody>
                    <a:bodyPr/>
                    <a:lstStyle/>
                    <a:p>
                      <a:pPr algn="ctr"/>
                      <a:r>
                        <a:rPr lang="en-US" sz="1800" dirty="0" smtClean="0"/>
                        <a:t>24</a:t>
                      </a:r>
                      <a:endParaRPr lang="en-US" sz="1800" dirty="0"/>
                    </a:p>
                  </a:txBody>
                  <a:tcPr marL="45720" marR="45720" marT="18288" marB="18288">
                    <a:cell3D prstMaterial="dkEdge">
                      <a:bevel w="25400" h="38100" prst="artDeco"/>
                      <a:lightRig rig="flood" dir="t"/>
                    </a:cell3D>
                    <a:solidFill>
                      <a:schemeClr val="bg1">
                        <a:lumMod val="85000"/>
                      </a:schemeClr>
                    </a:solidFill>
                  </a:tcPr>
                </a:tc>
                <a:tc>
                  <a:txBody>
                    <a:bodyPr/>
                    <a:lstStyle/>
                    <a:p>
                      <a:pPr algn="ctr"/>
                      <a:r>
                        <a:rPr lang="en-US" sz="1800" dirty="0" smtClean="0">
                          <a:solidFill>
                            <a:srgbClr val="FFFFFF"/>
                          </a:solidFill>
                        </a:rPr>
                        <a:t>45</a:t>
                      </a:r>
                      <a:endParaRPr lang="en-US" sz="1800" dirty="0">
                        <a:solidFill>
                          <a:srgbClr val="FFFFFF"/>
                        </a:solidFill>
                      </a:endParaRPr>
                    </a:p>
                  </a:txBody>
                  <a:tcPr marL="45720" marR="45720" marT="18288" marB="18288">
                    <a:cell3D prstMaterial="dkEdge">
                      <a:bevel w="25400" h="38100" prst="artDeco"/>
                      <a:lightRig rig="flood" dir="t"/>
                    </a:cell3D>
                    <a:solidFill>
                      <a:srgbClr val="FF0000"/>
                    </a:solidFill>
                  </a:tcPr>
                </a:tc>
                <a:tc>
                  <a:txBody>
                    <a:bodyPr/>
                    <a:lstStyle/>
                    <a:p>
                      <a:pPr algn="ctr"/>
                      <a:r>
                        <a:rPr lang="en-US" sz="1800" dirty="0" smtClean="0"/>
                        <a:t>23</a:t>
                      </a:r>
                      <a:endParaRPr lang="en-US" sz="1800" dirty="0"/>
                    </a:p>
                  </a:txBody>
                  <a:tcPr marL="45720" marR="45720" marT="18288" marB="18288">
                    <a:cell3D prstMaterial="dkEdge">
                      <a:bevel w="25400" h="38100" prst="artDeco"/>
                      <a:lightRig rig="flood" dir="t"/>
                    </a:cell3D>
                    <a:solidFill>
                      <a:srgbClr val="FAC090"/>
                    </a:solidFill>
                  </a:tcPr>
                </a:tc>
                <a:tc>
                  <a:txBody>
                    <a:bodyPr/>
                    <a:lstStyle/>
                    <a:p>
                      <a:pPr algn="ctr"/>
                      <a:r>
                        <a:rPr lang="en-US" sz="1800" dirty="0" smtClean="0"/>
                        <a:t>11</a:t>
                      </a:r>
                      <a:endParaRPr lang="en-US" sz="1800" dirty="0"/>
                    </a:p>
                  </a:txBody>
                  <a:tcPr marL="45720" marR="45720" marT="18288" marB="18288">
                    <a:cell3D prstMaterial="dkEdge">
                      <a:bevel w="25400" h="38100" prst="artDeco"/>
                      <a:lightRig rig="flood" dir="t"/>
                    </a:cell3D>
                    <a:solidFill>
                      <a:srgbClr val="FAC090"/>
                    </a:solidFill>
                  </a:tcPr>
                </a:tc>
                <a:tc>
                  <a:txBody>
                    <a:bodyPr/>
                    <a:lstStyle/>
                    <a:p>
                      <a:pPr algn="ctr"/>
                      <a:r>
                        <a:rPr lang="en-US" sz="1800" dirty="0" smtClean="0"/>
                        <a:t>8</a:t>
                      </a:r>
                      <a:endParaRPr lang="en-US" sz="1800" dirty="0"/>
                    </a:p>
                  </a:txBody>
                  <a:tcPr marL="45720" marR="45720" marT="18288" marB="18288">
                    <a:cell3D prstMaterial="dkEdge">
                      <a:bevel w="25400" h="38100" prst="artDeco"/>
                      <a:lightRig rig="flood" dir="t"/>
                    </a:cell3D>
                    <a:solidFill>
                      <a:srgbClr val="CCFFCC"/>
                    </a:solidFill>
                  </a:tcPr>
                </a:tc>
                <a:tc>
                  <a:txBody>
                    <a:bodyPr/>
                    <a:lstStyle/>
                    <a:p>
                      <a:pPr algn="ctr"/>
                      <a:r>
                        <a:rPr lang="en-US" sz="1800" dirty="0" smtClean="0"/>
                        <a:t>6</a:t>
                      </a:r>
                      <a:endParaRPr lang="en-US" sz="1800" dirty="0"/>
                    </a:p>
                  </a:txBody>
                  <a:tcPr marL="45720" marR="45720" marT="18288" marB="18288">
                    <a:cell3D prstMaterial="dkEdge">
                      <a:bevel w="25400" h="38100" prst="artDeco"/>
                      <a:lightRig rig="flood" dir="t"/>
                    </a:cell3D>
                    <a:solidFill>
                      <a:srgbClr val="CCFFCC"/>
                    </a:solidFill>
                  </a:tcPr>
                </a:tc>
                <a:tc>
                  <a:txBody>
                    <a:bodyPr/>
                    <a:lstStyle/>
                    <a:p>
                      <a:pPr algn="ctr"/>
                      <a:r>
                        <a:rPr lang="en-US" sz="1800" dirty="0" smtClean="0"/>
                        <a:t>5</a:t>
                      </a:r>
                      <a:endParaRPr lang="en-US" sz="1800" dirty="0"/>
                    </a:p>
                  </a:txBody>
                  <a:tcPr marL="45720" marR="45720" marT="18288" marB="18288">
                    <a:cell3D prstMaterial="dkEdge">
                      <a:bevel w="25400" h="38100" prst="artDeco"/>
                      <a:lightRig rig="flood" dir="t"/>
                    </a:cell3D>
                    <a:solidFill>
                      <a:srgbClr val="CCFFCC"/>
                    </a:solidFill>
                  </a:tcPr>
                </a:tc>
              </a:tr>
              <a:tr h="155179">
                <a:tc>
                  <a:txBody>
                    <a:bodyPr/>
                    <a:lstStyle/>
                    <a:p>
                      <a:pPr algn="ctr"/>
                      <a:r>
                        <a:rPr lang="en-US" sz="1800" dirty="0" smtClean="0"/>
                        <a:t>32</a:t>
                      </a:r>
                      <a:endParaRPr lang="en-US" sz="1800" dirty="0"/>
                    </a:p>
                  </a:txBody>
                  <a:tcPr marL="45720" marR="45720" marT="18288" marB="18288">
                    <a:cell3D prstMaterial="dkEdge">
                      <a:bevel w="25400" h="38100" prst="artDeco"/>
                      <a:lightRig rig="flood" dir="t"/>
                    </a:cell3D>
                    <a:solidFill>
                      <a:schemeClr val="bg1">
                        <a:lumMod val="85000"/>
                      </a:schemeClr>
                    </a:solidFill>
                  </a:tcPr>
                </a:tc>
                <a:tc>
                  <a:txBody>
                    <a:bodyPr/>
                    <a:lstStyle/>
                    <a:p>
                      <a:pPr algn="ctr"/>
                      <a:r>
                        <a:rPr lang="en-US" sz="1800" dirty="0" smtClean="0">
                          <a:solidFill>
                            <a:srgbClr val="FFFFFF"/>
                          </a:solidFill>
                        </a:rPr>
                        <a:t>60</a:t>
                      </a:r>
                      <a:endParaRPr lang="en-US" sz="1800" dirty="0">
                        <a:solidFill>
                          <a:srgbClr val="FFFFFF"/>
                        </a:solidFill>
                      </a:endParaRPr>
                    </a:p>
                  </a:txBody>
                  <a:tcPr marL="45720" marR="45720" marT="18288" marB="18288">
                    <a:cell3D prstMaterial="dkEdge">
                      <a:bevel w="25400" h="38100" prst="artDeco"/>
                      <a:lightRig rig="flood" dir="t"/>
                    </a:cell3D>
                    <a:solidFill>
                      <a:srgbClr val="FF0000"/>
                    </a:solidFill>
                  </a:tcPr>
                </a:tc>
                <a:tc>
                  <a:txBody>
                    <a:bodyPr/>
                    <a:lstStyle/>
                    <a:p>
                      <a:pPr algn="ctr"/>
                      <a:r>
                        <a:rPr lang="en-US" sz="1800" dirty="0" smtClean="0"/>
                        <a:t>30</a:t>
                      </a:r>
                      <a:endParaRPr lang="en-US" sz="1800" dirty="0"/>
                    </a:p>
                  </a:txBody>
                  <a:tcPr marL="45720" marR="45720" marT="18288" marB="18288">
                    <a:cell3D prstMaterial="dkEdge">
                      <a:bevel w="25400" h="38100" prst="artDeco"/>
                      <a:lightRig rig="flood" dir="t"/>
                    </a:cell3D>
                    <a:solidFill>
                      <a:srgbClr val="FAC090"/>
                    </a:solidFill>
                  </a:tcPr>
                </a:tc>
                <a:tc>
                  <a:txBody>
                    <a:bodyPr/>
                    <a:lstStyle/>
                    <a:p>
                      <a:pPr algn="ctr"/>
                      <a:r>
                        <a:rPr lang="en-US" sz="1800" dirty="0" smtClean="0"/>
                        <a:t>15</a:t>
                      </a:r>
                      <a:endParaRPr lang="en-US" sz="1800" dirty="0"/>
                    </a:p>
                  </a:txBody>
                  <a:tcPr marL="45720" marR="45720" marT="18288" marB="18288">
                    <a:cell3D prstMaterial="dkEdge">
                      <a:bevel w="25400" h="38100" prst="artDeco"/>
                      <a:lightRig rig="flood" dir="t"/>
                    </a:cell3D>
                    <a:solidFill>
                      <a:srgbClr val="FAC090"/>
                    </a:solidFill>
                  </a:tcPr>
                </a:tc>
                <a:tc>
                  <a:txBody>
                    <a:bodyPr/>
                    <a:lstStyle/>
                    <a:p>
                      <a:pPr algn="ctr"/>
                      <a:r>
                        <a:rPr lang="en-US" sz="1800" dirty="0" smtClean="0"/>
                        <a:t>10</a:t>
                      </a:r>
                      <a:endParaRPr lang="en-US" sz="1800" dirty="0"/>
                    </a:p>
                  </a:txBody>
                  <a:tcPr marL="45720" marR="45720" marT="18288" marB="18288">
                    <a:cell3D prstMaterial="dkEdge">
                      <a:bevel w="25400" h="38100" prst="artDeco"/>
                      <a:lightRig rig="flood" dir="t"/>
                    </a:cell3D>
                    <a:solidFill>
                      <a:srgbClr val="CCFFCC"/>
                    </a:solidFill>
                  </a:tcPr>
                </a:tc>
                <a:tc>
                  <a:txBody>
                    <a:bodyPr/>
                    <a:lstStyle/>
                    <a:p>
                      <a:pPr algn="ctr"/>
                      <a:r>
                        <a:rPr lang="en-US" sz="1800" dirty="0" smtClean="0"/>
                        <a:t>8</a:t>
                      </a:r>
                      <a:endParaRPr lang="en-US" sz="1800" dirty="0"/>
                    </a:p>
                  </a:txBody>
                  <a:tcPr marL="45720" marR="45720" marT="18288" marB="18288">
                    <a:cell3D prstMaterial="dkEdge">
                      <a:bevel w="25400" h="38100" prst="artDeco"/>
                      <a:lightRig rig="flood" dir="t"/>
                    </a:cell3D>
                    <a:solidFill>
                      <a:srgbClr val="CCFFCC"/>
                    </a:solidFill>
                  </a:tcPr>
                </a:tc>
                <a:tc>
                  <a:txBody>
                    <a:bodyPr/>
                    <a:lstStyle/>
                    <a:p>
                      <a:pPr algn="ctr"/>
                      <a:r>
                        <a:rPr lang="en-US" sz="1800" dirty="0" smtClean="0"/>
                        <a:t>6</a:t>
                      </a:r>
                      <a:endParaRPr lang="en-US" sz="1800" dirty="0"/>
                    </a:p>
                  </a:txBody>
                  <a:tcPr marL="45720" marR="45720" marT="18288" marB="18288">
                    <a:cell3D prstMaterial="dkEdge">
                      <a:bevel w="25400" h="38100" prst="artDeco"/>
                      <a:lightRig rig="flood" dir="t"/>
                    </a:cell3D>
                    <a:solidFill>
                      <a:srgbClr val="CCFFCC"/>
                    </a:solidFill>
                  </a:tcPr>
                </a:tc>
              </a:tr>
              <a:tr h="124699">
                <a:tc>
                  <a:txBody>
                    <a:bodyPr/>
                    <a:lstStyle/>
                    <a:p>
                      <a:pPr algn="ctr"/>
                      <a:r>
                        <a:rPr lang="en-US" sz="1800" dirty="0" smtClean="0"/>
                        <a:t>64</a:t>
                      </a:r>
                      <a:endParaRPr lang="en-US" sz="1800" dirty="0"/>
                    </a:p>
                  </a:txBody>
                  <a:tcPr marL="45720" marR="45720" marT="18288" marB="18288">
                    <a:cell3D prstMaterial="dkEdge">
                      <a:bevel w="25400" h="38100" prst="artDeco"/>
                      <a:lightRig rig="flood" dir="t"/>
                    </a:cell3D>
                    <a:solidFill>
                      <a:schemeClr val="bg1">
                        <a:lumMod val="85000"/>
                      </a:schemeClr>
                    </a:solidFill>
                  </a:tcPr>
                </a:tc>
                <a:tc>
                  <a:txBody>
                    <a:bodyPr/>
                    <a:lstStyle/>
                    <a:p>
                      <a:pPr algn="ctr"/>
                      <a:r>
                        <a:rPr lang="en-US" sz="1800" dirty="0" smtClean="0">
                          <a:solidFill>
                            <a:srgbClr val="FFFFFF"/>
                          </a:solidFill>
                        </a:rPr>
                        <a:t>120</a:t>
                      </a:r>
                      <a:endParaRPr lang="en-US" sz="1800" dirty="0">
                        <a:solidFill>
                          <a:srgbClr val="FFFFFF"/>
                        </a:solidFill>
                      </a:endParaRPr>
                    </a:p>
                  </a:txBody>
                  <a:tcPr marL="45720" marR="45720" marT="18288" marB="18288">
                    <a:cell3D prstMaterial="dkEdge">
                      <a:bevel w="25400" h="38100" prst="artDeco"/>
                      <a:lightRig rig="flood" dir="t"/>
                    </a:cell3D>
                    <a:solidFill>
                      <a:srgbClr val="FF0000"/>
                    </a:solidFill>
                  </a:tcPr>
                </a:tc>
                <a:tc>
                  <a:txBody>
                    <a:bodyPr/>
                    <a:lstStyle/>
                    <a:p>
                      <a:pPr algn="ctr"/>
                      <a:r>
                        <a:rPr lang="en-US" sz="1800" dirty="0" smtClean="0">
                          <a:solidFill>
                            <a:srgbClr val="FFFFFF"/>
                          </a:solidFill>
                        </a:rPr>
                        <a:t>60</a:t>
                      </a:r>
                      <a:endParaRPr lang="en-US" sz="1800" dirty="0">
                        <a:solidFill>
                          <a:srgbClr val="FFFFFF"/>
                        </a:solidFill>
                      </a:endParaRPr>
                    </a:p>
                  </a:txBody>
                  <a:tcPr marL="45720" marR="45720" marT="18288" marB="18288">
                    <a:cell3D prstMaterial="dkEdge">
                      <a:bevel w="25400" h="38100" prst="artDeco"/>
                      <a:lightRig rig="flood" dir="t"/>
                    </a:cell3D>
                    <a:solidFill>
                      <a:srgbClr val="FF0000"/>
                    </a:solidFill>
                  </a:tcPr>
                </a:tc>
                <a:tc>
                  <a:txBody>
                    <a:bodyPr/>
                    <a:lstStyle/>
                    <a:p>
                      <a:pPr algn="ctr"/>
                      <a:r>
                        <a:rPr lang="en-US" sz="1800" dirty="0" smtClean="0"/>
                        <a:t>30</a:t>
                      </a:r>
                      <a:endParaRPr lang="en-US" sz="1800" dirty="0"/>
                    </a:p>
                  </a:txBody>
                  <a:tcPr marL="45720" marR="45720" marT="18288" marB="18288">
                    <a:cell3D prstMaterial="dkEdge">
                      <a:bevel w="25400" h="38100" prst="artDeco"/>
                      <a:lightRig rig="flood" dir="t"/>
                    </a:cell3D>
                    <a:solidFill>
                      <a:srgbClr val="FAC090"/>
                    </a:solidFill>
                  </a:tcPr>
                </a:tc>
                <a:tc>
                  <a:txBody>
                    <a:bodyPr/>
                    <a:lstStyle/>
                    <a:p>
                      <a:pPr algn="ctr"/>
                      <a:r>
                        <a:rPr lang="en-US" sz="1800" dirty="0" smtClean="0"/>
                        <a:t>20</a:t>
                      </a:r>
                      <a:endParaRPr lang="en-US" sz="1800" dirty="0"/>
                    </a:p>
                  </a:txBody>
                  <a:tcPr marL="45720" marR="45720" marT="18288" marB="18288">
                    <a:cell3D prstMaterial="dkEdge">
                      <a:bevel w="25400" h="38100" prst="artDeco"/>
                      <a:lightRig rig="flood" dir="t"/>
                    </a:cell3D>
                    <a:solidFill>
                      <a:srgbClr val="FAC090"/>
                    </a:solidFill>
                  </a:tcPr>
                </a:tc>
                <a:tc>
                  <a:txBody>
                    <a:bodyPr/>
                    <a:lstStyle/>
                    <a:p>
                      <a:pPr algn="ctr"/>
                      <a:r>
                        <a:rPr lang="en-US" sz="1800" dirty="0" smtClean="0"/>
                        <a:t>15</a:t>
                      </a:r>
                      <a:endParaRPr lang="en-US" sz="1800" dirty="0"/>
                    </a:p>
                  </a:txBody>
                  <a:tcPr marL="45720" marR="45720" marT="18288" marB="18288">
                    <a:cell3D prstMaterial="dkEdge">
                      <a:bevel w="25400" h="38100" prst="artDeco"/>
                      <a:lightRig rig="flood" dir="t"/>
                    </a:cell3D>
                    <a:solidFill>
                      <a:srgbClr val="FAC090"/>
                    </a:solidFill>
                  </a:tcPr>
                </a:tc>
                <a:tc>
                  <a:txBody>
                    <a:bodyPr/>
                    <a:lstStyle/>
                    <a:p>
                      <a:pPr algn="ctr"/>
                      <a:r>
                        <a:rPr lang="en-US" sz="1800" dirty="0" smtClean="0"/>
                        <a:t>12</a:t>
                      </a:r>
                      <a:endParaRPr lang="en-US" sz="1800" dirty="0"/>
                    </a:p>
                  </a:txBody>
                  <a:tcPr marL="45720" marR="45720" marT="18288" marB="18288">
                    <a:cell3D prstMaterial="dkEdge">
                      <a:bevel w="25400" h="38100" prst="artDeco"/>
                      <a:lightRig rig="flood" dir="t"/>
                    </a:cell3D>
                    <a:solidFill>
                      <a:srgbClr val="FAC090"/>
                    </a:solidFill>
                  </a:tcPr>
                </a:tc>
              </a:tr>
              <a:tr h="182880">
                <a:tc>
                  <a:txBody>
                    <a:bodyPr/>
                    <a:lstStyle/>
                    <a:p>
                      <a:pPr algn="ctr"/>
                      <a:r>
                        <a:rPr lang="en-US" sz="1800" dirty="0" smtClean="0"/>
                        <a:t>128</a:t>
                      </a:r>
                      <a:endParaRPr lang="en-US" sz="1800" dirty="0"/>
                    </a:p>
                  </a:txBody>
                  <a:tcPr marL="45720" marR="45720" marT="18288" marB="18288">
                    <a:cell3D prstMaterial="dkEdge">
                      <a:bevel w="25400" h="38100" prst="artDeco"/>
                      <a:lightRig rig="flood" dir="t"/>
                    </a:cell3D>
                    <a:solidFill>
                      <a:schemeClr val="bg1">
                        <a:lumMod val="85000"/>
                      </a:schemeClr>
                    </a:solidFill>
                  </a:tcPr>
                </a:tc>
                <a:tc>
                  <a:txBody>
                    <a:bodyPr/>
                    <a:lstStyle/>
                    <a:p>
                      <a:pPr algn="ctr"/>
                      <a:r>
                        <a:rPr lang="en-US" sz="1800" dirty="0" smtClean="0">
                          <a:solidFill>
                            <a:srgbClr val="FFFFFF"/>
                          </a:solidFill>
                        </a:rPr>
                        <a:t>240</a:t>
                      </a:r>
                      <a:endParaRPr lang="en-US" sz="1800" dirty="0">
                        <a:solidFill>
                          <a:srgbClr val="FFFFFF"/>
                        </a:solidFill>
                      </a:endParaRPr>
                    </a:p>
                  </a:txBody>
                  <a:tcPr marL="45720" marR="45720" marT="18288" marB="18288">
                    <a:cell3D prstMaterial="dkEdge">
                      <a:bevel w="25400" h="38100" prst="artDeco"/>
                      <a:lightRig rig="flood" dir="t"/>
                    </a:cell3D>
                    <a:solidFill>
                      <a:srgbClr val="FF0000"/>
                    </a:solidFill>
                  </a:tcPr>
                </a:tc>
                <a:tc>
                  <a:txBody>
                    <a:bodyPr/>
                    <a:lstStyle/>
                    <a:p>
                      <a:pPr algn="ctr"/>
                      <a:r>
                        <a:rPr lang="en-US" sz="1800" dirty="0" smtClean="0">
                          <a:solidFill>
                            <a:srgbClr val="FFFFFF"/>
                          </a:solidFill>
                        </a:rPr>
                        <a:t>120</a:t>
                      </a:r>
                      <a:endParaRPr lang="en-US" sz="1800" dirty="0">
                        <a:solidFill>
                          <a:srgbClr val="FFFFFF"/>
                        </a:solidFill>
                      </a:endParaRPr>
                    </a:p>
                  </a:txBody>
                  <a:tcPr marL="45720" marR="45720" marT="18288" marB="18288">
                    <a:cell3D prstMaterial="dkEdge">
                      <a:bevel w="25400" h="38100" prst="artDeco"/>
                      <a:lightRig rig="flood" dir="t"/>
                    </a:cell3D>
                    <a:solidFill>
                      <a:srgbClr val="FF0000"/>
                    </a:solidFill>
                  </a:tcPr>
                </a:tc>
                <a:tc>
                  <a:txBody>
                    <a:bodyPr/>
                    <a:lstStyle/>
                    <a:p>
                      <a:pPr algn="ctr"/>
                      <a:r>
                        <a:rPr lang="en-US" sz="1800" dirty="0" smtClean="0">
                          <a:solidFill>
                            <a:srgbClr val="FFFFFF"/>
                          </a:solidFill>
                        </a:rPr>
                        <a:t>60</a:t>
                      </a:r>
                      <a:endParaRPr lang="en-US" sz="1800" dirty="0">
                        <a:solidFill>
                          <a:srgbClr val="FFFFFF"/>
                        </a:solidFill>
                      </a:endParaRPr>
                    </a:p>
                  </a:txBody>
                  <a:tcPr marL="45720" marR="45720" marT="18288" marB="18288">
                    <a:cell3D prstMaterial="dkEdge">
                      <a:bevel w="25400" h="38100" prst="artDeco"/>
                      <a:lightRig rig="flood" dir="t"/>
                    </a:cell3D>
                    <a:solidFill>
                      <a:srgbClr val="FF0000"/>
                    </a:solidFill>
                  </a:tcPr>
                </a:tc>
                <a:tc>
                  <a:txBody>
                    <a:bodyPr/>
                    <a:lstStyle/>
                    <a:p>
                      <a:pPr algn="ctr"/>
                      <a:r>
                        <a:rPr lang="en-US" sz="1800" dirty="0" smtClean="0">
                          <a:solidFill>
                            <a:srgbClr val="FFFFFF"/>
                          </a:solidFill>
                        </a:rPr>
                        <a:t>40</a:t>
                      </a:r>
                      <a:endParaRPr lang="en-US" sz="1800" dirty="0">
                        <a:solidFill>
                          <a:srgbClr val="FFFFFF"/>
                        </a:solidFill>
                      </a:endParaRPr>
                    </a:p>
                  </a:txBody>
                  <a:tcPr marL="45720" marR="45720" marT="18288" marB="18288">
                    <a:cell3D prstMaterial="dkEdge">
                      <a:bevel w="25400" h="38100" prst="artDeco"/>
                      <a:lightRig rig="flood" dir="t"/>
                    </a:cell3D>
                    <a:solidFill>
                      <a:srgbClr val="FF0000"/>
                    </a:solidFill>
                  </a:tcPr>
                </a:tc>
                <a:tc>
                  <a:txBody>
                    <a:bodyPr/>
                    <a:lstStyle/>
                    <a:p>
                      <a:pPr algn="ctr"/>
                      <a:r>
                        <a:rPr lang="en-US" sz="1800" dirty="0" smtClean="0"/>
                        <a:t>30</a:t>
                      </a:r>
                      <a:endParaRPr lang="en-US" sz="1800" dirty="0"/>
                    </a:p>
                  </a:txBody>
                  <a:tcPr marL="45720" marR="45720" marT="18288" marB="18288">
                    <a:cell3D prstMaterial="dkEdge">
                      <a:bevel w="25400" h="38100" prst="artDeco"/>
                      <a:lightRig rig="flood" dir="t"/>
                    </a:cell3D>
                    <a:solidFill>
                      <a:srgbClr val="FAC090"/>
                    </a:solidFill>
                  </a:tcPr>
                </a:tc>
                <a:tc>
                  <a:txBody>
                    <a:bodyPr/>
                    <a:lstStyle/>
                    <a:p>
                      <a:pPr algn="ctr"/>
                      <a:r>
                        <a:rPr lang="en-US" sz="1800" dirty="0" smtClean="0"/>
                        <a:t>24</a:t>
                      </a:r>
                      <a:endParaRPr lang="en-US" sz="1800" dirty="0"/>
                    </a:p>
                  </a:txBody>
                  <a:tcPr marL="45720" marR="45720" marT="18288" marB="18288">
                    <a:cell3D prstMaterial="dkEdge">
                      <a:bevel w="25400" h="38100" prst="artDeco"/>
                      <a:lightRig rig="flood" dir="t"/>
                    </a:cell3D>
                    <a:solidFill>
                      <a:srgbClr val="FAC090"/>
                    </a:solid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995886930"/>
              </p:ext>
            </p:extLst>
          </p:nvPr>
        </p:nvGraphicFramePr>
        <p:xfrm>
          <a:off x="1371600" y="5181600"/>
          <a:ext cx="5839200" cy="1121664"/>
        </p:xfrm>
        <a:graphic>
          <a:graphicData uri="http://schemas.openxmlformats.org/drawingml/2006/table">
            <a:tbl>
              <a:tblPr bandRow="1">
                <a:tableStyleId>{2A488322-F2BA-4B5B-9748-0D474271808F}</a:tableStyleId>
              </a:tblPr>
              <a:tblGrid>
                <a:gridCol w="1024421"/>
                <a:gridCol w="2765937"/>
                <a:gridCol w="2048842"/>
              </a:tblGrid>
              <a:tr h="194733">
                <a:tc gridSpan="3">
                  <a:txBody>
                    <a:bodyPr/>
                    <a:lstStyle/>
                    <a:p>
                      <a:pPr algn="ctr"/>
                      <a:r>
                        <a:rPr lang="en-US" sz="1600" dirty="0" smtClean="0">
                          <a:solidFill>
                            <a:srgbClr val="FFFFFF"/>
                          </a:solidFill>
                        </a:rPr>
                        <a:t>ASPE Time-To-Tap Performance</a:t>
                      </a:r>
                      <a:r>
                        <a:rPr lang="en-US" sz="1600" baseline="0" dirty="0" smtClean="0">
                          <a:solidFill>
                            <a:srgbClr val="FFFFFF"/>
                          </a:solidFill>
                        </a:rPr>
                        <a:t> Criteria</a:t>
                      </a:r>
                      <a:endParaRPr lang="en-US" sz="1600" dirty="0">
                        <a:solidFill>
                          <a:srgbClr val="FFFFFF"/>
                        </a:solidFill>
                      </a:endParaRPr>
                    </a:p>
                  </a:txBody>
                  <a:tcPr marT="18288" marB="18288">
                    <a:cell3D prstMaterial="dkEdge">
                      <a:bevel w="25400" h="38100" prst="artDeco"/>
                      <a:lightRig rig="flood" dir="t"/>
                    </a:cell3D>
                    <a:solidFill>
                      <a:schemeClr val="tx1">
                        <a:lumMod val="85000"/>
                        <a:lumOff val="15000"/>
                      </a:schemeClr>
                    </a:solidFill>
                  </a:tcPr>
                </a:tc>
                <a:tc hMerge="1">
                  <a:txBody>
                    <a:bodyPr/>
                    <a:lstStyle/>
                    <a:p>
                      <a:endParaRPr lang="en-US" sz="1050" dirty="0"/>
                    </a:p>
                  </a:txBody>
                  <a:tcPr marT="18288" marB="18288">
                    <a:cell3D prstMaterial="dkEdge">
                      <a:bevel w="25400" h="38100" prst="artDeco"/>
                      <a:lightRig rig="flood" dir="t"/>
                    </a:cell3D>
                    <a:solidFill>
                      <a:schemeClr val="bg1">
                        <a:lumMod val="85000"/>
                      </a:schemeClr>
                    </a:solidFill>
                  </a:tcPr>
                </a:tc>
                <a:tc hMerge="1">
                  <a:txBody>
                    <a:bodyPr/>
                    <a:lstStyle/>
                    <a:p>
                      <a:endParaRPr lang="en-US" sz="1050" dirty="0"/>
                    </a:p>
                  </a:txBody>
                  <a:tcPr marT="18288" marB="18288">
                    <a:cell3D prstMaterial="dkEdge">
                      <a:bevel w="25400" h="38100" prst="artDeco"/>
                      <a:lightRig rig="flood" dir="t"/>
                    </a:cell3D>
                    <a:solidFill>
                      <a:schemeClr val="bg1">
                        <a:lumMod val="85000"/>
                      </a:schemeClr>
                    </a:solidFill>
                  </a:tcPr>
                </a:tc>
              </a:tr>
              <a:tr h="194733">
                <a:tc>
                  <a:txBody>
                    <a:bodyPr/>
                    <a:lstStyle/>
                    <a:p>
                      <a:endParaRPr lang="en-US" sz="1600" dirty="0"/>
                    </a:p>
                  </a:txBody>
                  <a:tcPr marT="18288" marB="18288">
                    <a:cell3D prstMaterial="dkEdge">
                      <a:bevel w="25400" h="38100" prst="artDeco"/>
                      <a:lightRig rig="flood" dir="t"/>
                    </a:cell3D>
                    <a:solidFill>
                      <a:srgbClr val="CCFFCC"/>
                    </a:solidFill>
                  </a:tcPr>
                </a:tc>
                <a:tc>
                  <a:txBody>
                    <a:bodyPr/>
                    <a:lstStyle/>
                    <a:p>
                      <a:r>
                        <a:rPr lang="en-US" sz="1600" dirty="0" smtClean="0"/>
                        <a:t>Acceptable Performance</a:t>
                      </a:r>
                      <a:endParaRPr lang="en-US" sz="1600" dirty="0"/>
                    </a:p>
                  </a:txBody>
                  <a:tcPr marT="18288" marB="18288">
                    <a:cell3D prstMaterial="dkEdge">
                      <a:bevel w="25400" h="38100" prst="artDeco"/>
                      <a:lightRig rig="flood" dir="t"/>
                    </a:cell3D>
                    <a:solidFill>
                      <a:schemeClr val="bg1">
                        <a:lumMod val="85000"/>
                      </a:schemeClr>
                    </a:solidFill>
                  </a:tcPr>
                </a:tc>
                <a:tc>
                  <a:txBody>
                    <a:bodyPr/>
                    <a:lstStyle/>
                    <a:p>
                      <a:r>
                        <a:rPr lang="en-US" sz="1600" dirty="0" smtClean="0"/>
                        <a:t>1-10 seconds</a:t>
                      </a:r>
                      <a:endParaRPr lang="en-US" sz="1600" dirty="0"/>
                    </a:p>
                  </a:txBody>
                  <a:tcPr marT="18288" marB="18288">
                    <a:cell3D prstMaterial="dkEdge">
                      <a:bevel w="25400" h="38100" prst="artDeco"/>
                      <a:lightRig rig="flood" dir="t"/>
                    </a:cell3D>
                    <a:solidFill>
                      <a:schemeClr val="bg1">
                        <a:lumMod val="85000"/>
                      </a:schemeClr>
                    </a:solidFill>
                  </a:tcPr>
                </a:tc>
              </a:tr>
              <a:tr h="194733">
                <a:tc>
                  <a:txBody>
                    <a:bodyPr/>
                    <a:lstStyle/>
                    <a:p>
                      <a:endParaRPr lang="en-US" sz="1600" dirty="0"/>
                    </a:p>
                  </a:txBody>
                  <a:tcPr marT="18288" marB="18288">
                    <a:cell3D prstMaterial="dkEdge">
                      <a:bevel w="25400" h="38100" prst="artDeco"/>
                      <a:lightRig rig="flood" dir="t"/>
                    </a:cell3D>
                    <a:solidFill>
                      <a:schemeClr val="accent6">
                        <a:lumMod val="60000"/>
                        <a:lumOff val="40000"/>
                      </a:schemeClr>
                    </a:solidFill>
                  </a:tcPr>
                </a:tc>
                <a:tc>
                  <a:txBody>
                    <a:bodyPr/>
                    <a:lstStyle/>
                    <a:p>
                      <a:r>
                        <a:rPr lang="en-US" sz="1600" dirty="0" smtClean="0"/>
                        <a:t>Marginal Performance</a:t>
                      </a:r>
                      <a:endParaRPr lang="en-US" sz="1600" dirty="0"/>
                    </a:p>
                  </a:txBody>
                  <a:tcPr marT="18288" marB="18288">
                    <a:cell3D prstMaterial="dkEdge">
                      <a:bevel w="25400" h="38100" prst="artDeco"/>
                      <a:lightRig rig="flood" dir="t"/>
                    </a:cell3D>
                    <a:solidFill>
                      <a:schemeClr val="bg1">
                        <a:lumMod val="85000"/>
                      </a:schemeClr>
                    </a:solidFill>
                  </a:tcPr>
                </a:tc>
                <a:tc>
                  <a:txBody>
                    <a:bodyPr/>
                    <a:lstStyle/>
                    <a:p>
                      <a:r>
                        <a:rPr lang="en-US" sz="1600" dirty="0" smtClean="0"/>
                        <a:t>11-30 seconds</a:t>
                      </a:r>
                      <a:endParaRPr lang="en-US" sz="1600" dirty="0"/>
                    </a:p>
                  </a:txBody>
                  <a:tcPr marT="18288" marB="18288">
                    <a:cell3D prstMaterial="dkEdge">
                      <a:bevel w="25400" h="38100" prst="artDeco"/>
                      <a:lightRig rig="flood" dir="t"/>
                    </a:cell3D>
                    <a:solidFill>
                      <a:schemeClr val="bg1">
                        <a:lumMod val="85000"/>
                      </a:schemeClr>
                    </a:solidFill>
                  </a:tcPr>
                </a:tc>
              </a:tr>
              <a:tr h="194733">
                <a:tc>
                  <a:txBody>
                    <a:bodyPr/>
                    <a:lstStyle/>
                    <a:p>
                      <a:endParaRPr lang="en-US" sz="1600" dirty="0"/>
                    </a:p>
                  </a:txBody>
                  <a:tcPr marT="18288" marB="18288">
                    <a:cell3D prstMaterial="dkEdge">
                      <a:bevel w="25400" h="38100" prst="artDeco"/>
                      <a:lightRig rig="flood" dir="t"/>
                    </a:cell3D>
                    <a:solidFill>
                      <a:srgbClr val="FF0000"/>
                    </a:solidFill>
                  </a:tcPr>
                </a:tc>
                <a:tc>
                  <a:txBody>
                    <a:bodyPr/>
                    <a:lstStyle/>
                    <a:p>
                      <a:r>
                        <a:rPr lang="en-US" sz="1600" dirty="0" smtClean="0"/>
                        <a:t>Unacceptable Performance</a:t>
                      </a:r>
                      <a:endParaRPr lang="en-US" sz="1600" dirty="0"/>
                    </a:p>
                  </a:txBody>
                  <a:tcPr marT="18288" marB="18288">
                    <a:cell3D prstMaterial="dkEdge">
                      <a:bevel w="25400" h="38100" prst="artDeco"/>
                      <a:lightRig rig="flood" dir="t"/>
                    </a:cell3D>
                    <a:solidFill>
                      <a:schemeClr val="bg1">
                        <a:lumMod val="85000"/>
                      </a:schemeClr>
                    </a:solidFill>
                  </a:tcPr>
                </a:tc>
                <a:tc>
                  <a:txBody>
                    <a:bodyPr/>
                    <a:lstStyle/>
                    <a:p>
                      <a:r>
                        <a:rPr lang="en-US" sz="1600" dirty="0" smtClean="0"/>
                        <a:t>31+ seconds</a:t>
                      </a:r>
                      <a:endParaRPr lang="en-US" sz="1600" dirty="0"/>
                    </a:p>
                  </a:txBody>
                  <a:tcPr marT="18288" marB="18288">
                    <a:cell3D prstMaterial="dkEdge">
                      <a:bevel w="25400" h="38100" prst="artDeco"/>
                      <a:lightRig rig="flood" dir="t"/>
                    </a:cell3D>
                    <a:solidFill>
                      <a:schemeClr val="bg1">
                        <a:lumMod val="85000"/>
                      </a:schemeClr>
                    </a:solidFill>
                  </a:tcPr>
                </a:tc>
              </a:tr>
            </a:tbl>
          </a:graphicData>
        </a:graphic>
      </p:graphicFrame>
      <p:sp>
        <p:nvSpPr>
          <p:cNvPr id="8" name="TextBox 7"/>
          <p:cNvSpPr txBox="1"/>
          <p:nvPr/>
        </p:nvSpPr>
        <p:spPr>
          <a:xfrm>
            <a:off x="2394167" y="6306979"/>
            <a:ext cx="4355667" cy="246221"/>
          </a:xfrm>
          <a:prstGeom prst="rect">
            <a:avLst/>
          </a:prstGeom>
          <a:noFill/>
        </p:spPr>
        <p:txBody>
          <a:bodyPr wrap="none" rtlCol="0">
            <a:spAutoFit/>
          </a:bodyPr>
          <a:lstStyle/>
          <a:p>
            <a:r>
              <a:rPr lang="en-US" sz="1000" i="1" dirty="0" smtClean="0"/>
              <a:t>Source: Domestic Water Heating Design Manual, 2nd. Ed., ASPE 2003, page 234</a:t>
            </a:r>
            <a:endParaRPr lang="en-US" sz="1000" i="1" dirty="0"/>
          </a:p>
        </p:txBody>
      </p:sp>
    </p:spTree>
    <p:extLst>
      <p:ext uri="{BB962C8B-B14F-4D97-AF65-F5344CB8AC3E}">
        <p14:creationId xmlns:p14="http://schemas.microsoft.com/office/powerpoint/2010/main" val="24420338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3221" y="649069"/>
            <a:ext cx="7844966" cy="646331"/>
          </a:xfrm>
          <a:prstGeom prst="rect">
            <a:avLst/>
          </a:prstGeom>
          <a:noFill/>
        </p:spPr>
        <p:txBody>
          <a:bodyPr wrap="none" rtlCol="0">
            <a:spAutoFit/>
          </a:bodyPr>
          <a:lstStyle/>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How Long Until Hot Water Arrives?</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pic>
        <p:nvPicPr>
          <p:cNvPr id="3" name="Picture 2"/>
          <p:cNvPicPr>
            <a:picLocks noChangeAspect="1"/>
          </p:cNvPicPr>
          <p:nvPr/>
        </p:nvPicPr>
        <p:blipFill>
          <a:blip r:embed="rId2"/>
          <a:stretch>
            <a:fillRect/>
          </a:stretch>
        </p:blipFill>
        <p:spPr>
          <a:xfrm>
            <a:off x="914400" y="1524000"/>
            <a:ext cx="6781800" cy="4524163"/>
          </a:xfrm>
          <a:prstGeom prst="rect">
            <a:avLst/>
          </a:prstGeom>
        </p:spPr>
      </p:pic>
    </p:spTree>
    <p:extLst>
      <p:ext uri="{BB962C8B-B14F-4D97-AF65-F5344CB8AC3E}">
        <p14:creationId xmlns:p14="http://schemas.microsoft.com/office/powerpoint/2010/main" val="32148918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3482" y="649069"/>
            <a:ext cx="8044465" cy="646331"/>
          </a:xfrm>
          <a:prstGeom prst="rect">
            <a:avLst/>
          </a:prstGeom>
          <a:noFill/>
        </p:spPr>
        <p:txBody>
          <a:bodyPr wrap="none" rtlCol="0">
            <a:spAutoFit/>
          </a:bodyPr>
          <a:lstStyle/>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Relative Efficiency of Water Heaters</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pic>
        <p:nvPicPr>
          <p:cNvPr id="3" name="Picture 2"/>
          <p:cNvPicPr>
            <a:picLocks noChangeAspect="1"/>
          </p:cNvPicPr>
          <p:nvPr/>
        </p:nvPicPr>
        <p:blipFill>
          <a:blip r:embed="rId2"/>
          <a:stretch>
            <a:fillRect/>
          </a:stretch>
        </p:blipFill>
        <p:spPr>
          <a:xfrm>
            <a:off x="1371600" y="1676400"/>
            <a:ext cx="6248400" cy="4201868"/>
          </a:xfrm>
          <a:prstGeom prst="rect">
            <a:avLst/>
          </a:prstGeom>
        </p:spPr>
      </p:pic>
    </p:spTree>
    <p:extLst>
      <p:ext uri="{BB962C8B-B14F-4D97-AF65-F5344CB8AC3E}">
        <p14:creationId xmlns:p14="http://schemas.microsoft.com/office/powerpoint/2010/main" val="35678680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67074" y="1030069"/>
            <a:ext cx="5417619" cy="646331"/>
          </a:xfrm>
          <a:prstGeom prst="rect">
            <a:avLst/>
          </a:prstGeom>
          <a:noFill/>
        </p:spPr>
        <p:txBody>
          <a:bodyPr wrap="none" rtlCol="0">
            <a:spAutoFit/>
          </a:bodyPr>
          <a:lstStyle/>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Pipe Insulation Benefits</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
        <p:nvSpPr>
          <p:cNvPr id="3" name="TextBox 2"/>
          <p:cNvSpPr txBox="1"/>
          <p:nvPr/>
        </p:nvSpPr>
        <p:spPr>
          <a:xfrm>
            <a:off x="1066800" y="2286000"/>
            <a:ext cx="7418166" cy="2631490"/>
          </a:xfrm>
          <a:prstGeom prst="rect">
            <a:avLst/>
          </a:prstGeom>
          <a:noFill/>
        </p:spPr>
        <p:txBody>
          <a:bodyPr wrap="none" rtlCol="0">
            <a:spAutoFit/>
          </a:bodyPr>
          <a:lstStyle/>
          <a:p>
            <a:pPr>
              <a:lnSpc>
                <a:spcPct val="120000"/>
              </a:lnSpc>
            </a:pPr>
            <a:r>
              <a:rPr lang="en-US" sz="2400" b="1" dirty="0" smtClean="0">
                <a:latin typeface="Arial"/>
                <a:cs typeface="Arial"/>
              </a:rPr>
              <a:t>Reduces temperature drop during periods of flow</a:t>
            </a:r>
          </a:p>
          <a:p>
            <a:pPr marL="742950" lvl="1" indent="-285750">
              <a:lnSpc>
                <a:spcPct val="120000"/>
              </a:lnSpc>
              <a:buClr>
                <a:srgbClr val="008000"/>
              </a:buClr>
              <a:buFont typeface="Wingdings" charset="2"/>
              <a:buChar char="ü"/>
            </a:pPr>
            <a:r>
              <a:rPr lang="en-US" dirty="0" smtClean="0">
                <a:latin typeface="Arial"/>
                <a:cs typeface="Arial"/>
              </a:rPr>
              <a:t>Reduces surface area losses</a:t>
            </a:r>
          </a:p>
          <a:p>
            <a:pPr marL="742950" lvl="1" indent="-285750">
              <a:lnSpc>
                <a:spcPct val="120000"/>
              </a:lnSpc>
              <a:buClr>
                <a:srgbClr val="008000"/>
              </a:buClr>
              <a:buFont typeface="Wingdings" charset="2"/>
              <a:buChar char="ü"/>
            </a:pPr>
            <a:r>
              <a:rPr lang="en-US" dirty="0" smtClean="0">
                <a:latin typeface="Arial"/>
                <a:cs typeface="Arial"/>
              </a:rPr>
              <a:t>Allows using lower temperatures</a:t>
            </a:r>
          </a:p>
          <a:p>
            <a:pPr>
              <a:lnSpc>
                <a:spcPct val="120000"/>
              </a:lnSpc>
              <a:buClr>
                <a:srgbClr val="008000"/>
              </a:buClr>
            </a:pPr>
            <a:endParaRPr lang="en-US" dirty="0">
              <a:latin typeface="Arial"/>
              <a:cs typeface="Arial"/>
            </a:endParaRPr>
          </a:p>
          <a:p>
            <a:pPr>
              <a:lnSpc>
                <a:spcPct val="120000"/>
              </a:lnSpc>
              <a:buClr>
                <a:srgbClr val="008000"/>
              </a:buClr>
            </a:pPr>
            <a:r>
              <a:rPr lang="en-US" sz="2400" b="1" dirty="0" smtClean="0">
                <a:latin typeface="Arial"/>
                <a:cs typeface="Arial"/>
              </a:rPr>
              <a:t>Slows cool-down rate</a:t>
            </a:r>
            <a:endParaRPr lang="en-US" sz="2400" b="1" dirty="0">
              <a:latin typeface="Arial"/>
              <a:cs typeface="Arial"/>
            </a:endParaRPr>
          </a:p>
          <a:p>
            <a:pPr marL="742950" lvl="1" indent="-285750">
              <a:lnSpc>
                <a:spcPct val="120000"/>
              </a:lnSpc>
              <a:buClr>
                <a:srgbClr val="008000"/>
              </a:buClr>
              <a:buFont typeface="Wingdings" charset="2"/>
              <a:buChar char="ü"/>
            </a:pPr>
            <a:r>
              <a:rPr lang="en-US" dirty="0" smtClean="0">
                <a:latin typeface="Arial"/>
                <a:cs typeface="Arial"/>
              </a:rPr>
              <a:t>Reduces number of cold starts</a:t>
            </a:r>
          </a:p>
          <a:p>
            <a:pPr marL="742950" lvl="1" indent="-285750">
              <a:lnSpc>
                <a:spcPct val="120000"/>
              </a:lnSpc>
              <a:buClr>
                <a:srgbClr val="008000"/>
              </a:buClr>
              <a:buFont typeface="Wingdings" charset="2"/>
              <a:buChar char="ü"/>
            </a:pPr>
            <a:r>
              <a:rPr lang="en-US" dirty="0" smtClean="0">
                <a:latin typeface="Arial"/>
                <a:cs typeface="Arial"/>
              </a:rPr>
              <a:t>Reduces volumetric losses</a:t>
            </a:r>
            <a:endParaRPr lang="en-US" dirty="0">
              <a:latin typeface="Arial"/>
              <a:cs typeface="Arial"/>
            </a:endParaRPr>
          </a:p>
        </p:txBody>
      </p:sp>
      <p:pic>
        <p:nvPicPr>
          <p:cNvPr id="2" name="Picture 1"/>
          <p:cNvPicPr>
            <a:picLocks noChangeAspect="1"/>
          </p:cNvPicPr>
          <p:nvPr/>
        </p:nvPicPr>
        <p:blipFill>
          <a:blip r:embed="rId2"/>
          <a:stretch>
            <a:fillRect/>
          </a:stretch>
        </p:blipFill>
        <p:spPr>
          <a:xfrm>
            <a:off x="5943600" y="3581400"/>
            <a:ext cx="2192743" cy="1663700"/>
          </a:xfrm>
          <a:prstGeom prst="rect">
            <a:avLst/>
          </a:prstGeom>
          <a:effectLst>
            <a:outerShdw blurRad="50800" dist="76200" dir="2700000" algn="tl" rotWithShape="0">
              <a:srgbClr val="000000">
                <a:alpha val="43000"/>
              </a:srgbClr>
            </a:outerShdw>
          </a:effectLst>
          <a:scene3d>
            <a:camera prst="orthographicFront"/>
            <a:lightRig rig="threePt" dir="t">
              <a:rot lat="0" lon="0" rev="2940000"/>
            </a:lightRig>
          </a:scene3d>
          <a:sp3d extrusionH="50800" contourW="25400" prstMaterial="matte">
            <a:contourClr>
              <a:schemeClr val="bg1">
                <a:lumMod val="50000"/>
              </a:schemeClr>
            </a:contourClr>
          </a:sp3d>
        </p:spPr>
      </p:pic>
    </p:spTree>
    <p:extLst>
      <p:ext uri="{BB962C8B-B14F-4D97-AF65-F5344CB8AC3E}">
        <p14:creationId xmlns:p14="http://schemas.microsoft.com/office/powerpoint/2010/main" val="26825629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6097" y="762000"/>
            <a:ext cx="7939969" cy="523220"/>
          </a:xfrm>
          <a:prstGeom prst="rect">
            <a:avLst/>
          </a:prstGeom>
          <a:noFill/>
        </p:spPr>
        <p:txBody>
          <a:bodyPr wrap="none" rtlCol="0">
            <a:spAutoFit/>
          </a:bodyPr>
          <a:lstStyle/>
          <a:p>
            <a:pPr algn="ct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Steady-State Temperature Drop vs. Flow Rate</a:t>
            </a:r>
            <a:endPar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pic>
        <p:nvPicPr>
          <p:cNvPr id="3" name="Picture 2"/>
          <p:cNvPicPr>
            <a:picLocks noChangeAspect="1"/>
          </p:cNvPicPr>
          <p:nvPr/>
        </p:nvPicPr>
        <p:blipFill>
          <a:blip r:embed="rId2"/>
          <a:stretch>
            <a:fillRect/>
          </a:stretch>
        </p:blipFill>
        <p:spPr>
          <a:xfrm>
            <a:off x="1852231" y="2095500"/>
            <a:ext cx="5727700" cy="4000500"/>
          </a:xfrm>
          <a:prstGeom prst="rect">
            <a:avLst/>
          </a:prstGeom>
        </p:spPr>
      </p:pic>
      <p:sp>
        <p:nvSpPr>
          <p:cNvPr id="5" name="TextBox 4"/>
          <p:cNvSpPr txBox="1"/>
          <p:nvPr/>
        </p:nvSpPr>
        <p:spPr>
          <a:xfrm>
            <a:off x="2450239" y="1371600"/>
            <a:ext cx="4531684" cy="677108"/>
          </a:xfrm>
          <a:prstGeom prst="rect">
            <a:avLst/>
          </a:prstGeom>
          <a:noFill/>
        </p:spPr>
        <p:txBody>
          <a:bodyPr wrap="none" rtlCol="0">
            <a:spAutoFit/>
          </a:bodyPr>
          <a:lstStyle/>
          <a:p>
            <a:pPr algn="ctr"/>
            <a:r>
              <a:rPr lang="en-US" sz="2000" b="1" dirty="0" smtClean="0">
                <a:latin typeface="Arial"/>
                <a:cs typeface="Arial"/>
              </a:rPr>
              <a:t>100 Feet of ½ &amp; ¾ inch Copper Pipe</a:t>
            </a:r>
          </a:p>
          <a:p>
            <a:pPr algn="ctr"/>
            <a:r>
              <a:rPr lang="en-US" b="1" dirty="0" smtClean="0">
                <a:latin typeface="Arial"/>
                <a:cs typeface="Arial"/>
              </a:rPr>
              <a:t>(</a:t>
            </a:r>
            <a:r>
              <a:rPr lang="en-US" b="1" dirty="0" err="1" smtClean="0">
                <a:latin typeface="Arial"/>
                <a:cs typeface="Arial"/>
              </a:rPr>
              <a:t>Thot</a:t>
            </a:r>
            <a:r>
              <a:rPr lang="en-US" b="1" dirty="0" smtClean="0">
                <a:latin typeface="Arial"/>
                <a:cs typeface="Arial"/>
              </a:rPr>
              <a:t> = 135˚ F, </a:t>
            </a:r>
            <a:r>
              <a:rPr lang="en-US" b="1" dirty="0" err="1" smtClean="0">
                <a:latin typeface="Arial"/>
                <a:cs typeface="Arial"/>
              </a:rPr>
              <a:t>Tair</a:t>
            </a:r>
            <a:r>
              <a:rPr lang="en-US" b="1" dirty="0" smtClean="0">
                <a:latin typeface="Arial"/>
                <a:cs typeface="Arial"/>
              </a:rPr>
              <a:t> = 67.5˚ Fzzzzz0</a:t>
            </a:r>
            <a:endParaRPr lang="en-US" b="1" dirty="0">
              <a:latin typeface="Arial"/>
              <a:cs typeface="Arial"/>
            </a:endParaRPr>
          </a:p>
        </p:txBody>
      </p:sp>
    </p:spTree>
    <p:extLst>
      <p:ext uri="{BB962C8B-B14F-4D97-AF65-F5344CB8AC3E}">
        <p14:creationId xmlns:p14="http://schemas.microsoft.com/office/powerpoint/2010/main" val="24470530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83811" y="762000"/>
            <a:ext cx="6264530" cy="646331"/>
          </a:xfrm>
          <a:prstGeom prst="rect">
            <a:avLst/>
          </a:prstGeom>
          <a:noFill/>
        </p:spPr>
        <p:txBody>
          <a:bodyPr wrap="none" rtlCol="0">
            <a:spAutoFit/>
          </a:bodyPr>
          <a:lstStyle/>
          <a:p>
            <a:pPr algn="ctr"/>
            <a:r>
              <a:rPr lang="en-US" sz="3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Uninsulated</a:t>
            </a: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 Pipe Heat Loss</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2181931687"/>
              </p:ext>
            </p:extLst>
          </p:nvPr>
        </p:nvGraphicFramePr>
        <p:xfrm>
          <a:off x="1668076" y="1783081"/>
          <a:ext cx="6096000" cy="3708400"/>
        </p:xfrm>
        <a:graphic>
          <a:graphicData uri="http://schemas.openxmlformats.org/drawingml/2006/table">
            <a:tbl>
              <a:tblPr firstRow="1" bandRow="1">
                <a:tableStyleId>{5C22544A-7EE6-4342-B048-85BDC9FD1C3A}</a:tableStyleId>
              </a:tblPr>
              <a:tblGrid>
                <a:gridCol w="2286000"/>
                <a:gridCol w="952500"/>
                <a:gridCol w="952500"/>
                <a:gridCol w="952500"/>
                <a:gridCol w="952500"/>
              </a:tblGrid>
              <a:tr h="370840">
                <a:tc rowSpan="2">
                  <a:txBody>
                    <a:bodyPr/>
                    <a:lstStyle/>
                    <a:p>
                      <a:pPr algn="ctr"/>
                      <a:r>
                        <a:rPr lang="en-US" sz="1400" dirty="0" smtClean="0">
                          <a:latin typeface="Arial"/>
                          <a:cs typeface="Arial"/>
                        </a:rPr>
                        <a:t>Pipe Size, Type</a:t>
                      </a:r>
                      <a:r>
                        <a:rPr lang="en-US" sz="1400" baseline="0" dirty="0" smtClean="0">
                          <a:latin typeface="Arial"/>
                          <a:cs typeface="Arial"/>
                        </a:rPr>
                        <a:t> &amp; Location</a:t>
                      </a:r>
                      <a:endParaRPr lang="en-US" sz="1400" dirty="0">
                        <a:latin typeface="Arial"/>
                        <a:cs typeface="Arial"/>
                      </a:endParaRPr>
                    </a:p>
                  </a:txBody>
                  <a:tcPr anchor="ctr">
                    <a:cell3D prstMaterial="dkEdge">
                      <a:bevel w="38100" h="25400" prst="artDeco"/>
                      <a:lightRig rig="flood" dir="t"/>
                    </a:cell3D>
                  </a:tcPr>
                </a:tc>
                <a:tc gridSpan="4">
                  <a:txBody>
                    <a:bodyPr/>
                    <a:lstStyle/>
                    <a:p>
                      <a:pPr algn="ctr"/>
                      <a:r>
                        <a:rPr lang="en-US" sz="1400" dirty="0" smtClean="0">
                          <a:latin typeface="Arial"/>
                          <a:cs typeface="Arial"/>
                        </a:rPr>
                        <a:t>Heat Loss Factor - UA</a:t>
                      </a:r>
                      <a:endParaRPr lang="en-US" sz="1400" dirty="0">
                        <a:latin typeface="Arial"/>
                        <a:cs typeface="Arial"/>
                      </a:endParaRPr>
                    </a:p>
                  </a:txBody>
                  <a:tcPr>
                    <a:cell3D prstMaterial="dkEdge">
                      <a:bevel w="38100" h="25400" prst="artDeco"/>
                      <a:lightRig rig="flood" dir="t"/>
                    </a:cell3D>
                    <a:solidFill>
                      <a:schemeClr val="tx1"/>
                    </a:solidFill>
                  </a:tcPr>
                </a:tc>
                <a:tc hMerge="1">
                  <a:txBody>
                    <a:bodyPr/>
                    <a:lstStyle/>
                    <a:p>
                      <a:endParaRPr lang="en-US" sz="1400" dirty="0">
                        <a:latin typeface="Arial"/>
                        <a:cs typeface="Arial"/>
                      </a:endParaRPr>
                    </a:p>
                  </a:txBody>
                  <a:tcPr/>
                </a:tc>
                <a:tc hMerge="1">
                  <a:txBody>
                    <a:bodyPr/>
                    <a:lstStyle/>
                    <a:p>
                      <a:endParaRPr lang="en-US" sz="1400" dirty="0">
                        <a:latin typeface="Arial"/>
                        <a:cs typeface="Arial"/>
                      </a:endParaRPr>
                    </a:p>
                  </a:txBody>
                  <a:tcPr/>
                </a:tc>
                <a:tc hMerge="1">
                  <a:txBody>
                    <a:bodyPr/>
                    <a:lstStyle/>
                    <a:p>
                      <a:endParaRPr lang="en-US" sz="1400" dirty="0">
                        <a:latin typeface="Arial"/>
                        <a:cs typeface="Arial"/>
                      </a:endParaRPr>
                    </a:p>
                  </a:txBody>
                  <a:tcPr/>
                </a:tc>
              </a:tr>
              <a:tr h="370840">
                <a:tc vMerge="1">
                  <a:txBody>
                    <a:bodyPr/>
                    <a:lstStyle/>
                    <a:p>
                      <a:pPr algn="ctr"/>
                      <a:endParaRPr lang="en-US" sz="1400" dirty="0">
                        <a:latin typeface="Arial"/>
                        <a:cs typeface="Arial"/>
                      </a:endParaRPr>
                    </a:p>
                  </a:txBody>
                  <a:tcPr anchor="ctr">
                    <a:cell3D prstMaterial="dkEdge">
                      <a:bevel w="38100" h="25400" prst="artDeco"/>
                      <a:lightRig rig="flood" dir="t"/>
                    </a:cell3D>
                  </a:tcPr>
                </a:tc>
                <a:tc>
                  <a:txBody>
                    <a:bodyPr/>
                    <a:lstStyle/>
                    <a:p>
                      <a:pPr algn="ctr"/>
                      <a:r>
                        <a:rPr lang="en-US" sz="1400" dirty="0" smtClean="0">
                          <a:latin typeface="Arial"/>
                          <a:cs typeface="Arial"/>
                        </a:rPr>
                        <a:t>No Flow</a:t>
                      </a:r>
                      <a:endParaRPr lang="en-US" sz="1400" dirty="0">
                        <a:latin typeface="Arial"/>
                        <a:cs typeface="Arial"/>
                      </a:endParaRPr>
                    </a:p>
                  </a:txBody>
                  <a:tcPr anchor="ctr">
                    <a:cell3D prstMaterial="dkEdge">
                      <a:bevel w="38100" h="25400" prst="artDeco"/>
                      <a:lightRig rig="flood" dir="t"/>
                    </a:cell3D>
                    <a:solidFill>
                      <a:schemeClr val="accent1"/>
                    </a:solidFill>
                  </a:tcPr>
                </a:tc>
                <a:tc>
                  <a:txBody>
                    <a:bodyPr/>
                    <a:lstStyle/>
                    <a:p>
                      <a:pPr algn="ctr"/>
                      <a:r>
                        <a:rPr lang="en-US" sz="1400" dirty="0" smtClean="0">
                          <a:latin typeface="Arial"/>
                          <a:cs typeface="Arial"/>
                        </a:rPr>
                        <a:t>0.5</a:t>
                      </a:r>
                      <a:r>
                        <a:rPr lang="en-US" sz="1400" baseline="0" dirty="0" smtClean="0">
                          <a:latin typeface="Arial"/>
                          <a:cs typeface="Arial"/>
                        </a:rPr>
                        <a:t> GPM</a:t>
                      </a:r>
                      <a:endParaRPr lang="en-US" sz="1400" dirty="0">
                        <a:latin typeface="Arial"/>
                        <a:cs typeface="Arial"/>
                      </a:endParaRPr>
                    </a:p>
                  </a:txBody>
                  <a:tcPr anchor="ctr">
                    <a:cell3D prstMaterial="dkEdge">
                      <a:bevel w="38100" h="25400" prst="artDeco"/>
                      <a:lightRig rig="flood" dir="t"/>
                    </a:cell3D>
                    <a:solidFill>
                      <a:schemeClr val="accent1"/>
                    </a:solidFill>
                  </a:tcPr>
                </a:tc>
                <a:tc>
                  <a:txBody>
                    <a:bodyPr/>
                    <a:lstStyle/>
                    <a:p>
                      <a:pPr algn="ctr"/>
                      <a:r>
                        <a:rPr lang="en-US" sz="1400" dirty="0" smtClean="0">
                          <a:latin typeface="Arial"/>
                          <a:cs typeface="Arial"/>
                        </a:rPr>
                        <a:t>1 GPM</a:t>
                      </a:r>
                      <a:endParaRPr lang="en-US" sz="1400" dirty="0">
                        <a:latin typeface="Arial"/>
                        <a:cs typeface="Arial"/>
                      </a:endParaRPr>
                    </a:p>
                  </a:txBody>
                  <a:tcPr anchor="ctr">
                    <a:cell3D prstMaterial="dkEdge">
                      <a:bevel w="38100" h="25400" prst="artDeco"/>
                      <a:lightRig rig="flood" dir="t"/>
                    </a:cell3D>
                    <a:solidFill>
                      <a:schemeClr val="accent1"/>
                    </a:solidFill>
                  </a:tcPr>
                </a:tc>
                <a:tc>
                  <a:txBody>
                    <a:bodyPr/>
                    <a:lstStyle/>
                    <a:p>
                      <a:pPr algn="ctr"/>
                      <a:r>
                        <a:rPr lang="en-US" sz="1400" dirty="0" smtClean="0">
                          <a:latin typeface="Arial"/>
                          <a:cs typeface="Arial"/>
                        </a:rPr>
                        <a:t>2 GPM</a:t>
                      </a:r>
                      <a:endParaRPr lang="en-US" sz="1400" dirty="0">
                        <a:latin typeface="Arial"/>
                        <a:cs typeface="Arial"/>
                      </a:endParaRPr>
                    </a:p>
                  </a:txBody>
                  <a:tcPr anchor="ctr">
                    <a:cell3D prstMaterial="dkEdge">
                      <a:bevel w="38100" h="25400" prst="artDeco"/>
                      <a:lightRig rig="flood" dir="t"/>
                    </a:cell3D>
                    <a:solidFill>
                      <a:schemeClr val="accent1"/>
                    </a:solidFill>
                  </a:tcPr>
                </a:tc>
              </a:tr>
              <a:tr h="296672">
                <a:tc>
                  <a:txBody>
                    <a:bodyPr/>
                    <a:lstStyle/>
                    <a:p>
                      <a:pPr algn="ctr"/>
                      <a:r>
                        <a:rPr lang="en-US" sz="1100" dirty="0" smtClean="0">
                          <a:latin typeface="Arial"/>
                          <a:cs typeface="Arial"/>
                        </a:rPr>
                        <a:t>3/8 PEX - Air</a:t>
                      </a:r>
                      <a:endParaRPr lang="en-US" sz="1100" dirty="0">
                        <a:latin typeface="Arial"/>
                        <a:cs typeface="Arial"/>
                      </a:endParaRPr>
                    </a:p>
                  </a:txBody>
                  <a:tcPr>
                    <a:cell3D prstMaterial="dkEdge">
                      <a:bevel w="38100" h="25400" prst="artDeco"/>
                      <a:lightRig rig="flood" dir="t"/>
                    </a:cell3D>
                  </a:tcPr>
                </a:tc>
                <a:tc>
                  <a:txBody>
                    <a:bodyPr/>
                    <a:lstStyle/>
                    <a:p>
                      <a:pPr algn="ctr"/>
                      <a:r>
                        <a:rPr lang="en-US" sz="1100" dirty="0" smtClean="0">
                          <a:latin typeface="Arial"/>
                          <a:cs typeface="Arial"/>
                        </a:rPr>
                        <a:t>0.345</a:t>
                      </a:r>
                      <a:endParaRPr lang="en-US" sz="1100" dirty="0">
                        <a:latin typeface="Arial"/>
                        <a:cs typeface="Arial"/>
                      </a:endParaRPr>
                    </a:p>
                  </a:txBody>
                  <a:tcPr>
                    <a:cell3D prstMaterial="dkEdge">
                      <a:bevel w="38100" h="25400" prst="artDeco"/>
                      <a:lightRig rig="flood" dir="t"/>
                    </a:cell3D>
                  </a:tcPr>
                </a:tc>
                <a:tc>
                  <a:txBody>
                    <a:bodyPr/>
                    <a:lstStyle/>
                    <a:p>
                      <a:pPr algn="ctr"/>
                      <a:r>
                        <a:rPr lang="en-US" sz="1100" dirty="0" smtClean="0">
                          <a:latin typeface="Arial"/>
                          <a:cs typeface="Arial"/>
                        </a:rPr>
                        <a:t>0.355</a:t>
                      </a:r>
                      <a:endParaRPr lang="en-US" sz="1100" dirty="0">
                        <a:latin typeface="Arial"/>
                        <a:cs typeface="Arial"/>
                      </a:endParaRPr>
                    </a:p>
                  </a:txBody>
                  <a:tcPr>
                    <a:cell3D prstMaterial="dkEdge">
                      <a:bevel w="38100" h="25400" prst="artDeco"/>
                      <a:lightRig rig="flood" dir="t"/>
                    </a:cell3D>
                  </a:tcPr>
                </a:tc>
                <a:tc>
                  <a:txBody>
                    <a:bodyPr/>
                    <a:lstStyle/>
                    <a:p>
                      <a:pPr algn="ctr"/>
                      <a:r>
                        <a:rPr lang="en-US" sz="1100" dirty="0" smtClean="0">
                          <a:latin typeface="Arial"/>
                          <a:cs typeface="Arial"/>
                        </a:rPr>
                        <a:t>0.368</a:t>
                      </a:r>
                      <a:endParaRPr lang="en-US" sz="1100" dirty="0">
                        <a:latin typeface="Arial"/>
                        <a:cs typeface="Arial"/>
                      </a:endParaRPr>
                    </a:p>
                  </a:txBody>
                  <a:tcPr>
                    <a:cell3D prstMaterial="dkEdge">
                      <a:bevel w="38100" h="25400" prst="artDeco"/>
                      <a:lightRig rig="flood" dir="t"/>
                    </a:cell3D>
                  </a:tcPr>
                </a:tc>
                <a:tc>
                  <a:txBody>
                    <a:bodyPr/>
                    <a:lstStyle/>
                    <a:p>
                      <a:pPr algn="ctr"/>
                      <a:r>
                        <a:rPr lang="en-US" sz="1100" dirty="0" smtClean="0">
                          <a:latin typeface="Arial"/>
                          <a:cs typeface="Arial"/>
                        </a:rPr>
                        <a:t>0.368</a:t>
                      </a:r>
                      <a:endParaRPr lang="en-US" sz="1100" dirty="0">
                        <a:latin typeface="Arial"/>
                        <a:cs typeface="Arial"/>
                      </a:endParaRPr>
                    </a:p>
                  </a:txBody>
                  <a:tcPr>
                    <a:cell3D prstMaterial="dkEdge">
                      <a:bevel w="38100" h="25400" prst="artDeco"/>
                      <a:lightRig rig="flood" dir="t"/>
                    </a:cell3D>
                  </a:tcPr>
                </a:tc>
              </a:tr>
              <a:tr h="296672">
                <a:tc>
                  <a:txBody>
                    <a:bodyPr/>
                    <a:lstStyle/>
                    <a:p>
                      <a:pPr algn="ctr"/>
                      <a:r>
                        <a:rPr lang="en-US" sz="1100" dirty="0" smtClean="0">
                          <a:latin typeface="Arial"/>
                          <a:cs typeface="Arial"/>
                        </a:rPr>
                        <a:t>½ Rigid Copper - Air</a:t>
                      </a:r>
                      <a:endParaRPr lang="en-US" sz="1100" dirty="0">
                        <a:latin typeface="Arial"/>
                        <a:cs typeface="Arial"/>
                      </a:endParaRPr>
                    </a:p>
                  </a:txBody>
                  <a:tcPr>
                    <a:cell3D prstMaterial="dkEdge">
                      <a:bevel w="38100" h="25400" prst="artDeco"/>
                      <a:lightRig rig="flood" dir="t"/>
                    </a:cell3D>
                  </a:tcPr>
                </a:tc>
                <a:tc>
                  <a:txBody>
                    <a:bodyPr/>
                    <a:lstStyle/>
                    <a:p>
                      <a:pPr algn="ctr"/>
                      <a:r>
                        <a:rPr lang="en-US" sz="1100" dirty="0" smtClean="0">
                          <a:latin typeface="Arial"/>
                          <a:cs typeface="Arial"/>
                        </a:rPr>
                        <a:t>0.226</a:t>
                      </a:r>
                      <a:endParaRPr lang="en-US" sz="1100" dirty="0">
                        <a:latin typeface="Arial"/>
                        <a:cs typeface="Arial"/>
                      </a:endParaRPr>
                    </a:p>
                  </a:txBody>
                  <a:tcPr>
                    <a:cell3D prstMaterial="dkEdge">
                      <a:bevel w="38100" h="25400" prst="artDeco"/>
                      <a:lightRig rig="flood" dir="t"/>
                    </a:cell3D>
                  </a:tcPr>
                </a:tc>
                <a:tc>
                  <a:txBody>
                    <a:bodyPr/>
                    <a:lstStyle/>
                    <a:p>
                      <a:pPr algn="ctr"/>
                      <a:r>
                        <a:rPr lang="en-US" sz="1100" dirty="0" smtClean="0">
                          <a:latin typeface="Arial"/>
                          <a:cs typeface="Arial"/>
                        </a:rPr>
                        <a:t>0.33</a:t>
                      </a:r>
                      <a:endParaRPr lang="en-US" sz="1100" dirty="0">
                        <a:latin typeface="Arial"/>
                        <a:cs typeface="Arial"/>
                      </a:endParaRPr>
                    </a:p>
                  </a:txBody>
                  <a:tcPr>
                    <a:cell3D prstMaterial="dkEdge">
                      <a:bevel w="38100" h="25400" prst="artDeco"/>
                      <a:lightRig rig="flood" dir="t"/>
                    </a:cell3D>
                  </a:tcPr>
                </a:tc>
                <a:tc>
                  <a:txBody>
                    <a:bodyPr/>
                    <a:lstStyle/>
                    <a:p>
                      <a:pPr algn="ctr"/>
                      <a:r>
                        <a:rPr lang="en-US" sz="1100" dirty="0" smtClean="0">
                          <a:latin typeface="Arial"/>
                          <a:cs typeface="Arial"/>
                        </a:rPr>
                        <a:t>0.345</a:t>
                      </a:r>
                      <a:endParaRPr lang="en-US" sz="1100" dirty="0">
                        <a:latin typeface="Arial"/>
                        <a:cs typeface="Arial"/>
                      </a:endParaRPr>
                    </a:p>
                  </a:txBody>
                  <a:tcPr>
                    <a:cell3D prstMaterial="dkEdge">
                      <a:bevel w="38100" h="25400" prst="artDeco"/>
                      <a:lightRig rig="flood" dir="t"/>
                    </a:cell3D>
                  </a:tcPr>
                </a:tc>
                <a:tc>
                  <a:txBody>
                    <a:bodyPr/>
                    <a:lstStyle/>
                    <a:p>
                      <a:pPr algn="ctr"/>
                      <a:r>
                        <a:rPr lang="en-US" sz="1100" dirty="0" smtClean="0">
                          <a:latin typeface="Arial"/>
                          <a:cs typeface="Arial"/>
                        </a:rPr>
                        <a:t>0.36</a:t>
                      </a:r>
                      <a:endParaRPr lang="en-US" sz="1100" dirty="0">
                        <a:latin typeface="Arial"/>
                        <a:cs typeface="Arial"/>
                      </a:endParaRPr>
                    </a:p>
                  </a:txBody>
                  <a:tcPr>
                    <a:cell3D prstMaterial="dkEdge">
                      <a:bevel w="38100" h="25400" prst="artDeco"/>
                      <a:lightRig rig="flood" dir="t"/>
                    </a:cell3D>
                  </a:tcPr>
                </a:tc>
              </a:tr>
              <a:tr h="296672">
                <a:tc>
                  <a:txBody>
                    <a:bodyPr/>
                    <a:lstStyle/>
                    <a:p>
                      <a:pPr algn="ctr"/>
                      <a:r>
                        <a:rPr lang="en-US" sz="1100" dirty="0" smtClean="0">
                          <a:latin typeface="Arial"/>
                          <a:cs typeface="Arial"/>
                        </a:rPr>
                        <a:t>½ PEX - Air</a:t>
                      </a:r>
                      <a:endParaRPr lang="en-US" sz="1100" dirty="0">
                        <a:latin typeface="Arial"/>
                        <a:cs typeface="Arial"/>
                      </a:endParaRPr>
                    </a:p>
                  </a:txBody>
                  <a:tcPr>
                    <a:cell3D prstMaterial="dkEdge">
                      <a:bevel w="38100" h="25400" prst="artDeco"/>
                      <a:lightRig rig="flood" dir="t"/>
                    </a:cell3D>
                  </a:tcPr>
                </a:tc>
                <a:tc>
                  <a:txBody>
                    <a:bodyPr/>
                    <a:lstStyle/>
                    <a:p>
                      <a:pPr algn="ctr"/>
                      <a:r>
                        <a:rPr lang="en-US" sz="1100" dirty="0" smtClean="0">
                          <a:latin typeface="Arial"/>
                          <a:cs typeface="Arial"/>
                        </a:rPr>
                        <a:t>0.438</a:t>
                      </a:r>
                      <a:endParaRPr lang="en-US" sz="1100" dirty="0">
                        <a:latin typeface="Arial"/>
                        <a:cs typeface="Arial"/>
                      </a:endParaRPr>
                    </a:p>
                  </a:txBody>
                  <a:tcPr>
                    <a:cell3D prstMaterial="dkEdge">
                      <a:bevel w="38100" h="25400" prst="artDeco"/>
                      <a:lightRig rig="flood" dir="t"/>
                    </a:cell3D>
                  </a:tcPr>
                </a:tc>
                <a:tc>
                  <a:txBody>
                    <a:bodyPr/>
                    <a:lstStyle/>
                    <a:p>
                      <a:pPr algn="ctr"/>
                      <a:r>
                        <a:rPr lang="en-US" sz="1100" dirty="0" smtClean="0">
                          <a:latin typeface="Arial"/>
                          <a:cs typeface="Arial"/>
                        </a:rPr>
                        <a:t>0.438</a:t>
                      </a:r>
                      <a:endParaRPr lang="en-US" sz="1100" dirty="0">
                        <a:latin typeface="Arial"/>
                        <a:cs typeface="Arial"/>
                      </a:endParaRPr>
                    </a:p>
                  </a:txBody>
                  <a:tcPr>
                    <a:cell3D prstMaterial="dkEdge">
                      <a:bevel w="38100" h="25400" prst="artDeco"/>
                      <a:lightRig rig="flood" dir="t"/>
                    </a:cell3D>
                  </a:tcPr>
                </a:tc>
                <a:tc>
                  <a:txBody>
                    <a:bodyPr/>
                    <a:lstStyle/>
                    <a:p>
                      <a:pPr algn="ctr"/>
                      <a:r>
                        <a:rPr lang="en-US" sz="1100" dirty="0" smtClean="0">
                          <a:latin typeface="Arial"/>
                          <a:cs typeface="Arial"/>
                        </a:rPr>
                        <a:t>0.438</a:t>
                      </a:r>
                      <a:endParaRPr lang="en-US" sz="1100" dirty="0">
                        <a:latin typeface="Arial"/>
                        <a:cs typeface="Arial"/>
                      </a:endParaRPr>
                    </a:p>
                  </a:txBody>
                  <a:tcPr>
                    <a:cell3D prstMaterial="dkEdge">
                      <a:bevel w="38100" h="25400" prst="artDeco"/>
                      <a:lightRig rig="flood" dir="t"/>
                    </a:cell3D>
                  </a:tcPr>
                </a:tc>
                <a:tc>
                  <a:txBody>
                    <a:bodyPr/>
                    <a:lstStyle/>
                    <a:p>
                      <a:pPr algn="ctr"/>
                      <a:r>
                        <a:rPr lang="en-US" sz="1100" dirty="0" smtClean="0">
                          <a:latin typeface="Arial"/>
                          <a:cs typeface="Arial"/>
                        </a:rPr>
                        <a:t>0.438</a:t>
                      </a:r>
                      <a:endParaRPr lang="en-US" sz="1100" dirty="0">
                        <a:latin typeface="Arial"/>
                        <a:cs typeface="Arial"/>
                      </a:endParaRPr>
                    </a:p>
                  </a:txBody>
                  <a:tcPr>
                    <a:cell3D prstMaterial="dkEdge">
                      <a:bevel w="38100" h="25400" prst="artDeco"/>
                      <a:lightRig rig="flood" dir="t"/>
                    </a:cell3D>
                  </a:tcPr>
                </a:tc>
              </a:tr>
              <a:tr h="296672">
                <a:tc>
                  <a:txBody>
                    <a:bodyPr/>
                    <a:lstStyle/>
                    <a:p>
                      <a:pPr algn="ctr"/>
                      <a:r>
                        <a:rPr lang="en-US" sz="1100" dirty="0" smtClean="0">
                          <a:latin typeface="Arial"/>
                          <a:cs typeface="Arial"/>
                        </a:rPr>
                        <a:t>½ PEX – Bundled - Air</a:t>
                      </a:r>
                      <a:endParaRPr lang="en-US" sz="1100" dirty="0">
                        <a:latin typeface="Arial"/>
                        <a:cs typeface="Arial"/>
                      </a:endParaRPr>
                    </a:p>
                  </a:txBody>
                  <a:tcPr>
                    <a:cell3D prstMaterial="dkEdge">
                      <a:bevel w="38100" h="25400" prst="artDeco"/>
                      <a:lightRig rig="flood" dir="t"/>
                    </a:cell3D>
                  </a:tcPr>
                </a:tc>
                <a:tc>
                  <a:txBody>
                    <a:bodyPr/>
                    <a:lstStyle/>
                    <a:p>
                      <a:pPr algn="ctr"/>
                      <a:r>
                        <a:rPr lang="en-US" sz="1100" dirty="0" smtClean="0">
                          <a:latin typeface="Arial"/>
                          <a:cs typeface="Arial"/>
                        </a:rPr>
                        <a:t>0.7</a:t>
                      </a:r>
                      <a:endParaRPr lang="en-US" sz="1100" dirty="0">
                        <a:latin typeface="Arial"/>
                        <a:cs typeface="Arial"/>
                      </a:endParaRPr>
                    </a:p>
                  </a:txBody>
                  <a:tcPr>
                    <a:cell3D prstMaterial="dkEdge">
                      <a:bevel w="38100" h="25400" prst="artDeco"/>
                      <a:lightRig rig="flood" dir="t"/>
                    </a:cell3D>
                  </a:tcPr>
                </a:tc>
                <a:tc>
                  <a:txBody>
                    <a:bodyPr/>
                    <a:lstStyle/>
                    <a:p>
                      <a:pPr algn="ctr"/>
                      <a:r>
                        <a:rPr lang="en-US" sz="1100" dirty="0" smtClean="0">
                          <a:latin typeface="Arial"/>
                          <a:cs typeface="Arial"/>
                        </a:rPr>
                        <a:t>0.7</a:t>
                      </a:r>
                      <a:endParaRPr lang="en-US" sz="1100" dirty="0">
                        <a:latin typeface="Arial"/>
                        <a:cs typeface="Arial"/>
                      </a:endParaRPr>
                    </a:p>
                  </a:txBody>
                  <a:tcPr>
                    <a:cell3D prstMaterial="dkEdge">
                      <a:bevel w="38100" h="25400" prst="artDeco"/>
                      <a:lightRig rig="flood" dir="t"/>
                    </a:cell3D>
                  </a:tcPr>
                </a:tc>
                <a:tc>
                  <a:txBody>
                    <a:bodyPr/>
                    <a:lstStyle/>
                    <a:p>
                      <a:pPr algn="ctr"/>
                      <a:r>
                        <a:rPr lang="en-US" sz="1100" dirty="0" smtClean="0">
                          <a:latin typeface="Arial"/>
                          <a:cs typeface="Arial"/>
                        </a:rPr>
                        <a:t>0.7</a:t>
                      </a:r>
                      <a:endParaRPr lang="en-US" sz="1100" dirty="0">
                        <a:latin typeface="Arial"/>
                        <a:cs typeface="Arial"/>
                      </a:endParaRPr>
                    </a:p>
                  </a:txBody>
                  <a:tcPr>
                    <a:cell3D prstMaterial="dkEdge">
                      <a:bevel w="38100" h="25400" prst="artDeco"/>
                      <a:lightRig rig="flood" dir="t"/>
                    </a:cell3D>
                  </a:tcPr>
                </a:tc>
                <a:tc>
                  <a:txBody>
                    <a:bodyPr/>
                    <a:lstStyle/>
                    <a:p>
                      <a:pPr algn="ctr"/>
                      <a:r>
                        <a:rPr lang="en-US" sz="1100" dirty="0" smtClean="0">
                          <a:latin typeface="Arial"/>
                          <a:cs typeface="Arial"/>
                        </a:rPr>
                        <a:t>0.7</a:t>
                      </a:r>
                      <a:endParaRPr lang="en-US" sz="1100" dirty="0">
                        <a:latin typeface="Arial"/>
                        <a:cs typeface="Arial"/>
                      </a:endParaRPr>
                    </a:p>
                  </a:txBody>
                  <a:tcPr>
                    <a:cell3D prstMaterial="dkEdge">
                      <a:bevel w="38100" h="25400" prst="artDeco"/>
                      <a:lightRig rig="flood" dir="t"/>
                    </a:cell3D>
                  </a:tcPr>
                </a:tc>
              </a:tr>
              <a:tr h="296672">
                <a:tc>
                  <a:txBody>
                    <a:bodyPr/>
                    <a:lstStyle/>
                    <a:p>
                      <a:pPr algn="ctr"/>
                      <a:r>
                        <a:rPr lang="en-US" sz="1100" dirty="0" smtClean="0">
                          <a:latin typeface="Arial"/>
                          <a:cs typeface="Arial"/>
                        </a:rPr>
                        <a:t>¾</a:t>
                      </a:r>
                      <a:r>
                        <a:rPr lang="en-US" sz="1100" baseline="0" dirty="0" smtClean="0">
                          <a:latin typeface="Arial"/>
                          <a:cs typeface="Arial"/>
                        </a:rPr>
                        <a:t> Rigid Copper - Air</a:t>
                      </a:r>
                      <a:endParaRPr lang="en-US" sz="1100" dirty="0">
                        <a:latin typeface="Arial"/>
                        <a:cs typeface="Arial"/>
                      </a:endParaRPr>
                    </a:p>
                  </a:txBody>
                  <a:tcPr>
                    <a:cell3D prstMaterial="dkEdge">
                      <a:bevel w="38100" h="25400" prst="artDeco"/>
                      <a:lightRig rig="flood" dir="t"/>
                    </a:cell3D>
                  </a:tcPr>
                </a:tc>
                <a:tc>
                  <a:txBody>
                    <a:bodyPr/>
                    <a:lstStyle/>
                    <a:p>
                      <a:pPr algn="ctr"/>
                      <a:r>
                        <a:rPr lang="en-US" sz="1100" dirty="0" smtClean="0">
                          <a:latin typeface="Arial"/>
                          <a:cs typeface="Arial"/>
                        </a:rPr>
                        <a:t>0.404</a:t>
                      </a:r>
                      <a:endParaRPr lang="en-US" sz="1100" dirty="0">
                        <a:latin typeface="Arial"/>
                        <a:cs typeface="Arial"/>
                      </a:endParaRPr>
                    </a:p>
                  </a:txBody>
                  <a:tcPr>
                    <a:cell3D prstMaterial="dkEdge">
                      <a:bevel w="38100" h="25400" prst="artDeco"/>
                      <a:lightRig rig="flood" dir="t"/>
                    </a:cell3D>
                  </a:tcPr>
                </a:tc>
                <a:tc>
                  <a:txBody>
                    <a:bodyPr/>
                    <a:lstStyle/>
                    <a:p>
                      <a:pPr algn="ctr"/>
                      <a:r>
                        <a:rPr lang="en-US" sz="1100" dirty="0" smtClean="0">
                          <a:latin typeface="Arial"/>
                          <a:cs typeface="Arial"/>
                        </a:rPr>
                        <a:t>0.41</a:t>
                      </a:r>
                      <a:endParaRPr lang="en-US" sz="1100" dirty="0">
                        <a:latin typeface="Arial"/>
                        <a:cs typeface="Arial"/>
                      </a:endParaRPr>
                    </a:p>
                  </a:txBody>
                  <a:tcPr>
                    <a:cell3D prstMaterial="dkEdge">
                      <a:bevel w="38100" h="25400" prst="artDeco"/>
                      <a:lightRig rig="flood" dir="t"/>
                    </a:cell3D>
                  </a:tcPr>
                </a:tc>
                <a:tc>
                  <a:txBody>
                    <a:bodyPr/>
                    <a:lstStyle/>
                    <a:p>
                      <a:pPr algn="ctr"/>
                      <a:r>
                        <a:rPr lang="en-US" sz="1100" dirty="0" smtClean="0">
                          <a:latin typeface="Arial"/>
                          <a:cs typeface="Arial"/>
                        </a:rPr>
                        <a:t>0.417</a:t>
                      </a:r>
                      <a:endParaRPr lang="en-US" sz="1100" dirty="0">
                        <a:latin typeface="Arial"/>
                        <a:cs typeface="Arial"/>
                      </a:endParaRPr>
                    </a:p>
                  </a:txBody>
                  <a:tcPr>
                    <a:cell3D prstMaterial="dkEdge">
                      <a:bevel w="38100" h="25400" prst="artDeco"/>
                      <a:lightRig rig="flood" dir="t"/>
                    </a:cell3D>
                  </a:tcPr>
                </a:tc>
                <a:tc>
                  <a:txBody>
                    <a:bodyPr/>
                    <a:lstStyle/>
                    <a:p>
                      <a:pPr algn="ctr"/>
                      <a:r>
                        <a:rPr lang="en-US" sz="1100" dirty="0" smtClean="0">
                          <a:latin typeface="Arial"/>
                          <a:cs typeface="Arial"/>
                        </a:rPr>
                        <a:t>0.421</a:t>
                      </a:r>
                      <a:endParaRPr lang="en-US" sz="1100" dirty="0">
                        <a:latin typeface="Arial"/>
                        <a:cs typeface="Arial"/>
                      </a:endParaRPr>
                    </a:p>
                  </a:txBody>
                  <a:tcPr>
                    <a:cell3D prstMaterial="dkEdge">
                      <a:bevel w="38100" h="25400" prst="artDeco"/>
                      <a:lightRig rig="flood" dir="t"/>
                    </a:cell3D>
                  </a:tcPr>
                </a:tc>
              </a:tr>
              <a:tr h="296672">
                <a:tc>
                  <a:txBody>
                    <a:bodyPr/>
                    <a:lstStyle/>
                    <a:p>
                      <a:pPr algn="ctr"/>
                      <a:r>
                        <a:rPr lang="en-US" sz="1100" dirty="0" smtClean="0">
                          <a:latin typeface="Arial"/>
                          <a:cs typeface="Arial"/>
                        </a:rPr>
                        <a:t>¾ CPVC - Air</a:t>
                      </a:r>
                      <a:endParaRPr lang="en-US" sz="1100" dirty="0">
                        <a:latin typeface="Arial"/>
                        <a:cs typeface="Arial"/>
                      </a:endParaRPr>
                    </a:p>
                  </a:txBody>
                  <a:tcPr>
                    <a:cell3D prstMaterial="dkEdge">
                      <a:bevel w="38100" h="25400" prst="artDeco"/>
                      <a:lightRig rig="flood" dir="t"/>
                    </a:cell3D>
                  </a:tcPr>
                </a:tc>
                <a:tc>
                  <a:txBody>
                    <a:bodyPr/>
                    <a:lstStyle/>
                    <a:p>
                      <a:pPr algn="ctr"/>
                      <a:r>
                        <a:rPr lang="en-US" sz="1100" dirty="0" smtClean="0">
                          <a:latin typeface="Arial"/>
                          <a:cs typeface="Arial"/>
                        </a:rPr>
                        <a:t>0.44</a:t>
                      </a:r>
                      <a:endParaRPr lang="en-US" sz="1100" dirty="0">
                        <a:latin typeface="Arial"/>
                        <a:cs typeface="Arial"/>
                      </a:endParaRPr>
                    </a:p>
                  </a:txBody>
                  <a:tcPr>
                    <a:cell3D prstMaterial="dkEdge">
                      <a:bevel w="38100" h="25400" prst="artDeco"/>
                      <a:lightRig rig="flood" dir="t"/>
                    </a:cell3D>
                  </a:tcPr>
                </a:tc>
                <a:tc>
                  <a:txBody>
                    <a:bodyPr/>
                    <a:lstStyle/>
                    <a:p>
                      <a:pPr algn="ctr"/>
                      <a:r>
                        <a:rPr lang="en-US" sz="1100" dirty="0" smtClean="0">
                          <a:latin typeface="Arial"/>
                          <a:cs typeface="Arial"/>
                        </a:rPr>
                        <a:t>0.54</a:t>
                      </a:r>
                      <a:endParaRPr lang="en-US" sz="1100" dirty="0">
                        <a:latin typeface="Arial"/>
                        <a:cs typeface="Arial"/>
                      </a:endParaRPr>
                    </a:p>
                  </a:txBody>
                  <a:tcPr>
                    <a:cell3D prstMaterial="dkEdge">
                      <a:bevel w="38100" h="25400" prst="artDeco"/>
                      <a:lightRig rig="flood" dir="t"/>
                    </a:cell3D>
                  </a:tcPr>
                </a:tc>
                <a:tc>
                  <a:txBody>
                    <a:bodyPr/>
                    <a:lstStyle/>
                    <a:p>
                      <a:pPr algn="ctr"/>
                      <a:r>
                        <a:rPr lang="en-US" sz="1100" dirty="0" smtClean="0">
                          <a:latin typeface="Arial"/>
                          <a:cs typeface="Arial"/>
                        </a:rPr>
                        <a:t>0.46</a:t>
                      </a:r>
                      <a:endParaRPr lang="en-US" sz="1100" dirty="0">
                        <a:latin typeface="Arial"/>
                        <a:cs typeface="Arial"/>
                      </a:endParaRPr>
                    </a:p>
                  </a:txBody>
                  <a:tcPr>
                    <a:cell3D prstMaterial="dkEdge">
                      <a:bevel w="38100" h="25400" prst="artDeco"/>
                      <a:lightRig rig="flood" dir="t"/>
                    </a:cell3D>
                  </a:tcPr>
                </a:tc>
                <a:tc>
                  <a:txBody>
                    <a:bodyPr/>
                    <a:lstStyle/>
                    <a:p>
                      <a:pPr algn="ctr"/>
                      <a:r>
                        <a:rPr lang="en-US" sz="1100" dirty="0" smtClean="0">
                          <a:latin typeface="Arial"/>
                          <a:cs typeface="Arial"/>
                        </a:rPr>
                        <a:t>0.48</a:t>
                      </a:r>
                      <a:endParaRPr lang="en-US" sz="1100" dirty="0">
                        <a:latin typeface="Arial"/>
                        <a:cs typeface="Arial"/>
                      </a:endParaRPr>
                    </a:p>
                  </a:txBody>
                  <a:tcPr>
                    <a:cell3D prstMaterial="dkEdge">
                      <a:bevel w="38100" h="25400" prst="artDeco"/>
                      <a:lightRig rig="flood" dir="t"/>
                    </a:cell3D>
                  </a:tcPr>
                </a:tc>
              </a:tr>
              <a:tr h="2966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Arial"/>
                          <a:ea typeface="+mn-ea"/>
                          <a:cs typeface="Arial"/>
                        </a:rPr>
                        <a:t>¾ PEX- Air</a:t>
                      </a:r>
                    </a:p>
                  </a:txBody>
                  <a:tcPr>
                    <a:cell3D prstMaterial="dkEdge">
                      <a:bevel w="38100" h="25400" prst="artDeco"/>
                      <a:lightRig rig="flood" dir="t"/>
                    </a:cell3D>
                  </a:tcPr>
                </a:tc>
                <a:tc>
                  <a:txBody>
                    <a:bodyPr/>
                    <a:lstStyle/>
                    <a:p>
                      <a:pPr algn="ctr"/>
                      <a:r>
                        <a:rPr lang="en-US" sz="1100" dirty="0" smtClean="0">
                          <a:latin typeface="Arial"/>
                          <a:cs typeface="Arial"/>
                        </a:rPr>
                        <a:t>0.535</a:t>
                      </a:r>
                      <a:endParaRPr lang="en-US" sz="1100" dirty="0">
                        <a:latin typeface="Arial"/>
                        <a:cs typeface="Arial"/>
                      </a:endParaRPr>
                    </a:p>
                  </a:txBody>
                  <a:tcPr>
                    <a:cell3D prstMaterial="dkEdge">
                      <a:bevel w="38100" h="25400" prst="artDeco"/>
                      <a:lightRig rig="flood" dir="t"/>
                    </a:cell3D>
                  </a:tcPr>
                </a:tc>
                <a:tc>
                  <a:txBody>
                    <a:bodyPr/>
                    <a:lstStyle/>
                    <a:p>
                      <a:pPr algn="ctr"/>
                      <a:r>
                        <a:rPr lang="en-US" sz="1100" dirty="0" smtClean="0">
                          <a:latin typeface="Arial"/>
                          <a:cs typeface="Arial"/>
                        </a:rPr>
                        <a:t>0.54</a:t>
                      </a:r>
                      <a:endParaRPr lang="en-US" sz="1100" dirty="0">
                        <a:latin typeface="Arial"/>
                        <a:cs typeface="Arial"/>
                      </a:endParaRPr>
                    </a:p>
                  </a:txBody>
                  <a:tcPr>
                    <a:cell3D prstMaterial="dkEdge">
                      <a:bevel w="38100" h="25400" prst="artDeco"/>
                      <a:lightRig rig="flood" dir="t"/>
                    </a:cell3D>
                  </a:tcPr>
                </a:tc>
                <a:tc>
                  <a:txBody>
                    <a:bodyPr/>
                    <a:lstStyle/>
                    <a:p>
                      <a:pPr algn="ctr"/>
                      <a:r>
                        <a:rPr lang="en-US" sz="1100" dirty="0" smtClean="0">
                          <a:latin typeface="Arial"/>
                          <a:cs typeface="Arial"/>
                        </a:rPr>
                        <a:t>0.545</a:t>
                      </a:r>
                      <a:endParaRPr lang="en-US" sz="1100" dirty="0">
                        <a:latin typeface="Arial"/>
                        <a:cs typeface="Arial"/>
                      </a:endParaRPr>
                    </a:p>
                  </a:txBody>
                  <a:tcPr>
                    <a:cell3D prstMaterial="dkEdge">
                      <a:bevel w="38100" h="25400" prst="artDeco"/>
                      <a:lightRig rig="flood" dir="t"/>
                    </a:cell3D>
                  </a:tcPr>
                </a:tc>
                <a:tc>
                  <a:txBody>
                    <a:bodyPr/>
                    <a:lstStyle/>
                    <a:p>
                      <a:pPr algn="ctr"/>
                      <a:r>
                        <a:rPr lang="en-US" sz="1100" dirty="0" smtClean="0">
                          <a:latin typeface="Arial"/>
                          <a:cs typeface="Arial"/>
                        </a:rPr>
                        <a:t>0.555</a:t>
                      </a:r>
                      <a:endParaRPr lang="en-US" sz="1100" dirty="0">
                        <a:latin typeface="Arial"/>
                        <a:cs typeface="Arial"/>
                      </a:endParaRPr>
                    </a:p>
                  </a:txBody>
                  <a:tcPr>
                    <a:cell3D prstMaterial="dkEdge">
                      <a:bevel w="38100" h="25400" prst="artDeco"/>
                      <a:lightRig rig="flood" dir="t"/>
                    </a:cell3D>
                  </a:tcPr>
                </a:tc>
              </a:tr>
              <a:tr h="2966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Arial"/>
                          <a:ea typeface="+mn-ea"/>
                          <a:cs typeface="Arial"/>
                        </a:rPr>
                        <a:t>¾ PAX- Air</a:t>
                      </a:r>
                    </a:p>
                  </a:txBody>
                  <a:tcPr>
                    <a:cell3D prstMaterial="dkEdge">
                      <a:bevel w="38100" h="25400" prst="artDeco"/>
                      <a:lightRig rig="flood" dir="t"/>
                    </a:cell3D>
                  </a:tcPr>
                </a:tc>
                <a:tc>
                  <a:txBody>
                    <a:bodyPr/>
                    <a:lstStyle/>
                    <a:p>
                      <a:pPr algn="ctr"/>
                      <a:r>
                        <a:rPr lang="en-US" sz="1100" dirty="0" smtClean="0">
                          <a:latin typeface="Arial"/>
                          <a:cs typeface="Arial"/>
                        </a:rPr>
                        <a:t>0.55</a:t>
                      </a:r>
                      <a:endParaRPr lang="en-US" sz="1100" dirty="0">
                        <a:latin typeface="Arial"/>
                        <a:cs typeface="Arial"/>
                      </a:endParaRPr>
                    </a:p>
                  </a:txBody>
                  <a:tcPr>
                    <a:cell3D prstMaterial="dkEdge">
                      <a:bevel w="38100" h="25400" prst="artDeco"/>
                      <a:lightRig rig="flood" dir="t"/>
                    </a:cell3D>
                  </a:tcPr>
                </a:tc>
                <a:tc>
                  <a:txBody>
                    <a:bodyPr/>
                    <a:lstStyle/>
                    <a:p>
                      <a:pPr algn="ctr"/>
                      <a:r>
                        <a:rPr lang="en-US" sz="1100" dirty="0" smtClean="0">
                          <a:latin typeface="Arial"/>
                          <a:cs typeface="Arial"/>
                        </a:rPr>
                        <a:t>0.546</a:t>
                      </a:r>
                      <a:endParaRPr lang="en-US" sz="1100" dirty="0">
                        <a:latin typeface="Arial"/>
                        <a:cs typeface="Arial"/>
                      </a:endParaRPr>
                    </a:p>
                  </a:txBody>
                  <a:tcPr>
                    <a:cell3D prstMaterial="dkEdge">
                      <a:bevel w="38100" h="25400" prst="artDeco"/>
                      <a:lightRig rig="flood" dir="t"/>
                    </a:cell3D>
                  </a:tcPr>
                </a:tc>
                <a:tc>
                  <a:txBody>
                    <a:bodyPr/>
                    <a:lstStyle/>
                    <a:p>
                      <a:pPr algn="ctr"/>
                      <a:r>
                        <a:rPr lang="en-US" sz="1100" dirty="0" smtClean="0">
                          <a:latin typeface="Arial"/>
                          <a:cs typeface="Arial"/>
                        </a:rPr>
                        <a:t>0.541</a:t>
                      </a:r>
                      <a:endParaRPr lang="en-US" sz="1100" dirty="0">
                        <a:latin typeface="Arial"/>
                        <a:cs typeface="Arial"/>
                      </a:endParaRPr>
                    </a:p>
                  </a:txBody>
                  <a:tcPr>
                    <a:cell3D prstMaterial="dkEdge">
                      <a:bevel w="38100" h="25400" prst="artDeco"/>
                      <a:lightRig rig="flood" dir="t"/>
                    </a:cell3D>
                  </a:tcPr>
                </a:tc>
                <a:tc>
                  <a:txBody>
                    <a:bodyPr/>
                    <a:lstStyle/>
                    <a:p>
                      <a:pPr algn="ctr"/>
                      <a:r>
                        <a:rPr lang="en-US" sz="1100" dirty="0" smtClean="0">
                          <a:latin typeface="Arial"/>
                          <a:cs typeface="Arial"/>
                        </a:rPr>
                        <a:t>0.532</a:t>
                      </a:r>
                      <a:endParaRPr lang="en-US" sz="1100" dirty="0">
                        <a:latin typeface="Arial"/>
                        <a:cs typeface="Arial"/>
                      </a:endParaRPr>
                    </a:p>
                  </a:txBody>
                  <a:tcPr>
                    <a:cell3D prstMaterial="dkEdge">
                      <a:bevel w="38100" h="25400" prst="artDeco"/>
                      <a:lightRig rig="flood" dir="t"/>
                    </a:cell3D>
                  </a:tcPr>
                </a:tc>
              </a:tr>
              <a:tr h="296672">
                <a:tc>
                  <a:txBody>
                    <a:bodyPr/>
                    <a:lstStyle/>
                    <a:p>
                      <a:pPr algn="ctr"/>
                      <a:r>
                        <a:rPr lang="en-US" sz="1100" dirty="0" smtClean="0">
                          <a:latin typeface="Arial"/>
                          <a:cs typeface="Arial"/>
                        </a:rPr>
                        <a:t>¾ Roll Copper - Air</a:t>
                      </a:r>
                      <a:endParaRPr lang="en-US" sz="1100" dirty="0">
                        <a:latin typeface="Arial"/>
                        <a:cs typeface="Arial"/>
                      </a:endParaRPr>
                    </a:p>
                  </a:txBody>
                  <a:tcPr>
                    <a:cell3D prstMaterial="dkEdge">
                      <a:bevel w="38100" h="25400" prst="artDeco"/>
                      <a:lightRig rig="flood" dir="t"/>
                    </a:cell3D>
                  </a:tcPr>
                </a:tc>
                <a:tc>
                  <a:txBody>
                    <a:bodyPr/>
                    <a:lstStyle/>
                    <a:p>
                      <a:pPr algn="ctr"/>
                      <a:r>
                        <a:rPr lang="en-US" sz="1100" dirty="0" smtClean="0">
                          <a:latin typeface="Arial"/>
                          <a:cs typeface="Arial"/>
                        </a:rPr>
                        <a:t>0.334</a:t>
                      </a:r>
                      <a:endParaRPr lang="en-US" sz="1100" dirty="0">
                        <a:latin typeface="Arial"/>
                        <a:cs typeface="Arial"/>
                      </a:endParaRPr>
                    </a:p>
                  </a:txBody>
                  <a:tcPr>
                    <a:cell3D prstMaterial="dkEdge">
                      <a:bevel w="38100" h="25400" prst="artDeco"/>
                      <a:lightRig rig="flood" dir="t"/>
                    </a:cell3D>
                  </a:tcPr>
                </a:tc>
                <a:tc>
                  <a:txBody>
                    <a:bodyPr/>
                    <a:lstStyle/>
                    <a:p>
                      <a:pPr algn="ctr"/>
                      <a:r>
                        <a:rPr lang="en-US" sz="1100" dirty="0" smtClean="0">
                          <a:latin typeface="Arial"/>
                          <a:cs typeface="Arial"/>
                        </a:rPr>
                        <a:t>0.334</a:t>
                      </a:r>
                      <a:endParaRPr lang="en-US" sz="1100" dirty="0">
                        <a:latin typeface="Arial"/>
                        <a:cs typeface="Arial"/>
                      </a:endParaRPr>
                    </a:p>
                  </a:txBody>
                  <a:tcPr>
                    <a:cell3D prstMaterial="dkEdge">
                      <a:bevel w="38100" h="25400" prst="artDeco"/>
                      <a:lightRig rig="flood" dir="t"/>
                    </a:cell3D>
                  </a:tcPr>
                </a:tc>
                <a:tc>
                  <a:txBody>
                    <a:bodyPr/>
                    <a:lstStyle/>
                    <a:p>
                      <a:pPr algn="ctr"/>
                      <a:r>
                        <a:rPr lang="en-US" sz="1100" dirty="0" smtClean="0">
                          <a:latin typeface="Arial"/>
                          <a:cs typeface="Arial"/>
                        </a:rPr>
                        <a:t>0.334</a:t>
                      </a:r>
                      <a:endParaRPr lang="en-US" sz="1100" dirty="0">
                        <a:latin typeface="Arial"/>
                        <a:cs typeface="Arial"/>
                      </a:endParaRPr>
                    </a:p>
                  </a:txBody>
                  <a:tcPr>
                    <a:cell3D prstMaterial="dkEdge">
                      <a:bevel w="38100" h="25400" prst="artDeco"/>
                      <a:lightRig rig="flood" dir="t"/>
                    </a:cell3D>
                  </a:tcPr>
                </a:tc>
                <a:tc>
                  <a:txBody>
                    <a:bodyPr/>
                    <a:lstStyle/>
                    <a:p>
                      <a:pPr algn="ctr"/>
                      <a:r>
                        <a:rPr lang="en-US" sz="1100" dirty="0" smtClean="0">
                          <a:latin typeface="Arial"/>
                          <a:cs typeface="Arial"/>
                        </a:rPr>
                        <a:t>0.334</a:t>
                      </a:r>
                      <a:endParaRPr lang="en-US" sz="1100" dirty="0">
                        <a:latin typeface="Arial"/>
                        <a:cs typeface="Arial"/>
                      </a:endParaRPr>
                    </a:p>
                  </a:txBody>
                  <a:tcPr>
                    <a:cell3D prstMaterial="dkEdge">
                      <a:bevel w="38100" h="25400" prst="artDeco"/>
                      <a:lightRig rig="flood" dir="t"/>
                    </a:cell3D>
                  </a:tcPr>
                </a:tc>
              </a:tr>
              <a:tr h="296672">
                <a:tc>
                  <a:txBody>
                    <a:bodyPr/>
                    <a:lstStyle/>
                    <a:p>
                      <a:pPr algn="ctr"/>
                      <a:r>
                        <a:rPr lang="en-US" sz="1100" dirty="0" smtClean="0">
                          <a:latin typeface="Arial"/>
                          <a:cs typeface="Arial"/>
                        </a:rPr>
                        <a:t>¾ Roll Copper - Buried</a:t>
                      </a:r>
                      <a:endParaRPr lang="en-US" sz="1100" dirty="0">
                        <a:latin typeface="Arial"/>
                        <a:cs typeface="Arial"/>
                      </a:endParaRPr>
                    </a:p>
                  </a:txBody>
                  <a:tcPr>
                    <a:cell3D prstMaterial="dkEdge">
                      <a:bevel w="38100" h="25400" prst="artDeco"/>
                      <a:lightRig rig="flood" dir="t"/>
                    </a:cell3D>
                  </a:tcPr>
                </a:tc>
                <a:tc>
                  <a:txBody>
                    <a:bodyPr/>
                    <a:lstStyle/>
                    <a:p>
                      <a:pPr algn="ctr"/>
                      <a:r>
                        <a:rPr lang="en-US" sz="1100" dirty="0" smtClean="0">
                          <a:latin typeface="Arial"/>
                          <a:cs typeface="Arial"/>
                        </a:rPr>
                        <a:t>1.2</a:t>
                      </a:r>
                      <a:endParaRPr lang="en-US" sz="1100" dirty="0">
                        <a:latin typeface="Arial"/>
                        <a:cs typeface="Arial"/>
                      </a:endParaRPr>
                    </a:p>
                  </a:txBody>
                  <a:tcPr>
                    <a:cell3D prstMaterial="dkEdge">
                      <a:bevel w="38100" h="25400" prst="artDeco"/>
                      <a:lightRig rig="flood" dir="t"/>
                    </a:cell3D>
                  </a:tcPr>
                </a:tc>
                <a:tc>
                  <a:txBody>
                    <a:bodyPr/>
                    <a:lstStyle/>
                    <a:p>
                      <a:pPr algn="ctr"/>
                      <a:r>
                        <a:rPr lang="en-US" sz="1100" dirty="0" smtClean="0">
                          <a:latin typeface="Arial"/>
                          <a:cs typeface="Arial"/>
                        </a:rPr>
                        <a:t>1.8</a:t>
                      </a:r>
                      <a:endParaRPr lang="en-US" sz="1100" dirty="0">
                        <a:latin typeface="Arial"/>
                        <a:cs typeface="Arial"/>
                      </a:endParaRPr>
                    </a:p>
                  </a:txBody>
                  <a:tcPr>
                    <a:cell3D prstMaterial="dkEdge">
                      <a:bevel w="38100" h="25400" prst="artDeco"/>
                      <a:lightRig rig="flood" dir="t"/>
                    </a:cell3D>
                  </a:tcPr>
                </a:tc>
                <a:tc>
                  <a:txBody>
                    <a:bodyPr/>
                    <a:lstStyle/>
                    <a:p>
                      <a:pPr algn="ctr"/>
                      <a:r>
                        <a:rPr lang="en-US" sz="1100" dirty="0" smtClean="0">
                          <a:latin typeface="Arial"/>
                          <a:cs typeface="Arial"/>
                        </a:rPr>
                        <a:t>2.1</a:t>
                      </a:r>
                      <a:endParaRPr lang="en-US" sz="1100" dirty="0">
                        <a:latin typeface="Arial"/>
                        <a:cs typeface="Arial"/>
                      </a:endParaRPr>
                    </a:p>
                  </a:txBody>
                  <a:tcPr>
                    <a:cell3D prstMaterial="dkEdge">
                      <a:bevel w="38100" h="25400" prst="artDeco"/>
                      <a:lightRig rig="flood" dir="t"/>
                    </a:cell3D>
                  </a:tcPr>
                </a:tc>
                <a:tc>
                  <a:txBody>
                    <a:bodyPr/>
                    <a:lstStyle/>
                    <a:p>
                      <a:pPr algn="ctr"/>
                      <a:r>
                        <a:rPr lang="en-US" sz="1100" dirty="0" smtClean="0">
                          <a:latin typeface="Arial"/>
                          <a:cs typeface="Arial"/>
                        </a:rPr>
                        <a:t>2.4</a:t>
                      </a:r>
                      <a:endParaRPr lang="en-US" sz="1100" dirty="0">
                        <a:latin typeface="Arial"/>
                        <a:cs typeface="Arial"/>
                      </a:endParaRPr>
                    </a:p>
                  </a:txBody>
                  <a:tcPr>
                    <a:cell3D prstMaterial="dkEdge">
                      <a:bevel w="38100" h="25400" prst="artDeco"/>
                      <a:lightRig rig="flood" dir="t"/>
                    </a:cell3D>
                  </a:tcPr>
                </a:tc>
              </a:tr>
            </a:tbl>
          </a:graphicData>
        </a:graphic>
      </p:graphicFrame>
    </p:spTree>
    <p:extLst>
      <p:ext uri="{BB962C8B-B14F-4D97-AF65-F5344CB8AC3E}">
        <p14:creationId xmlns:p14="http://schemas.microsoft.com/office/powerpoint/2010/main" val="26478967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04800"/>
            <a:ext cx="7083991" cy="6629507"/>
          </a:xfrm>
          <a:prstGeom prst="rect">
            <a:avLst/>
          </a:prstGeom>
          <a:noFill/>
        </p:spPr>
        <p:txBody>
          <a:bodyPr wrap="none" rtlCol="0">
            <a:spAutoFit/>
          </a:bodyPr>
          <a:lstStyle/>
          <a:p>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Possible Solutions</a:t>
            </a:r>
          </a:p>
          <a:p>
            <a:pPr>
              <a:lnSpc>
                <a:spcPct val="130000"/>
              </a:lnSpc>
            </a:pPr>
            <a:r>
              <a:rPr lang="en-US" sz="2400" b="1" dirty="0" smtClean="0"/>
              <a:t>A.  Central plumbing core</a:t>
            </a:r>
          </a:p>
          <a:p>
            <a:pPr lvl="1"/>
            <a:r>
              <a:rPr lang="en-US" dirty="0" smtClean="0"/>
              <a:t>Only if all fixtures are within 1 cup of one water heater.</a:t>
            </a:r>
            <a:br>
              <a:rPr lang="en-US" dirty="0" smtClean="0"/>
            </a:br>
            <a:r>
              <a:rPr lang="en-US" dirty="0" smtClean="0"/>
              <a:t>Unlikely without shift in perceptions of floor plans</a:t>
            </a:r>
          </a:p>
          <a:p>
            <a:r>
              <a:rPr lang="en-US" sz="2400" b="1" dirty="0" smtClean="0"/>
              <a:t>B.  1 water heater for every hot water fixture</a:t>
            </a:r>
          </a:p>
          <a:p>
            <a:pPr lvl="1"/>
            <a:r>
              <a:rPr lang="en-US" dirty="0" smtClean="0"/>
              <a:t>More expensive to bring energy to the water heaters than it is </a:t>
            </a:r>
            <a:br>
              <a:rPr lang="en-US" dirty="0" smtClean="0"/>
            </a:br>
            <a:r>
              <a:rPr lang="en-US" dirty="0" smtClean="0"/>
              <a:t>to bring plumbing. Then you have the additional cost of the heaters,</a:t>
            </a:r>
            <a:br>
              <a:rPr lang="en-US" dirty="0" smtClean="0"/>
            </a:br>
            <a:r>
              <a:rPr lang="en-US" dirty="0" smtClean="0"/>
              <a:t>flues, and space. Not to mention the future maintenance.</a:t>
            </a:r>
          </a:p>
          <a:p>
            <a:r>
              <a:rPr lang="en-US" sz="2400" b="1" dirty="0" smtClean="0"/>
              <a:t>C.  2-3 water heaters per home</a:t>
            </a:r>
          </a:p>
          <a:p>
            <a:pPr lvl="1"/>
            <a:r>
              <a:rPr lang="en-US" dirty="0" smtClean="0"/>
              <a:t>Same as above. Might make sense in buildings with distant hot</a:t>
            </a:r>
          </a:p>
          <a:p>
            <a:pPr lvl="1"/>
            <a:r>
              <a:rPr lang="en-US" dirty="0" smtClean="0"/>
              <a:t>Water locations and very intermittent uses.</a:t>
            </a:r>
          </a:p>
          <a:p>
            <a:r>
              <a:rPr lang="en-US" sz="2400" b="1" dirty="0" smtClean="0"/>
              <a:t>D.  Heat trace on the pipes</a:t>
            </a:r>
          </a:p>
          <a:p>
            <a:pPr lvl="1"/>
            <a:r>
              <a:rPr lang="en-US" dirty="0" smtClean="0"/>
              <a:t>Long, skinny, under insulated water heater. Expensive to install. </a:t>
            </a:r>
            <a:endParaRPr lang="en-US" dirty="0"/>
          </a:p>
          <a:p>
            <a:pPr lvl="1"/>
            <a:r>
              <a:rPr lang="en-US" dirty="0" smtClean="0"/>
              <a:t>Great on water conservation. Competitive in certain applications,</a:t>
            </a:r>
          </a:p>
          <a:p>
            <a:pPr lvl="1"/>
            <a:r>
              <a:rPr lang="en-US" dirty="0" smtClean="0"/>
              <a:t>Otherwise can be expensive on energy.</a:t>
            </a:r>
          </a:p>
          <a:p>
            <a:pPr marL="457200" indent="-457200">
              <a:buAutoNum type="alphaUcPeriod" startAt="5"/>
            </a:pPr>
            <a:r>
              <a:rPr lang="en-US" sz="2400" b="1" dirty="0" smtClean="0"/>
              <a:t>Circulation loop 1 cup from every hot water fixture</a:t>
            </a:r>
            <a:r>
              <a:rPr lang="en-US" b="1" dirty="0"/>
              <a:t/>
            </a:r>
            <a:br>
              <a:rPr lang="en-US" b="1" dirty="0"/>
            </a:br>
            <a:r>
              <a:rPr lang="en-US" b="1" dirty="0" smtClean="0"/>
              <a:t> </a:t>
            </a:r>
            <a:r>
              <a:rPr lang="en-US" dirty="0" smtClean="0"/>
              <a:t>Most </a:t>
            </a:r>
            <a:r>
              <a:rPr lang="en-US" dirty="0"/>
              <a:t>buildable option. All circulation systems can save water, </a:t>
            </a:r>
            <a:r>
              <a:rPr lang="en-US" dirty="0" smtClean="0"/>
              <a:t/>
            </a:r>
            <a:br>
              <a:rPr lang="en-US" dirty="0" smtClean="0"/>
            </a:br>
            <a:r>
              <a:rPr lang="en-US" dirty="0" smtClean="0"/>
              <a:t>only one can </a:t>
            </a:r>
            <a:r>
              <a:rPr lang="en-US" dirty="0"/>
              <a:t>save energy</a:t>
            </a:r>
            <a:r>
              <a:rPr lang="en-US" dirty="0" smtClean="0"/>
              <a:t>.</a:t>
            </a:r>
          </a:p>
          <a:p>
            <a:endParaRPr lang="en-US" sz="2400" dirty="0"/>
          </a:p>
          <a:p>
            <a:pPr>
              <a:lnSpc>
                <a:spcPct val="110000"/>
              </a:lnSpc>
            </a:pPr>
            <a:endParaRPr lang="en-US" sz="2400" b="1" dirty="0" smtClean="0"/>
          </a:p>
        </p:txBody>
      </p:sp>
    </p:spTree>
    <p:extLst>
      <p:ext uri="{BB962C8B-B14F-4D97-AF65-F5344CB8AC3E}">
        <p14:creationId xmlns:p14="http://schemas.microsoft.com/office/powerpoint/2010/main" val="199199445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87227" y="533400"/>
            <a:ext cx="5657719" cy="954107"/>
          </a:xfrm>
          <a:prstGeom prst="rect">
            <a:avLst/>
          </a:prstGeom>
          <a:noFill/>
        </p:spPr>
        <p:txBody>
          <a:bodyPr wrap="none" rtlCol="0">
            <a:spAutoFit/>
          </a:bodyPr>
          <a:lstStyle/>
          <a:p>
            <a:pPr algn="ct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Time for Temperature to Drop to</a:t>
            </a:r>
          </a:p>
          <a:p>
            <a:pPr algn="ct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105˚F in ½ inch Copper Pipe</a:t>
            </a:r>
            <a:endPar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pic>
        <p:nvPicPr>
          <p:cNvPr id="6" name="Picture 5"/>
          <p:cNvPicPr>
            <a:picLocks noChangeAspect="1"/>
          </p:cNvPicPr>
          <p:nvPr/>
        </p:nvPicPr>
        <p:blipFill>
          <a:blip r:embed="rId2"/>
          <a:stretch>
            <a:fillRect/>
          </a:stretch>
        </p:blipFill>
        <p:spPr>
          <a:xfrm>
            <a:off x="1524000" y="1676400"/>
            <a:ext cx="5867400" cy="4343400"/>
          </a:xfrm>
          <a:prstGeom prst="rect">
            <a:avLst/>
          </a:prstGeom>
        </p:spPr>
      </p:pic>
    </p:spTree>
    <p:extLst>
      <p:ext uri="{BB962C8B-B14F-4D97-AF65-F5344CB8AC3E}">
        <p14:creationId xmlns:p14="http://schemas.microsoft.com/office/powerpoint/2010/main" val="269247811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87227" y="533400"/>
            <a:ext cx="5657719" cy="954107"/>
          </a:xfrm>
          <a:prstGeom prst="rect">
            <a:avLst/>
          </a:prstGeom>
          <a:noFill/>
        </p:spPr>
        <p:txBody>
          <a:bodyPr wrap="none" rtlCol="0">
            <a:spAutoFit/>
          </a:bodyPr>
          <a:lstStyle/>
          <a:p>
            <a:pPr algn="ct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Time for Temperature to Drop to</a:t>
            </a:r>
          </a:p>
          <a:p>
            <a:pPr algn="ct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105˚F in ¾ inch Copper Pipe</a:t>
            </a:r>
            <a:endPar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pic>
        <p:nvPicPr>
          <p:cNvPr id="2" name="Picture 1"/>
          <p:cNvPicPr>
            <a:picLocks noChangeAspect="1"/>
          </p:cNvPicPr>
          <p:nvPr/>
        </p:nvPicPr>
        <p:blipFill>
          <a:blip r:embed="rId2"/>
          <a:stretch>
            <a:fillRect/>
          </a:stretch>
        </p:blipFill>
        <p:spPr>
          <a:xfrm>
            <a:off x="1752600" y="1600200"/>
            <a:ext cx="5791200" cy="4394200"/>
          </a:xfrm>
          <a:prstGeom prst="rect">
            <a:avLst/>
          </a:prstGeom>
        </p:spPr>
      </p:pic>
    </p:spTree>
    <p:extLst>
      <p:ext uri="{BB962C8B-B14F-4D97-AF65-F5344CB8AC3E}">
        <p14:creationId xmlns:p14="http://schemas.microsoft.com/office/powerpoint/2010/main" val="428570007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90262" y="533400"/>
            <a:ext cx="5251658" cy="954107"/>
          </a:xfrm>
          <a:prstGeom prst="rect">
            <a:avLst/>
          </a:prstGeom>
          <a:noFill/>
        </p:spPr>
        <p:txBody>
          <a:bodyPr wrap="none" rtlCol="0">
            <a:spAutoFit/>
          </a:bodyPr>
          <a:lstStyle/>
          <a:p>
            <a:pPr algn="ct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The Importance of Minimizing</a:t>
            </a:r>
          </a:p>
          <a:p>
            <a:pPr algn="ct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Pipe Volume Cool-Down</a:t>
            </a:r>
            <a:endPar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263782913"/>
              </p:ext>
            </p:extLst>
          </p:nvPr>
        </p:nvGraphicFramePr>
        <p:xfrm>
          <a:off x="914399" y="1676400"/>
          <a:ext cx="7391850" cy="3750056"/>
        </p:xfrm>
        <a:graphic>
          <a:graphicData uri="http://schemas.openxmlformats.org/drawingml/2006/table">
            <a:tbl>
              <a:tblPr firstRow="1" bandRow="1">
                <a:tableStyleId>{5C22544A-7EE6-4342-B048-85BDC9FD1C3A}</a:tableStyleId>
              </a:tblPr>
              <a:tblGrid>
                <a:gridCol w="325583"/>
                <a:gridCol w="512618"/>
                <a:gridCol w="838200"/>
                <a:gridCol w="590339"/>
                <a:gridCol w="552661"/>
                <a:gridCol w="609600"/>
                <a:gridCol w="118904"/>
                <a:gridCol w="566896"/>
                <a:gridCol w="116840"/>
                <a:gridCol w="683288"/>
                <a:gridCol w="597877"/>
                <a:gridCol w="683288"/>
                <a:gridCol w="597877"/>
                <a:gridCol w="597879"/>
              </a:tblGrid>
              <a:tr h="203200">
                <a:tc>
                  <a:txBody>
                    <a:bodyPr/>
                    <a:lstStyle/>
                    <a:p>
                      <a:endParaRPr lang="en-US" sz="1100" dirty="0">
                        <a:latin typeface="Arial"/>
                        <a:cs typeface="Arial"/>
                      </a:endParaRPr>
                    </a:p>
                  </a:txBody>
                  <a:tcPr>
                    <a:solidFill>
                      <a:schemeClr val="bg1"/>
                    </a:solidFill>
                  </a:tcPr>
                </a:tc>
                <a:tc gridSpan="2">
                  <a:txBody>
                    <a:bodyPr/>
                    <a:lstStyle/>
                    <a:p>
                      <a:endParaRPr lang="en-US" sz="1100">
                        <a:latin typeface="Arial"/>
                        <a:cs typeface="Arial"/>
                      </a:endParaRPr>
                    </a:p>
                  </a:txBody>
                  <a:tcPr>
                    <a:solidFill>
                      <a:schemeClr val="bg1"/>
                    </a:solidFill>
                  </a:tcPr>
                </a:tc>
                <a:tc hMerge="1">
                  <a:txBody>
                    <a:bodyPr/>
                    <a:lstStyle/>
                    <a:p>
                      <a:endParaRPr lang="en-US"/>
                    </a:p>
                  </a:txBody>
                  <a:tcPr/>
                </a:tc>
                <a:tc>
                  <a:txBody>
                    <a:bodyPr/>
                    <a:lstStyle/>
                    <a:p>
                      <a:pPr algn="ctr"/>
                      <a:endParaRPr lang="en-US" sz="1100" dirty="0">
                        <a:latin typeface="Arial"/>
                        <a:cs typeface="Arial"/>
                      </a:endParaRPr>
                    </a:p>
                  </a:txBody>
                  <a:tcPr>
                    <a:solidFill>
                      <a:schemeClr val="bg1"/>
                    </a:solidFill>
                  </a:tcPr>
                </a:tc>
                <a:tc gridSpan="10">
                  <a:txBody>
                    <a:bodyPr/>
                    <a:lstStyle/>
                    <a:p>
                      <a:pPr algn="ctr"/>
                      <a:r>
                        <a:rPr lang="en-US" sz="1100" dirty="0" smtClean="0">
                          <a:latin typeface="Arial"/>
                          <a:cs typeface="Arial"/>
                        </a:rPr>
                        <a:t>Volume in Pipe That</a:t>
                      </a:r>
                      <a:r>
                        <a:rPr lang="en-US" sz="1100" baseline="0" dirty="0" smtClean="0">
                          <a:latin typeface="Arial"/>
                          <a:cs typeface="Arial"/>
                        </a:rPr>
                        <a:t> Cools Down</a:t>
                      </a:r>
                      <a:endParaRPr lang="en-US" sz="1100" dirty="0">
                        <a:latin typeface="Arial"/>
                        <a:cs typeface="Arial"/>
                      </a:endParaRPr>
                    </a:p>
                  </a:txBody>
                  <a:tcPr>
                    <a:solidFill>
                      <a:srgbClr val="376092"/>
                    </a:solidFill>
                  </a:tcPr>
                </a:tc>
                <a:tc hMerge="1">
                  <a:txBody>
                    <a:bodyPr/>
                    <a:lstStyle/>
                    <a:p>
                      <a:endParaRPr lang="en-US"/>
                    </a:p>
                  </a:txBody>
                  <a:tcPr/>
                </a:tc>
                <a:tc hMerge="1">
                  <a:txBody>
                    <a:bodyPr/>
                    <a:lstStyle/>
                    <a:p>
                      <a:endParaRPr lang="en-US"/>
                    </a:p>
                  </a:txBody>
                  <a:tcPr/>
                </a:tc>
                <a:tc hMerge="1">
                  <a:txBody>
                    <a:bodyPr/>
                    <a:lstStyle/>
                    <a:p>
                      <a:endParaRPr lang="en-US" sz="1100">
                        <a:latin typeface="Arial"/>
                        <a:cs typeface="Arial"/>
                      </a:endParaRPr>
                    </a:p>
                  </a:txBody>
                  <a:tcPr/>
                </a:tc>
                <a:tc hMerge="1">
                  <a:txBody>
                    <a:bodyPr/>
                    <a:lstStyle/>
                    <a:p>
                      <a:endParaRPr lang="en-US"/>
                    </a:p>
                  </a:txBody>
                  <a:tcPr/>
                </a:tc>
                <a:tc hMerge="1">
                  <a:txBody>
                    <a:bodyPr/>
                    <a:lstStyle/>
                    <a:p>
                      <a:endParaRPr lang="en-US" sz="1100">
                        <a:latin typeface="Arial"/>
                        <a:cs typeface="Arial"/>
                      </a:endParaRPr>
                    </a:p>
                  </a:txBody>
                  <a:tcPr/>
                </a:tc>
                <a:tc hMerge="1">
                  <a:txBody>
                    <a:bodyPr/>
                    <a:lstStyle/>
                    <a:p>
                      <a:endParaRPr lang="en-US" sz="1100">
                        <a:latin typeface="Arial"/>
                        <a:cs typeface="Arial"/>
                      </a:endParaRPr>
                    </a:p>
                  </a:txBody>
                  <a:tcPr/>
                </a:tc>
                <a:tc hMerge="1">
                  <a:txBody>
                    <a:bodyPr/>
                    <a:lstStyle/>
                    <a:p>
                      <a:endParaRPr lang="en-US" sz="1100">
                        <a:latin typeface="Arial"/>
                        <a:cs typeface="Arial"/>
                      </a:endParaRPr>
                    </a:p>
                  </a:txBody>
                  <a:tcPr/>
                </a:tc>
                <a:tc hMerge="1">
                  <a:txBody>
                    <a:bodyPr/>
                    <a:lstStyle/>
                    <a:p>
                      <a:endParaRPr lang="en-US" sz="1100">
                        <a:latin typeface="Arial"/>
                        <a:cs typeface="Arial"/>
                      </a:endParaRPr>
                    </a:p>
                  </a:txBody>
                  <a:tcPr/>
                </a:tc>
                <a:tc hMerge="1">
                  <a:txBody>
                    <a:bodyPr/>
                    <a:lstStyle/>
                    <a:p>
                      <a:endParaRPr lang="en-US" sz="1100" dirty="0">
                        <a:latin typeface="Arial"/>
                        <a:cs typeface="Arial"/>
                      </a:endParaRPr>
                    </a:p>
                  </a:txBody>
                  <a:tcPr/>
                </a:tc>
              </a:tr>
              <a:tr h="187960">
                <a:tc rowSpan="2" gridSpan="3">
                  <a:txBody>
                    <a:bodyPr/>
                    <a:lstStyle/>
                    <a:p>
                      <a:endParaRPr lang="en-US" sz="1000" dirty="0">
                        <a:latin typeface="Arial"/>
                        <a:cs typeface="Arial"/>
                      </a:endParaRPr>
                    </a:p>
                  </a:txBody>
                  <a:tcPr marT="27432" marB="27432">
                    <a:solidFill>
                      <a:srgbClr val="FFFFFF"/>
                    </a:solidFill>
                  </a:tcPr>
                </a:tc>
                <a:tc rowSpan="2" hMerge="1">
                  <a:txBody>
                    <a:bodyPr/>
                    <a:lstStyle/>
                    <a:p>
                      <a:endParaRPr lang="en-US" sz="1000" dirty="0">
                        <a:latin typeface="Arial"/>
                        <a:cs typeface="Arial"/>
                      </a:endParaRPr>
                    </a:p>
                  </a:txBody>
                  <a:tcPr marT="27432" marB="27432"/>
                </a:tc>
                <a:tc rowSpan="2" hMerge="1">
                  <a:txBody>
                    <a:bodyPr/>
                    <a:lstStyle/>
                    <a:p>
                      <a:endParaRPr lang="en-US"/>
                    </a:p>
                  </a:txBody>
                  <a:tcPr/>
                </a:tc>
                <a:tc>
                  <a:txBody>
                    <a:bodyPr/>
                    <a:lstStyle/>
                    <a:p>
                      <a:pPr algn="ctr"/>
                      <a:r>
                        <a:rPr lang="en-US" sz="900" dirty="0" smtClean="0">
                          <a:latin typeface="Arial"/>
                          <a:cs typeface="Arial"/>
                        </a:rPr>
                        <a:t>Gallons</a:t>
                      </a:r>
                      <a:endParaRPr lang="en-US" sz="900" dirty="0">
                        <a:latin typeface="Arial"/>
                        <a:cs typeface="Arial"/>
                      </a:endParaRPr>
                    </a:p>
                  </a:txBody>
                  <a:tcPr marT="27432" marB="27432">
                    <a:cell3D prstMaterial="dkEdge">
                      <a:bevel w="25400" h="25400" prst="hardEdge"/>
                      <a:lightRig rig="flood" dir="t"/>
                    </a:cell3D>
                    <a:solidFill>
                      <a:srgbClr val="B3A2C7"/>
                    </a:solidFill>
                  </a:tcPr>
                </a:tc>
                <a:tc>
                  <a:txBody>
                    <a:bodyPr/>
                    <a:lstStyle/>
                    <a:p>
                      <a:pPr algn="ctr"/>
                      <a:r>
                        <a:rPr lang="en-US" sz="900" dirty="0" smtClean="0">
                          <a:latin typeface="Arial"/>
                          <a:cs typeface="Arial"/>
                        </a:rPr>
                        <a:t>0.0625</a:t>
                      </a:r>
                      <a:endParaRPr lang="en-US" sz="900" dirty="0">
                        <a:latin typeface="Arial"/>
                        <a:cs typeface="Arial"/>
                      </a:endParaRPr>
                    </a:p>
                  </a:txBody>
                  <a:tcPr marT="27432" marB="27432">
                    <a:cell3D prstMaterial="dkEdge">
                      <a:bevel w="25400" h="25400" prst="hardEdge"/>
                      <a:lightRig rig="flood" dir="t"/>
                    </a:cell3D>
                  </a:tcPr>
                </a:tc>
                <a:tc>
                  <a:txBody>
                    <a:bodyPr/>
                    <a:lstStyle/>
                    <a:p>
                      <a:pPr algn="ctr"/>
                      <a:r>
                        <a:rPr lang="en-US" sz="900" dirty="0" smtClean="0">
                          <a:latin typeface="Arial"/>
                          <a:cs typeface="Arial"/>
                        </a:rPr>
                        <a:t>0.125</a:t>
                      </a:r>
                      <a:endParaRPr lang="en-US" sz="900" dirty="0">
                        <a:latin typeface="Arial"/>
                        <a:cs typeface="Arial"/>
                      </a:endParaRPr>
                    </a:p>
                  </a:txBody>
                  <a:tcPr marT="27432" marB="27432">
                    <a:cell3D prstMaterial="dkEdge">
                      <a:bevel w="25400" h="25400" prst="hardEdge"/>
                      <a:lightRig rig="flood" dir="t"/>
                    </a:cell3D>
                  </a:tcPr>
                </a:tc>
                <a:tc gridSpan="2">
                  <a:txBody>
                    <a:bodyPr/>
                    <a:lstStyle/>
                    <a:p>
                      <a:pPr algn="ctr"/>
                      <a:r>
                        <a:rPr lang="en-US" sz="900" dirty="0" smtClean="0">
                          <a:latin typeface="Arial"/>
                          <a:cs typeface="Arial"/>
                        </a:rPr>
                        <a:t>0.25</a:t>
                      </a:r>
                      <a:endParaRPr lang="en-US" sz="900" dirty="0">
                        <a:latin typeface="Arial"/>
                        <a:cs typeface="Arial"/>
                      </a:endParaRPr>
                    </a:p>
                  </a:txBody>
                  <a:tcPr marT="27432" marB="27432">
                    <a:cell3D prstMaterial="dkEdge">
                      <a:bevel w="25400" h="25400" prst="hardEdge"/>
                      <a:lightRig rig="flood" dir="t"/>
                    </a:cell3D>
                  </a:tcPr>
                </a:tc>
                <a:tc hMerge="1">
                  <a:txBody>
                    <a:bodyPr/>
                    <a:lstStyle/>
                    <a:p>
                      <a:pPr algn="ctr"/>
                      <a:endParaRPr lang="en-US" sz="900" dirty="0">
                        <a:latin typeface="Arial"/>
                        <a:cs typeface="Arial"/>
                      </a:endParaRPr>
                    </a:p>
                  </a:txBody>
                  <a:tcPr marT="27432" marB="27432"/>
                </a:tc>
                <a:tc gridSpan="2">
                  <a:txBody>
                    <a:bodyPr/>
                    <a:lstStyle/>
                    <a:p>
                      <a:pPr algn="ctr"/>
                      <a:r>
                        <a:rPr lang="en-US" sz="900" dirty="0" smtClean="0">
                          <a:latin typeface="Arial"/>
                          <a:cs typeface="Arial"/>
                        </a:rPr>
                        <a:t>0.5</a:t>
                      </a:r>
                      <a:endParaRPr lang="en-US" sz="900" dirty="0">
                        <a:latin typeface="Arial"/>
                        <a:cs typeface="Arial"/>
                      </a:endParaRPr>
                    </a:p>
                  </a:txBody>
                  <a:tcPr marT="27432" marB="27432">
                    <a:cell3D prstMaterial="dkEdge">
                      <a:bevel w="25400" h="25400" prst="hardEdge"/>
                      <a:lightRig rig="flood" dir="t"/>
                    </a:cell3D>
                  </a:tcPr>
                </a:tc>
                <a:tc hMerge="1">
                  <a:txBody>
                    <a:bodyPr/>
                    <a:lstStyle/>
                    <a:p>
                      <a:pPr algn="ctr"/>
                      <a:endParaRPr lang="en-US" sz="900" dirty="0">
                        <a:latin typeface="Arial"/>
                        <a:cs typeface="Arial"/>
                      </a:endParaRPr>
                    </a:p>
                  </a:txBody>
                  <a:tcPr marT="27432" marB="27432"/>
                </a:tc>
                <a:tc>
                  <a:txBody>
                    <a:bodyPr/>
                    <a:lstStyle/>
                    <a:p>
                      <a:pPr algn="ctr"/>
                      <a:r>
                        <a:rPr lang="en-US" sz="900" dirty="0" smtClean="0">
                          <a:latin typeface="Arial"/>
                          <a:cs typeface="Arial"/>
                        </a:rPr>
                        <a:t>0.75</a:t>
                      </a:r>
                      <a:endParaRPr lang="en-US" sz="900" dirty="0">
                        <a:latin typeface="Arial"/>
                        <a:cs typeface="Arial"/>
                      </a:endParaRPr>
                    </a:p>
                  </a:txBody>
                  <a:tcPr marT="27432" marB="27432">
                    <a:cell3D prstMaterial="dkEdge">
                      <a:bevel w="25400" h="25400" prst="hardEdge"/>
                      <a:lightRig rig="flood" dir="t"/>
                    </a:cell3D>
                  </a:tcPr>
                </a:tc>
                <a:tc>
                  <a:txBody>
                    <a:bodyPr/>
                    <a:lstStyle/>
                    <a:p>
                      <a:pPr algn="ctr"/>
                      <a:r>
                        <a:rPr lang="en-US" sz="900" dirty="0" smtClean="0">
                          <a:latin typeface="Arial"/>
                          <a:cs typeface="Arial"/>
                        </a:rPr>
                        <a:t>1</a:t>
                      </a:r>
                      <a:endParaRPr lang="en-US" sz="900" dirty="0">
                        <a:latin typeface="Arial"/>
                        <a:cs typeface="Arial"/>
                      </a:endParaRPr>
                    </a:p>
                  </a:txBody>
                  <a:tcPr marT="27432" marB="27432">
                    <a:cell3D prstMaterial="dkEdge">
                      <a:bevel w="25400" h="25400" prst="hardEdge"/>
                      <a:lightRig rig="flood" dir="t"/>
                    </a:cell3D>
                  </a:tcPr>
                </a:tc>
                <a:tc>
                  <a:txBody>
                    <a:bodyPr/>
                    <a:lstStyle/>
                    <a:p>
                      <a:pPr algn="ctr"/>
                      <a:r>
                        <a:rPr lang="en-US" sz="900" dirty="0" smtClean="0">
                          <a:latin typeface="Arial"/>
                          <a:cs typeface="Arial"/>
                        </a:rPr>
                        <a:t>1.5</a:t>
                      </a:r>
                      <a:endParaRPr lang="en-US" sz="900" dirty="0">
                        <a:latin typeface="Arial"/>
                        <a:cs typeface="Arial"/>
                      </a:endParaRPr>
                    </a:p>
                  </a:txBody>
                  <a:tcPr marT="27432" marB="27432">
                    <a:cell3D prstMaterial="dkEdge">
                      <a:bevel w="25400" h="25400" prst="hardEdge"/>
                      <a:lightRig rig="flood" dir="t"/>
                    </a:cell3D>
                  </a:tcPr>
                </a:tc>
                <a:tc>
                  <a:txBody>
                    <a:bodyPr/>
                    <a:lstStyle/>
                    <a:p>
                      <a:pPr algn="ctr"/>
                      <a:r>
                        <a:rPr lang="en-US" sz="900" dirty="0" smtClean="0">
                          <a:latin typeface="Arial"/>
                          <a:cs typeface="Arial"/>
                        </a:rPr>
                        <a:t>2</a:t>
                      </a:r>
                      <a:endParaRPr lang="en-US" sz="900" dirty="0">
                        <a:latin typeface="Arial"/>
                        <a:cs typeface="Arial"/>
                      </a:endParaRPr>
                    </a:p>
                  </a:txBody>
                  <a:tcPr marT="27432" marB="27432">
                    <a:cell3D prstMaterial="dkEdge">
                      <a:bevel w="25400" h="25400" prst="hardEdge"/>
                      <a:lightRig rig="flood" dir="t"/>
                    </a:cell3D>
                  </a:tcPr>
                </a:tc>
              </a:tr>
              <a:tr h="172720">
                <a:tc gridSpan="3" vMerge="1">
                  <a:txBody>
                    <a:bodyPr/>
                    <a:lstStyle/>
                    <a:p>
                      <a:endParaRPr lang="en-US" sz="1000" dirty="0">
                        <a:latin typeface="Arial"/>
                        <a:cs typeface="Arial"/>
                      </a:endParaRPr>
                    </a:p>
                  </a:txBody>
                  <a:tcPr marT="27432" marB="27432"/>
                </a:tc>
                <a:tc hMerge="1" vMerge="1">
                  <a:txBody>
                    <a:bodyPr/>
                    <a:lstStyle/>
                    <a:p>
                      <a:endParaRPr lang="en-US" sz="1000" dirty="0">
                        <a:latin typeface="Arial"/>
                        <a:cs typeface="Arial"/>
                      </a:endParaRPr>
                    </a:p>
                  </a:txBody>
                  <a:tcPr marT="27432" marB="27432"/>
                </a:tc>
                <a:tc hMerge="1" vMerge="1">
                  <a:txBody>
                    <a:bodyPr/>
                    <a:lstStyle/>
                    <a:p>
                      <a:endParaRPr lang="en-US"/>
                    </a:p>
                  </a:txBody>
                  <a:tcPr/>
                </a:tc>
                <a:tc>
                  <a:txBody>
                    <a:bodyPr/>
                    <a:lstStyle/>
                    <a:p>
                      <a:pPr algn="ctr"/>
                      <a:r>
                        <a:rPr lang="en-US" sz="900" dirty="0" smtClean="0">
                          <a:latin typeface="Arial"/>
                          <a:cs typeface="Arial"/>
                        </a:rPr>
                        <a:t>Cups</a:t>
                      </a:r>
                      <a:endParaRPr lang="en-US" sz="900" dirty="0">
                        <a:latin typeface="Arial"/>
                        <a:cs typeface="Arial"/>
                      </a:endParaRPr>
                    </a:p>
                  </a:txBody>
                  <a:tcPr marT="27432" marB="27432">
                    <a:cell3D prstMaterial="dkEdge">
                      <a:bevel w="25400" h="25400" prst="hardEdge"/>
                      <a:lightRig rig="flood" dir="t"/>
                    </a:cell3D>
                    <a:solidFill>
                      <a:srgbClr val="B3A2C7"/>
                    </a:solidFill>
                  </a:tcPr>
                </a:tc>
                <a:tc>
                  <a:txBody>
                    <a:bodyPr/>
                    <a:lstStyle/>
                    <a:p>
                      <a:pPr algn="ctr"/>
                      <a:r>
                        <a:rPr lang="en-US" sz="900" dirty="0" smtClean="0">
                          <a:latin typeface="Arial"/>
                          <a:cs typeface="Arial"/>
                        </a:rPr>
                        <a:t>1</a:t>
                      </a:r>
                      <a:endParaRPr lang="en-US" sz="9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900" dirty="0" smtClean="0">
                          <a:latin typeface="Arial"/>
                          <a:cs typeface="Arial"/>
                        </a:rPr>
                        <a:t>2</a:t>
                      </a:r>
                      <a:endParaRPr lang="en-US" sz="900" dirty="0">
                        <a:latin typeface="Arial"/>
                        <a:cs typeface="Arial"/>
                      </a:endParaRPr>
                    </a:p>
                  </a:txBody>
                  <a:tcPr marT="27432" marB="27432">
                    <a:cell3D prstMaterial="dkEdge">
                      <a:bevel w="25400" h="25400" prst="hardEdge"/>
                      <a:lightRig rig="flood" dir="t"/>
                    </a:cell3D>
                    <a:solidFill>
                      <a:srgbClr val="FFFFFF"/>
                    </a:solidFill>
                  </a:tcPr>
                </a:tc>
                <a:tc gridSpan="2">
                  <a:txBody>
                    <a:bodyPr/>
                    <a:lstStyle/>
                    <a:p>
                      <a:pPr algn="ctr"/>
                      <a:r>
                        <a:rPr lang="en-US" sz="900" dirty="0" smtClean="0">
                          <a:latin typeface="Arial"/>
                          <a:cs typeface="Arial"/>
                        </a:rPr>
                        <a:t>4</a:t>
                      </a:r>
                      <a:endParaRPr lang="en-US" sz="900" dirty="0">
                        <a:latin typeface="Arial"/>
                        <a:cs typeface="Arial"/>
                      </a:endParaRPr>
                    </a:p>
                  </a:txBody>
                  <a:tcPr marT="27432" marB="27432">
                    <a:cell3D prstMaterial="dkEdge">
                      <a:bevel w="25400" h="25400" prst="hardEdge"/>
                      <a:lightRig rig="flood" dir="t"/>
                    </a:cell3D>
                    <a:solidFill>
                      <a:srgbClr val="FFFFFF"/>
                    </a:solidFill>
                  </a:tcPr>
                </a:tc>
                <a:tc hMerge="1">
                  <a:txBody>
                    <a:bodyPr/>
                    <a:lstStyle/>
                    <a:p>
                      <a:pPr algn="ctr"/>
                      <a:endParaRPr lang="en-US" sz="900" dirty="0">
                        <a:latin typeface="Arial"/>
                        <a:cs typeface="Arial"/>
                      </a:endParaRPr>
                    </a:p>
                  </a:txBody>
                  <a:tcPr marT="27432" marB="27432"/>
                </a:tc>
                <a:tc gridSpan="2">
                  <a:txBody>
                    <a:bodyPr/>
                    <a:lstStyle/>
                    <a:p>
                      <a:pPr algn="ctr"/>
                      <a:r>
                        <a:rPr lang="en-US" sz="900" dirty="0" smtClean="0">
                          <a:latin typeface="Arial"/>
                          <a:cs typeface="Arial"/>
                        </a:rPr>
                        <a:t>8</a:t>
                      </a:r>
                      <a:endParaRPr lang="en-US" sz="900" dirty="0">
                        <a:latin typeface="Arial"/>
                        <a:cs typeface="Arial"/>
                      </a:endParaRPr>
                    </a:p>
                  </a:txBody>
                  <a:tcPr marT="27432" marB="27432">
                    <a:cell3D prstMaterial="dkEdge">
                      <a:bevel w="25400" h="25400" prst="hardEdge"/>
                      <a:lightRig rig="flood" dir="t"/>
                    </a:cell3D>
                    <a:solidFill>
                      <a:srgbClr val="FFFFFF"/>
                    </a:solidFill>
                  </a:tcPr>
                </a:tc>
                <a:tc hMerge="1">
                  <a:txBody>
                    <a:bodyPr/>
                    <a:lstStyle/>
                    <a:p>
                      <a:pPr algn="ctr"/>
                      <a:endParaRPr lang="en-US" sz="900" dirty="0">
                        <a:latin typeface="Arial"/>
                        <a:cs typeface="Arial"/>
                      </a:endParaRPr>
                    </a:p>
                  </a:txBody>
                  <a:tcPr marT="27432" marB="27432"/>
                </a:tc>
                <a:tc>
                  <a:txBody>
                    <a:bodyPr/>
                    <a:lstStyle/>
                    <a:p>
                      <a:pPr algn="ctr"/>
                      <a:r>
                        <a:rPr lang="en-US" sz="900" dirty="0" smtClean="0">
                          <a:latin typeface="Arial"/>
                          <a:cs typeface="Arial"/>
                        </a:rPr>
                        <a:t>12</a:t>
                      </a:r>
                      <a:endParaRPr lang="en-US" sz="9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900" dirty="0" smtClean="0">
                          <a:latin typeface="Arial"/>
                          <a:cs typeface="Arial"/>
                        </a:rPr>
                        <a:t>16</a:t>
                      </a:r>
                      <a:endParaRPr lang="en-US" sz="9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900" dirty="0" smtClean="0">
                          <a:latin typeface="Arial"/>
                          <a:cs typeface="Arial"/>
                        </a:rPr>
                        <a:t>24</a:t>
                      </a:r>
                      <a:endParaRPr lang="en-US" sz="9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900" dirty="0" smtClean="0">
                          <a:latin typeface="Arial"/>
                          <a:cs typeface="Arial"/>
                        </a:rPr>
                        <a:t>32</a:t>
                      </a:r>
                      <a:endParaRPr lang="en-US" sz="900" dirty="0">
                        <a:latin typeface="Arial"/>
                        <a:cs typeface="Arial"/>
                      </a:endParaRPr>
                    </a:p>
                  </a:txBody>
                  <a:tcPr marT="27432" marB="27432">
                    <a:cell3D prstMaterial="dkEdge">
                      <a:bevel w="25400" h="25400" prst="hardEdge"/>
                      <a:lightRig rig="flood" dir="t"/>
                    </a:cell3D>
                    <a:solidFill>
                      <a:srgbClr val="FFFFFF"/>
                    </a:solidFill>
                  </a:tcPr>
                </a:tc>
              </a:tr>
              <a:tr h="0">
                <a:tc gridSpan="3">
                  <a:txBody>
                    <a:bodyPr/>
                    <a:lstStyle/>
                    <a:p>
                      <a:pPr algn="ctr"/>
                      <a:r>
                        <a:rPr lang="en-US" sz="1200" b="1" dirty="0" smtClean="0">
                          <a:solidFill>
                            <a:srgbClr val="FFFFFF"/>
                          </a:solidFill>
                          <a:latin typeface="Arial"/>
                          <a:cs typeface="Arial"/>
                        </a:rPr>
                        <a:t>Heat Loss</a:t>
                      </a:r>
                      <a:endParaRPr lang="en-US" sz="1200" b="1" dirty="0">
                        <a:solidFill>
                          <a:srgbClr val="FFFFFF"/>
                        </a:solidFill>
                        <a:latin typeface="Arial"/>
                        <a:cs typeface="Arial"/>
                      </a:endParaRPr>
                    </a:p>
                  </a:txBody>
                  <a:tcPr marT="27432" marB="27432" anchor="ctr">
                    <a:cell3D prstMaterial="dkEdge">
                      <a:bevel w="25400" h="25400" prst="hardEdge"/>
                      <a:lightRig rig="flood" dir="t"/>
                    </a:cell3D>
                    <a:solidFill>
                      <a:schemeClr val="accent1">
                        <a:lumMod val="75000"/>
                      </a:schemeClr>
                    </a:solidFill>
                  </a:tcPr>
                </a:tc>
                <a:tc hMerge="1">
                  <a:txBody>
                    <a:bodyPr/>
                    <a:lstStyle/>
                    <a:p>
                      <a:endParaRPr lang="en-US" sz="1000" dirty="0">
                        <a:latin typeface="Arial"/>
                        <a:cs typeface="Arial"/>
                      </a:endParaRPr>
                    </a:p>
                  </a:txBody>
                  <a:tcPr marT="27432" marB="27432"/>
                </a:tc>
                <a:tc hMerge="1">
                  <a:txBody>
                    <a:bodyPr/>
                    <a:lstStyle/>
                    <a:p>
                      <a:endParaRPr lang="en-US"/>
                    </a:p>
                  </a:txBody>
                  <a:tcPr/>
                </a:tc>
                <a:tc>
                  <a:txBody>
                    <a:bodyPr/>
                    <a:lstStyle/>
                    <a:p>
                      <a:pPr algn="ctr"/>
                      <a:endParaRPr lang="en-US" sz="900" dirty="0">
                        <a:latin typeface="Arial"/>
                        <a:cs typeface="Arial"/>
                      </a:endParaRPr>
                    </a:p>
                  </a:txBody>
                  <a:tcPr marT="27432" marB="27432">
                    <a:solidFill>
                      <a:srgbClr val="FFFFFF"/>
                    </a:solidFill>
                  </a:tcPr>
                </a:tc>
                <a:tc>
                  <a:txBody>
                    <a:bodyPr/>
                    <a:lstStyle/>
                    <a:p>
                      <a:pPr algn="ctr"/>
                      <a:endParaRPr lang="en-US" sz="900" dirty="0">
                        <a:latin typeface="Arial"/>
                        <a:cs typeface="Arial"/>
                      </a:endParaRPr>
                    </a:p>
                  </a:txBody>
                  <a:tcPr marT="27432" marB="27432">
                    <a:cell3D prstMaterial="dkEdge">
                      <a:bevel w="25400" h="25400" prst="hardEdge"/>
                      <a:lightRig rig="flood" dir="t"/>
                    </a:cell3D>
                    <a:solidFill>
                      <a:schemeClr val="bg1">
                        <a:lumMod val="95000"/>
                      </a:schemeClr>
                    </a:solidFill>
                  </a:tcPr>
                </a:tc>
                <a:tc>
                  <a:txBody>
                    <a:bodyPr/>
                    <a:lstStyle/>
                    <a:p>
                      <a:endParaRPr lang="en-US" dirty="0"/>
                    </a:p>
                  </a:txBody>
                  <a:tcPr marT="27432" marB="27432">
                    <a:cell3D prstMaterial="dkEdge">
                      <a:bevel w="25400" h="25400" prst="hardEdge"/>
                      <a:lightRig rig="flood" dir="t"/>
                    </a:cell3D>
                    <a:solidFill>
                      <a:schemeClr val="bg1">
                        <a:lumMod val="95000"/>
                      </a:schemeClr>
                    </a:solidFill>
                  </a:tcPr>
                </a:tc>
                <a:tc gridSpan="2">
                  <a:txBody>
                    <a:bodyPr/>
                    <a:lstStyle/>
                    <a:p>
                      <a:endParaRPr lang="en-US" dirty="0"/>
                    </a:p>
                  </a:txBody>
                  <a:tcPr marT="27432" marB="27432">
                    <a:cell3D prstMaterial="dkEdge">
                      <a:bevel w="25400" h="25400" prst="hardEdge"/>
                      <a:lightRig rig="flood" dir="t"/>
                    </a:cell3D>
                    <a:solidFill>
                      <a:schemeClr val="bg1">
                        <a:lumMod val="95000"/>
                      </a:schemeClr>
                    </a:solidFill>
                  </a:tcPr>
                </a:tc>
                <a:tc hMerge="1">
                  <a:txBody>
                    <a:bodyPr/>
                    <a:lstStyle/>
                    <a:p>
                      <a:pPr algn="ctr"/>
                      <a:endParaRPr lang="en-US" sz="900" dirty="0">
                        <a:latin typeface="Arial"/>
                        <a:cs typeface="Arial"/>
                      </a:endParaRPr>
                    </a:p>
                  </a:txBody>
                  <a:tcPr marT="27432" marB="27432">
                    <a:solidFill>
                      <a:srgbClr val="FFFFFF"/>
                    </a:solidFill>
                  </a:tcPr>
                </a:tc>
                <a:tc gridSpan="2">
                  <a:txBody>
                    <a:bodyPr/>
                    <a:lstStyle/>
                    <a:p>
                      <a:endParaRPr lang="en-US" dirty="0"/>
                    </a:p>
                  </a:txBody>
                  <a:tcPr marT="27432" marB="27432">
                    <a:cell3D prstMaterial="dkEdge">
                      <a:bevel w="25400" h="25400" prst="hardEdge"/>
                      <a:lightRig rig="flood" dir="t"/>
                    </a:cell3D>
                    <a:solidFill>
                      <a:schemeClr val="bg1">
                        <a:lumMod val="95000"/>
                      </a:schemeClr>
                    </a:solidFill>
                  </a:tcPr>
                </a:tc>
                <a:tc hMerge="1">
                  <a:txBody>
                    <a:bodyPr/>
                    <a:lstStyle/>
                    <a:p>
                      <a:pPr algn="ctr"/>
                      <a:endParaRPr lang="en-US" sz="900" dirty="0">
                        <a:latin typeface="Arial"/>
                        <a:cs typeface="Arial"/>
                      </a:endParaRPr>
                    </a:p>
                  </a:txBody>
                  <a:tcPr marT="27432" marB="27432">
                    <a:solidFill>
                      <a:srgbClr val="FFFFFF"/>
                    </a:solidFill>
                  </a:tcPr>
                </a:tc>
                <a:tc>
                  <a:txBody>
                    <a:bodyPr/>
                    <a:lstStyle/>
                    <a:p>
                      <a:pPr algn="ctr"/>
                      <a:endParaRPr lang="en-US" sz="900" dirty="0">
                        <a:latin typeface="Arial"/>
                        <a:cs typeface="Arial"/>
                      </a:endParaRPr>
                    </a:p>
                  </a:txBody>
                  <a:tcPr marT="27432" marB="27432">
                    <a:cell3D prstMaterial="dkEdge">
                      <a:bevel w="25400" h="25400" prst="hardEdge"/>
                      <a:lightRig rig="flood" dir="t"/>
                    </a:cell3D>
                    <a:solidFill>
                      <a:schemeClr val="bg1">
                        <a:lumMod val="95000"/>
                      </a:schemeClr>
                    </a:solidFill>
                  </a:tcPr>
                </a:tc>
                <a:tc>
                  <a:txBody>
                    <a:bodyPr/>
                    <a:lstStyle/>
                    <a:p>
                      <a:pPr algn="ctr"/>
                      <a:endParaRPr lang="en-US" sz="900" dirty="0">
                        <a:latin typeface="Arial"/>
                        <a:cs typeface="Arial"/>
                      </a:endParaRPr>
                    </a:p>
                  </a:txBody>
                  <a:tcPr marT="27432" marB="27432">
                    <a:cell3D prstMaterial="dkEdge">
                      <a:bevel w="25400" h="25400" prst="hardEdge"/>
                      <a:lightRig rig="flood" dir="t"/>
                    </a:cell3D>
                    <a:solidFill>
                      <a:schemeClr val="bg1">
                        <a:lumMod val="95000"/>
                      </a:schemeClr>
                    </a:solidFill>
                  </a:tcPr>
                </a:tc>
                <a:tc>
                  <a:txBody>
                    <a:bodyPr/>
                    <a:lstStyle/>
                    <a:p>
                      <a:pPr algn="ctr"/>
                      <a:endParaRPr lang="en-US" sz="900" dirty="0">
                        <a:latin typeface="Arial"/>
                        <a:cs typeface="Arial"/>
                      </a:endParaRPr>
                    </a:p>
                  </a:txBody>
                  <a:tcPr marT="27432" marB="27432">
                    <a:cell3D prstMaterial="dkEdge">
                      <a:bevel w="25400" h="25400" prst="hardEdge"/>
                      <a:lightRig rig="flood" dir="t"/>
                    </a:cell3D>
                    <a:solidFill>
                      <a:schemeClr val="bg1">
                        <a:lumMod val="95000"/>
                      </a:schemeClr>
                    </a:solidFill>
                  </a:tcPr>
                </a:tc>
                <a:tc>
                  <a:txBody>
                    <a:bodyPr/>
                    <a:lstStyle/>
                    <a:p>
                      <a:pPr algn="ctr"/>
                      <a:endParaRPr lang="en-US" sz="900" dirty="0">
                        <a:latin typeface="Arial"/>
                        <a:cs typeface="Arial"/>
                      </a:endParaRPr>
                    </a:p>
                  </a:txBody>
                  <a:tcPr marT="27432" marB="27432">
                    <a:cell3D prstMaterial="dkEdge">
                      <a:bevel w="25400" h="25400" prst="hardEdge"/>
                      <a:lightRig rig="flood" dir="t"/>
                    </a:cell3D>
                    <a:solidFill>
                      <a:schemeClr val="bg1">
                        <a:lumMod val="95000"/>
                      </a:schemeClr>
                    </a:solidFill>
                  </a:tcPr>
                </a:tc>
              </a:tr>
              <a:tr h="233680">
                <a:tc gridSpan="2">
                  <a:txBody>
                    <a:bodyPr/>
                    <a:lstStyle/>
                    <a:p>
                      <a:pPr algn="r"/>
                      <a:r>
                        <a:rPr lang="en-US" sz="1100" b="1" dirty="0" smtClean="0">
                          <a:latin typeface="Arial"/>
                          <a:cs typeface="Arial"/>
                        </a:rPr>
                        <a:t>Btu / Year</a:t>
                      </a:r>
                      <a:endParaRPr lang="en-US" sz="1100" b="1" dirty="0">
                        <a:latin typeface="Arial"/>
                        <a:cs typeface="Arial"/>
                      </a:endParaRPr>
                    </a:p>
                  </a:txBody>
                  <a:tcPr marT="27432" marB="27432">
                    <a:cell3D prstMaterial="dkEdge">
                      <a:bevel w="25400" h="25400" prst="hardEdge"/>
                      <a:lightRig rig="flood" dir="t"/>
                    </a:cell3D>
                    <a:solidFill>
                      <a:schemeClr val="accent4">
                        <a:lumMod val="60000"/>
                        <a:lumOff val="40000"/>
                      </a:schemeClr>
                    </a:solidFill>
                  </a:tcPr>
                </a:tc>
                <a:tc hMerge="1">
                  <a:txBody>
                    <a:bodyPr/>
                    <a:lstStyle/>
                    <a:p>
                      <a:endParaRPr lang="en-US" sz="1000" dirty="0">
                        <a:latin typeface="Arial"/>
                        <a:cs typeface="Arial"/>
                      </a:endParaRPr>
                    </a:p>
                  </a:txBody>
                  <a:tcPr marT="27432" marB="27432"/>
                </a:tc>
                <a:tc>
                  <a:txBody>
                    <a:bodyPr/>
                    <a:lstStyle/>
                    <a:p>
                      <a:pPr algn="r"/>
                      <a:r>
                        <a:rPr lang="en-US" sz="1100" b="1" dirty="0" smtClean="0">
                          <a:latin typeface="Arial"/>
                          <a:cs typeface="Arial"/>
                        </a:rPr>
                        <a:t>Btu / Day</a:t>
                      </a:r>
                      <a:endParaRPr lang="en-US" sz="1100" b="1" dirty="0">
                        <a:latin typeface="Arial"/>
                        <a:cs typeface="Arial"/>
                      </a:endParaRPr>
                    </a:p>
                  </a:txBody>
                  <a:tcPr marT="27432" marB="27432">
                    <a:cell3D prstMaterial="dkEdge">
                      <a:bevel w="25400" h="25400" prst="hardEdge"/>
                      <a:lightRig rig="flood" dir="t"/>
                    </a:cell3D>
                    <a:solidFill>
                      <a:schemeClr val="accent4">
                        <a:lumMod val="60000"/>
                        <a:lumOff val="40000"/>
                      </a:schemeClr>
                    </a:solidFill>
                  </a:tcPr>
                </a:tc>
                <a:tc>
                  <a:txBody>
                    <a:bodyPr/>
                    <a:lstStyle/>
                    <a:p>
                      <a:pPr algn="ctr"/>
                      <a:endParaRPr lang="en-US" sz="900" dirty="0">
                        <a:latin typeface="Arial"/>
                        <a:cs typeface="Arial"/>
                      </a:endParaRPr>
                    </a:p>
                  </a:txBody>
                  <a:tcPr marT="27432" marB="27432">
                    <a:solidFill>
                      <a:schemeClr val="bg1"/>
                    </a:solidFill>
                  </a:tcPr>
                </a:tc>
                <a:tc gridSpan="10">
                  <a:txBody>
                    <a:bodyPr/>
                    <a:lstStyle/>
                    <a:p>
                      <a:pPr algn="ctr"/>
                      <a:r>
                        <a:rPr lang="en-US" sz="1100" b="1" dirty="0" smtClean="0">
                          <a:latin typeface="Arial"/>
                          <a:cs typeface="Arial"/>
                        </a:rPr>
                        <a:t>Number of Times Per Day</a:t>
                      </a:r>
                      <a:r>
                        <a:rPr lang="en-US" sz="1100" b="1" baseline="0" dirty="0" smtClean="0">
                          <a:latin typeface="Arial"/>
                          <a:cs typeface="Arial"/>
                        </a:rPr>
                        <a:t> that Water in Pipe Cools Down</a:t>
                      </a:r>
                      <a:endParaRPr lang="en-US" sz="1100" b="1" dirty="0">
                        <a:latin typeface="Arial"/>
                        <a:cs typeface="Arial"/>
                      </a:endParaRPr>
                    </a:p>
                  </a:txBody>
                  <a:tcPr marT="27432" marB="27432">
                    <a:solidFill>
                      <a:srgbClr val="B3A2C7"/>
                    </a:solidFill>
                  </a:tcPr>
                </a:tc>
                <a:tc hMerge="1">
                  <a:txBody>
                    <a:bodyPr/>
                    <a:lstStyle/>
                    <a:p>
                      <a:endParaRPr lang="en-US"/>
                    </a:p>
                  </a:txBody>
                  <a:tcPr/>
                </a:tc>
                <a:tc hMerge="1">
                  <a:txBody>
                    <a:bodyPr/>
                    <a:lstStyle/>
                    <a:p>
                      <a:endParaRPr lang="en-US"/>
                    </a:p>
                  </a:txBody>
                  <a:tcPr/>
                </a:tc>
                <a:tc hMerge="1">
                  <a:txBody>
                    <a:bodyPr/>
                    <a:lstStyle/>
                    <a:p>
                      <a:pPr algn="ctr"/>
                      <a:endParaRPr lang="en-US" sz="900" dirty="0">
                        <a:latin typeface="Arial"/>
                        <a:cs typeface="Arial"/>
                      </a:endParaRPr>
                    </a:p>
                  </a:txBody>
                  <a:tcPr marT="27432" marB="27432">
                    <a:solidFill>
                      <a:srgbClr val="B3A2C7"/>
                    </a:solidFill>
                  </a:tcPr>
                </a:tc>
                <a:tc hMerge="1">
                  <a:txBody>
                    <a:bodyPr/>
                    <a:lstStyle/>
                    <a:p>
                      <a:endParaRPr lang="en-US"/>
                    </a:p>
                  </a:txBody>
                  <a:tcPr/>
                </a:tc>
                <a:tc hMerge="1">
                  <a:txBody>
                    <a:bodyPr/>
                    <a:lstStyle/>
                    <a:p>
                      <a:pPr algn="ctr"/>
                      <a:endParaRPr lang="en-US" sz="900" dirty="0">
                        <a:latin typeface="Arial"/>
                        <a:cs typeface="Arial"/>
                      </a:endParaRPr>
                    </a:p>
                  </a:txBody>
                  <a:tcPr marT="27432" marB="27432">
                    <a:solidFill>
                      <a:srgbClr val="B3A2C7"/>
                    </a:solidFill>
                  </a:tcPr>
                </a:tc>
                <a:tc hMerge="1">
                  <a:txBody>
                    <a:bodyPr/>
                    <a:lstStyle/>
                    <a:p>
                      <a:pPr algn="ctr"/>
                      <a:endParaRPr lang="en-US" sz="900" dirty="0">
                        <a:latin typeface="Arial"/>
                        <a:cs typeface="Arial"/>
                      </a:endParaRPr>
                    </a:p>
                  </a:txBody>
                  <a:tcPr marT="27432" marB="27432">
                    <a:solidFill>
                      <a:srgbClr val="B3A2C7"/>
                    </a:solidFill>
                  </a:tcPr>
                </a:tc>
                <a:tc hMerge="1">
                  <a:txBody>
                    <a:bodyPr/>
                    <a:lstStyle/>
                    <a:p>
                      <a:pPr algn="ctr"/>
                      <a:endParaRPr lang="en-US" sz="900" dirty="0">
                        <a:latin typeface="Arial"/>
                        <a:cs typeface="Arial"/>
                      </a:endParaRPr>
                    </a:p>
                  </a:txBody>
                  <a:tcPr marT="27432" marB="27432">
                    <a:solidFill>
                      <a:srgbClr val="B3A2C7"/>
                    </a:solidFill>
                  </a:tcPr>
                </a:tc>
                <a:tc hMerge="1">
                  <a:txBody>
                    <a:bodyPr/>
                    <a:lstStyle/>
                    <a:p>
                      <a:pPr algn="ctr"/>
                      <a:endParaRPr lang="en-US" sz="900" dirty="0">
                        <a:latin typeface="Arial"/>
                        <a:cs typeface="Arial"/>
                      </a:endParaRPr>
                    </a:p>
                  </a:txBody>
                  <a:tcPr marT="27432" marB="27432">
                    <a:solidFill>
                      <a:srgbClr val="B3A2C7"/>
                    </a:solidFill>
                  </a:tcPr>
                </a:tc>
                <a:tc hMerge="1">
                  <a:txBody>
                    <a:bodyPr/>
                    <a:lstStyle/>
                    <a:p>
                      <a:pPr algn="ctr"/>
                      <a:endParaRPr lang="en-US" sz="900" dirty="0">
                        <a:latin typeface="Arial"/>
                        <a:cs typeface="Arial"/>
                      </a:endParaRPr>
                    </a:p>
                  </a:txBody>
                  <a:tcPr marT="27432" marB="27432">
                    <a:solidFill>
                      <a:srgbClr val="B3A2C7"/>
                    </a:solidFill>
                  </a:tcPr>
                </a:tc>
              </a:tr>
              <a:tr h="127000">
                <a:tc gridSpan="2">
                  <a:txBody>
                    <a:bodyPr/>
                    <a:lstStyle/>
                    <a:p>
                      <a:pPr algn="r"/>
                      <a:r>
                        <a:rPr lang="en-US" sz="1000" dirty="0" smtClean="0">
                          <a:latin typeface="Arial"/>
                          <a:cs typeface="Arial"/>
                        </a:rPr>
                        <a:t>500,000</a:t>
                      </a:r>
                      <a:endParaRPr lang="en-US" sz="1000" dirty="0">
                        <a:latin typeface="Arial"/>
                        <a:cs typeface="Arial"/>
                      </a:endParaRPr>
                    </a:p>
                  </a:txBody>
                  <a:tcPr marT="27432" marB="27432">
                    <a:cell3D prstMaterial="dkEdge">
                      <a:bevel w="25400" h="25400" prst="hardEdge"/>
                      <a:lightRig rig="flood" dir="t"/>
                    </a:cell3D>
                  </a:tcPr>
                </a:tc>
                <a:tc hMerge="1">
                  <a:txBody>
                    <a:bodyPr/>
                    <a:lstStyle/>
                    <a:p>
                      <a:endParaRPr lang="en-US" sz="1000" dirty="0">
                        <a:latin typeface="Arial"/>
                        <a:cs typeface="Arial"/>
                      </a:endParaRPr>
                    </a:p>
                  </a:txBody>
                  <a:tcPr marT="27432" marB="27432"/>
                </a:tc>
                <a:tc>
                  <a:txBody>
                    <a:bodyPr/>
                    <a:lstStyle/>
                    <a:p>
                      <a:pPr algn="r"/>
                      <a:r>
                        <a:rPr lang="en-US" sz="1000" dirty="0" smtClean="0">
                          <a:latin typeface="Arial"/>
                          <a:cs typeface="Arial"/>
                        </a:rPr>
                        <a:t>1,370</a:t>
                      </a:r>
                      <a:endParaRPr lang="en-US" sz="1000" dirty="0">
                        <a:latin typeface="Arial"/>
                        <a:cs typeface="Arial"/>
                      </a:endParaRPr>
                    </a:p>
                  </a:txBody>
                  <a:tcPr marT="27432" marB="27432">
                    <a:cell3D prstMaterial="dkEdge">
                      <a:bevel w="25400" h="25400" prst="hardEdge"/>
                      <a:lightRig rig="flood" dir="t"/>
                    </a:cell3D>
                  </a:tcPr>
                </a:tc>
                <a:tc>
                  <a:txBody>
                    <a:bodyPr/>
                    <a:lstStyle/>
                    <a:p>
                      <a:pPr algn="ct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53</a:t>
                      </a:r>
                      <a:endParaRPr lang="en-US" sz="1000" dirty="0">
                        <a:latin typeface="Arial"/>
                        <a:cs typeface="Arial"/>
                      </a:endParaRPr>
                    </a:p>
                  </a:txBody>
                  <a:tcPr marT="27432" marB="27432">
                    <a:cell3D prstMaterial="dkEdge">
                      <a:bevel w="25400" h="25400" prst="hardEdge"/>
                      <a:lightRig rig="flood" dir="t"/>
                    </a:cell3D>
                  </a:tcPr>
                </a:tc>
                <a:tc gridSpan="2">
                  <a:txBody>
                    <a:bodyPr/>
                    <a:lstStyle/>
                    <a:p>
                      <a:pPr algn="ctr"/>
                      <a:r>
                        <a:rPr lang="en-US" sz="1000" dirty="0" smtClean="0">
                          <a:latin typeface="Arial"/>
                          <a:cs typeface="Arial"/>
                        </a:rPr>
                        <a:t>26</a:t>
                      </a:r>
                      <a:endParaRPr lang="en-US" sz="1000" dirty="0">
                        <a:latin typeface="Arial"/>
                        <a:cs typeface="Arial"/>
                      </a:endParaRPr>
                    </a:p>
                  </a:txBody>
                  <a:tcPr marT="27432" marB="27432">
                    <a:cell3D prstMaterial="dkEdge">
                      <a:bevel w="25400" h="25400" prst="hardEdge"/>
                      <a:lightRig rig="flood" dir="t"/>
                    </a:cell3D>
                  </a:tcPr>
                </a:tc>
                <a:tc hMerge="1">
                  <a:txBody>
                    <a:bodyPr/>
                    <a:lstStyle/>
                    <a:p>
                      <a:endParaRPr lang="en-US"/>
                    </a:p>
                  </a:txBody>
                  <a:tcPr/>
                </a:tc>
                <a:tc gridSpan="2">
                  <a:txBody>
                    <a:bodyPr/>
                    <a:lstStyle/>
                    <a:p>
                      <a:pPr algn="ctr"/>
                      <a:r>
                        <a:rPr lang="en-US" sz="1000" dirty="0" smtClean="0">
                          <a:latin typeface="Arial"/>
                          <a:cs typeface="Arial"/>
                        </a:rPr>
                        <a:t>13</a:t>
                      </a:r>
                      <a:endParaRPr lang="en-US" sz="1000" dirty="0">
                        <a:latin typeface="Arial"/>
                        <a:cs typeface="Arial"/>
                      </a:endParaRPr>
                    </a:p>
                  </a:txBody>
                  <a:tcPr marT="27432" marB="27432">
                    <a:cell3D prstMaterial="dkEdge">
                      <a:bevel w="25400" h="25400" prst="hardEdge"/>
                      <a:lightRig rig="flood" dir="t"/>
                    </a:cell3D>
                  </a:tcPr>
                </a:tc>
                <a:tc hMerge="1">
                  <a:txBody>
                    <a:bodyPr/>
                    <a:lstStyle/>
                    <a:p>
                      <a:endParaRPr lang="en-US" dirty="0"/>
                    </a:p>
                  </a:txBody>
                  <a:tcPr/>
                </a:tc>
                <a:tc>
                  <a:txBody>
                    <a:bodyPr/>
                    <a:lstStyle/>
                    <a:p>
                      <a:pPr algn="ctr"/>
                      <a:r>
                        <a:rPr lang="en-US" sz="1000" dirty="0" smtClean="0">
                          <a:latin typeface="Arial"/>
                          <a:cs typeface="Arial"/>
                        </a:rPr>
                        <a:t>7</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4.4</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3.3</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2.2</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1.6</a:t>
                      </a:r>
                      <a:endParaRPr lang="en-US" sz="1000" dirty="0">
                        <a:latin typeface="Arial"/>
                        <a:cs typeface="Arial"/>
                      </a:endParaRPr>
                    </a:p>
                  </a:txBody>
                  <a:tcPr marT="27432" marB="27432">
                    <a:cell3D prstMaterial="dkEdge">
                      <a:bevel w="25400" h="25400" prst="hardEdge"/>
                      <a:lightRig rig="flood" dir="t"/>
                    </a:cell3D>
                  </a:tcPr>
                </a:tc>
              </a:tr>
              <a:tr h="172720">
                <a:tc gridSpan="2">
                  <a:txBody>
                    <a:bodyPr/>
                    <a:lstStyle/>
                    <a:p>
                      <a:pPr algn="r"/>
                      <a:r>
                        <a:rPr lang="en-US" sz="1000" dirty="0" smtClean="0">
                          <a:latin typeface="Arial"/>
                          <a:cs typeface="Arial"/>
                        </a:rPr>
                        <a:t>1,000,000</a:t>
                      </a:r>
                      <a:endParaRPr lang="en-US" sz="1000" dirty="0">
                        <a:latin typeface="Arial"/>
                        <a:cs typeface="Arial"/>
                      </a:endParaRPr>
                    </a:p>
                  </a:txBody>
                  <a:tcPr marT="27432" marB="27432">
                    <a:cell3D prstMaterial="dkEdge">
                      <a:bevel w="25400" h="25400" prst="hardEdge"/>
                      <a:lightRig rig="flood" dir="t"/>
                    </a:cell3D>
                    <a:solidFill>
                      <a:srgbClr val="FFFFFF"/>
                    </a:solidFill>
                  </a:tcPr>
                </a:tc>
                <a:tc hMerge="1">
                  <a:txBody>
                    <a:bodyPr/>
                    <a:lstStyle/>
                    <a:p>
                      <a:endParaRPr lang="en-US" sz="1000" dirty="0">
                        <a:latin typeface="Arial"/>
                        <a:cs typeface="Arial"/>
                      </a:endParaRPr>
                    </a:p>
                  </a:txBody>
                  <a:tcPr marT="27432" marB="27432"/>
                </a:tc>
                <a:tc>
                  <a:txBody>
                    <a:bodyPr/>
                    <a:lstStyle/>
                    <a:p>
                      <a:pPr algn="r"/>
                      <a:r>
                        <a:rPr lang="en-US" sz="1000" dirty="0" smtClean="0">
                          <a:latin typeface="Arial"/>
                          <a:cs typeface="Arial"/>
                        </a:rPr>
                        <a:t>2,740</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105</a:t>
                      </a:r>
                      <a:endParaRPr lang="en-US" sz="1000" dirty="0">
                        <a:latin typeface="Arial"/>
                        <a:cs typeface="Arial"/>
                      </a:endParaRPr>
                    </a:p>
                  </a:txBody>
                  <a:tcPr marT="27432" marB="27432">
                    <a:cell3D prstMaterial="dkEdge">
                      <a:bevel w="25400" h="25400" prst="hardEdge"/>
                      <a:lightRig rig="flood" dir="t"/>
                    </a:cell3D>
                    <a:solidFill>
                      <a:srgbClr val="FFFFFF"/>
                    </a:solidFill>
                  </a:tcPr>
                </a:tc>
                <a:tc gridSpan="2">
                  <a:txBody>
                    <a:bodyPr/>
                    <a:lstStyle/>
                    <a:p>
                      <a:pPr algn="ctr"/>
                      <a:r>
                        <a:rPr lang="en-US" sz="1000" dirty="0" smtClean="0">
                          <a:latin typeface="Arial"/>
                          <a:cs typeface="Arial"/>
                        </a:rPr>
                        <a:t>53</a:t>
                      </a:r>
                      <a:endParaRPr lang="en-US" sz="1000" dirty="0">
                        <a:latin typeface="Arial"/>
                        <a:cs typeface="Arial"/>
                      </a:endParaRPr>
                    </a:p>
                  </a:txBody>
                  <a:tcPr marT="27432" marB="27432">
                    <a:cell3D prstMaterial="dkEdge">
                      <a:bevel w="25400" h="25400" prst="hardEdge"/>
                      <a:lightRig rig="flood" dir="t"/>
                    </a:cell3D>
                    <a:solidFill>
                      <a:srgbClr val="FFFFFF"/>
                    </a:solidFill>
                  </a:tcPr>
                </a:tc>
                <a:tc hMerge="1">
                  <a:txBody>
                    <a:bodyPr/>
                    <a:lstStyle/>
                    <a:p>
                      <a:endParaRPr lang="en-US"/>
                    </a:p>
                  </a:txBody>
                  <a:tcPr/>
                </a:tc>
                <a:tc gridSpan="2">
                  <a:txBody>
                    <a:bodyPr/>
                    <a:lstStyle/>
                    <a:p>
                      <a:pPr algn="ctr"/>
                      <a:r>
                        <a:rPr lang="en-US" sz="1000" dirty="0" smtClean="0">
                          <a:latin typeface="Arial"/>
                          <a:cs typeface="Arial"/>
                        </a:rPr>
                        <a:t>26</a:t>
                      </a:r>
                      <a:endParaRPr lang="en-US" sz="1000" dirty="0">
                        <a:latin typeface="Arial"/>
                        <a:cs typeface="Arial"/>
                      </a:endParaRPr>
                    </a:p>
                  </a:txBody>
                  <a:tcPr marT="27432" marB="27432">
                    <a:cell3D prstMaterial="dkEdge">
                      <a:bevel w="25400" h="25400" prst="hardEdge"/>
                      <a:lightRig rig="flood" dir="t"/>
                    </a:cell3D>
                    <a:solidFill>
                      <a:srgbClr val="FFFFFF"/>
                    </a:solidFill>
                  </a:tcPr>
                </a:tc>
                <a:tc hMerge="1">
                  <a:txBody>
                    <a:bodyPr/>
                    <a:lstStyle/>
                    <a:p>
                      <a:pPr algn="ctr"/>
                      <a:endParaRPr lang="en-US" sz="900" dirty="0">
                        <a:latin typeface="Arial"/>
                        <a:cs typeface="Arial"/>
                      </a:endParaRPr>
                    </a:p>
                  </a:txBody>
                  <a:tcPr/>
                </a:tc>
                <a:tc>
                  <a:txBody>
                    <a:bodyPr/>
                    <a:lstStyle/>
                    <a:p>
                      <a:pPr algn="ctr"/>
                      <a:r>
                        <a:rPr lang="en-US" sz="1000" dirty="0" smtClean="0">
                          <a:latin typeface="Arial"/>
                          <a:cs typeface="Arial"/>
                        </a:rPr>
                        <a:t>13</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9</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7</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4.4</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3.3</a:t>
                      </a:r>
                      <a:endParaRPr lang="en-US" sz="1000" dirty="0">
                        <a:latin typeface="Arial"/>
                        <a:cs typeface="Arial"/>
                      </a:endParaRPr>
                    </a:p>
                  </a:txBody>
                  <a:tcPr marT="27432" marB="27432">
                    <a:cell3D prstMaterial="dkEdge">
                      <a:bevel w="25400" h="25400" prst="hardEdge"/>
                      <a:lightRig rig="flood" dir="t"/>
                    </a:cell3D>
                    <a:solidFill>
                      <a:srgbClr val="FFFFFF"/>
                    </a:solidFill>
                  </a:tcPr>
                </a:tc>
              </a:tr>
              <a:tr h="142240">
                <a:tc gridSpan="2">
                  <a:txBody>
                    <a:bodyPr/>
                    <a:lstStyle/>
                    <a:p>
                      <a:pPr algn="r"/>
                      <a:r>
                        <a:rPr lang="en-US" sz="1000" dirty="0" smtClean="0">
                          <a:latin typeface="Arial"/>
                          <a:cs typeface="Arial"/>
                        </a:rPr>
                        <a:t>1,500,000</a:t>
                      </a:r>
                      <a:endParaRPr lang="en-US" sz="1000" dirty="0">
                        <a:latin typeface="Arial"/>
                        <a:cs typeface="Arial"/>
                      </a:endParaRPr>
                    </a:p>
                  </a:txBody>
                  <a:tcPr marT="27432" marB="27432">
                    <a:cell3D prstMaterial="dkEdge">
                      <a:bevel w="25400" h="25400" prst="hardEdge"/>
                      <a:lightRig rig="flood" dir="t"/>
                    </a:cell3D>
                  </a:tcPr>
                </a:tc>
                <a:tc hMerge="1">
                  <a:txBody>
                    <a:bodyPr/>
                    <a:lstStyle/>
                    <a:p>
                      <a:endParaRPr lang="en-US" sz="1000" dirty="0">
                        <a:latin typeface="Arial"/>
                        <a:cs typeface="Arial"/>
                      </a:endParaRPr>
                    </a:p>
                  </a:txBody>
                  <a:tcPr marT="27432" marB="27432"/>
                </a:tc>
                <a:tc>
                  <a:txBody>
                    <a:bodyPr/>
                    <a:lstStyle/>
                    <a:p>
                      <a:pPr algn="r"/>
                      <a:r>
                        <a:rPr lang="en-US" sz="1000" dirty="0" smtClean="0">
                          <a:latin typeface="Arial"/>
                          <a:cs typeface="Arial"/>
                        </a:rPr>
                        <a:t>4,110</a:t>
                      </a:r>
                      <a:endParaRPr lang="en-US" sz="1000" dirty="0">
                        <a:latin typeface="Arial"/>
                        <a:cs typeface="Arial"/>
                      </a:endParaRPr>
                    </a:p>
                  </a:txBody>
                  <a:tcPr marT="27432" marB="27432">
                    <a:cell3D prstMaterial="dkEdge">
                      <a:bevel w="25400" h="25400" prst="hardEdge"/>
                      <a:lightRig rig="flood" dir="t"/>
                    </a:cell3D>
                  </a:tcPr>
                </a:tc>
                <a:tc>
                  <a:txBody>
                    <a:bodyPr/>
                    <a:lstStyle/>
                    <a:p>
                      <a:pPr algn="ct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158</a:t>
                      </a:r>
                      <a:endParaRPr lang="en-US" sz="1000" dirty="0">
                        <a:latin typeface="Arial"/>
                        <a:cs typeface="Arial"/>
                      </a:endParaRPr>
                    </a:p>
                  </a:txBody>
                  <a:tcPr marT="27432" marB="27432">
                    <a:cell3D prstMaterial="dkEdge">
                      <a:bevel w="25400" h="25400" prst="hardEdge"/>
                      <a:lightRig rig="flood" dir="t"/>
                    </a:cell3D>
                  </a:tcPr>
                </a:tc>
                <a:tc gridSpan="2">
                  <a:txBody>
                    <a:bodyPr/>
                    <a:lstStyle/>
                    <a:p>
                      <a:pPr algn="ctr"/>
                      <a:r>
                        <a:rPr lang="en-US" sz="1000" dirty="0" smtClean="0">
                          <a:latin typeface="Arial"/>
                          <a:cs typeface="Arial"/>
                        </a:rPr>
                        <a:t>79</a:t>
                      </a:r>
                      <a:endParaRPr lang="en-US" sz="1000" dirty="0">
                        <a:latin typeface="Arial"/>
                        <a:cs typeface="Arial"/>
                      </a:endParaRPr>
                    </a:p>
                  </a:txBody>
                  <a:tcPr marT="27432" marB="27432">
                    <a:cell3D prstMaterial="dkEdge">
                      <a:bevel w="25400" h="25400" prst="hardEdge"/>
                      <a:lightRig rig="flood" dir="t"/>
                    </a:cell3D>
                  </a:tcPr>
                </a:tc>
                <a:tc hMerge="1">
                  <a:txBody>
                    <a:bodyPr/>
                    <a:lstStyle/>
                    <a:p>
                      <a:endParaRPr lang="en-US"/>
                    </a:p>
                  </a:txBody>
                  <a:tcPr/>
                </a:tc>
                <a:tc gridSpan="2">
                  <a:txBody>
                    <a:bodyPr/>
                    <a:lstStyle/>
                    <a:p>
                      <a:pPr algn="ctr"/>
                      <a:r>
                        <a:rPr lang="en-US" sz="1000" dirty="0" smtClean="0">
                          <a:latin typeface="Arial"/>
                          <a:cs typeface="Arial"/>
                        </a:rPr>
                        <a:t>39</a:t>
                      </a:r>
                      <a:endParaRPr lang="en-US" sz="1000" dirty="0">
                        <a:latin typeface="Arial"/>
                        <a:cs typeface="Arial"/>
                      </a:endParaRPr>
                    </a:p>
                  </a:txBody>
                  <a:tcPr marT="27432" marB="27432">
                    <a:cell3D prstMaterial="dkEdge">
                      <a:bevel w="25400" h="25400" prst="hardEdge"/>
                      <a:lightRig rig="flood" dir="t"/>
                    </a:cell3D>
                  </a:tcPr>
                </a:tc>
                <a:tc hMerge="1">
                  <a:txBody>
                    <a:bodyPr/>
                    <a:lstStyle/>
                    <a:p>
                      <a:pPr algn="ctr"/>
                      <a:endParaRPr lang="en-US" sz="900" dirty="0">
                        <a:latin typeface="Arial"/>
                        <a:cs typeface="Arial"/>
                      </a:endParaRPr>
                    </a:p>
                  </a:txBody>
                  <a:tcPr/>
                </a:tc>
                <a:tc>
                  <a:txBody>
                    <a:bodyPr/>
                    <a:lstStyle/>
                    <a:p>
                      <a:pPr algn="ctr"/>
                      <a:r>
                        <a:rPr lang="en-US" sz="1000" dirty="0" smtClean="0">
                          <a:latin typeface="Arial"/>
                          <a:cs typeface="Arial"/>
                        </a:rPr>
                        <a:t>20</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13</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10</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7</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5</a:t>
                      </a:r>
                      <a:endParaRPr lang="en-US" sz="1000" dirty="0">
                        <a:latin typeface="Arial"/>
                        <a:cs typeface="Arial"/>
                      </a:endParaRPr>
                    </a:p>
                  </a:txBody>
                  <a:tcPr marT="27432" marB="27432">
                    <a:cell3D prstMaterial="dkEdge">
                      <a:bevel w="25400" h="25400" prst="hardEdge"/>
                      <a:lightRig rig="flood" dir="t"/>
                    </a:cell3D>
                  </a:tcPr>
                </a:tc>
              </a:tr>
              <a:tr h="187960">
                <a:tc gridSpan="2">
                  <a:txBody>
                    <a:bodyPr/>
                    <a:lstStyle/>
                    <a:p>
                      <a:pPr algn="r"/>
                      <a:r>
                        <a:rPr lang="en-US" sz="1000" dirty="0" smtClean="0">
                          <a:latin typeface="Arial"/>
                          <a:cs typeface="Arial"/>
                        </a:rPr>
                        <a:t>2,000,000</a:t>
                      </a:r>
                      <a:endParaRPr lang="en-US" sz="1000" dirty="0">
                        <a:latin typeface="Arial"/>
                        <a:cs typeface="Arial"/>
                      </a:endParaRPr>
                    </a:p>
                  </a:txBody>
                  <a:tcPr marT="27432" marB="27432">
                    <a:cell3D prstMaterial="dkEdge">
                      <a:bevel w="25400" h="25400" prst="hardEdge"/>
                      <a:lightRig rig="flood" dir="t"/>
                    </a:cell3D>
                    <a:solidFill>
                      <a:srgbClr val="FFFFFF"/>
                    </a:solidFill>
                  </a:tcPr>
                </a:tc>
                <a:tc hMerge="1">
                  <a:txBody>
                    <a:bodyPr/>
                    <a:lstStyle/>
                    <a:p>
                      <a:endParaRPr lang="en-US" sz="1000" dirty="0">
                        <a:latin typeface="Arial"/>
                        <a:cs typeface="Arial"/>
                      </a:endParaRPr>
                    </a:p>
                  </a:txBody>
                  <a:tcPr marT="27432" marB="27432"/>
                </a:tc>
                <a:tc>
                  <a:txBody>
                    <a:bodyPr/>
                    <a:lstStyle/>
                    <a:p>
                      <a:pPr algn="r"/>
                      <a:r>
                        <a:rPr lang="en-US" sz="1000" dirty="0" smtClean="0">
                          <a:latin typeface="Arial"/>
                          <a:cs typeface="Arial"/>
                        </a:rPr>
                        <a:t>5,479</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210</a:t>
                      </a:r>
                      <a:endParaRPr lang="en-US" sz="1000" dirty="0">
                        <a:latin typeface="Arial"/>
                        <a:cs typeface="Arial"/>
                      </a:endParaRPr>
                    </a:p>
                  </a:txBody>
                  <a:tcPr marT="27432" marB="27432">
                    <a:cell3D prstMaterial="dkEdge">
                      <a:bevel w="25400" h="25400" prst="hardEdge"/>
                      <a:lightRig rig="flood" dir="t"/>
                    </a:cell3D>
                    <a:solidFill>
                      <a:srgbClr val="FFFFFF"/>
                    </a:solidFill>
                  </a:tcPr>
                </a:tc>
                <a:tc gridSpan="2">
                  <a:txBody>
                    <a:bodyPr/>
                    <a:lstStyle/>
                    <a:p>
                      <a:pPr algn="ctr"/>
                      <a:r>
                        <a:rPr lang="en-US" sz="1000" dirty="0" smtClean="0">
                          <a:latin typeface="Arial"/>
                          <a:cs typeface="Arial"/>
                        </a:rPr>
                        <a:t>105</a:t>
                      </a:r>
                      <a:endParaRPr lang="en-US" sz="1000" dirty="0">
                        <a:latin typeface="Arial"/>
                        <a:cs typeface="Arial"/>
                      </a:endParaRPr>
                    </a:p>
                  </a:txBody>
                  <a:tcPr marT="27432" marB="27432">
                    <a:cell3D prstMaterial="dkEdge">
                      <a:bevel w="25400" h="25400" prst="hardEdge"/>
                      <a:lightRig rig="flood" dir="t"/>
                    </a:cell3D>
                    <a:solidFill>
                      <a:srgbClr val="FFFFFF"/>
                    </a:solidFill>
                  </a:tcPr>
                </a:tc>
                <a:tc hMerge="1">
                  <a:txBody>
                    <a:bodyPr/>
                    <a:lstStyle/>
                    <a:p>
                      <a:endParaRPr lang="en-US"/>
                    </a:p>
                  </a:txBody>
                  <a:tcPr/>
                </a:tc>
                <a:tc gridSpan="2">
                  <a:txBody>
                    <a:bodyPr/>
                    <a:lstStyle/>
                    <a:p>
                      <a:pPr algn="ctr"/>
                      <a:r>
                        <a:rPr lang="en-US" sz="1000" dirty="0" smtClean="0">
                          <a:latin typeface="Arial"/>
                          <a:cs typeface="Arial"/>
                        </a:rPr>
                        <a:t>53</a:t>
                      </a:r>
                      <a:endParaRPr lang="en-US" sz="1000" dirty="0">
                        <a:latin typeface="Arial"/>
                        <a:cs typeface="Arial"/>
                      </a:endParaRPr>
                    </a:p>
                  </a:txBody>
                  <a:tcPr marT="27432" marB="27432">
                    <a:cell3D prstMaterial="dkEdge">
                      <a:bevel w="25400" h="25400" prst="hardEdge"/>
                      <a:lightRig rig="flood" dir="t"/>
                    </a:cell3D>
                    <a:solidFill>
                      <a:srgbClr val="FFFFFF"/>
                    </a:solidFill>
                  </a:tcPr>
                </a:tc>
                <a:tc hMerge="1">
                  <a:txBody>
                    <a:bodyPr/>
                    <a:lstStyle/>
                    <a:p>
                      <a:pPr algn="ctr"/>
                      <a:endParaRPr lang="en-US" sz="900" dirty="0">
                        <a:latin typeface="Arial"/>
                        <a:cs typeface="Arial"/>
                      </a:endParaRPr>
                    </a:p>
                  </a:txBody>
                  <a:tcPr/>
                </a:tc>
                <a:tc>
                  <a:txBody>
                    <a:bodyPr/>
                    <a:lstStyle/>
                    <a:p>
                      <a:pPr algn="ctr"/>
                      <a:r>
                        <a:rPr lang="en-US" sz="1000" dirty="0" smtClean="0">
                          <a:latin typeface="Arial"/>
                          <a:cs typeface="Arial"/>
                        </a:rPr>
                        <a:t>26</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18</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13</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9</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7</a:t>
                      </a:r>
                      <a:endParaRPr lang="en-US" sz="1000" dirty="0">
                        <a:latin typeface="Arial"/>
                        <a:cs typeface="Arial"/>
                      </a:endParaRPr>
                    </a:p>
                  </a:txBody>
                  <a:tcPr marT="27432" marB="27432">
                    <a:cell3D prstMaterial="dkEdge">
                      <a:bevel w="25400" h="25400" prst="hardEdge"/>
                      <a:lightRig rig="flood" dir="t"/>
                    </a:cell3D>
                    <a:solidFill>
                      <a:srgbClr val="FFFFFF"/>
                    </a:solidFill>
                  </a:tcPr>
                </a:tc>
              </a:tr>
              <a:tr h="157480">
                <a:tc gridSpan="2">
                  <a:txBody>
                    <a:bodyPr/>
                    <a:lstStyle/>
                    <a:p>
                      <a:pPr algn="r"/>
                      <a:r>
                        <a:rPr lang="en-US" sz="1000" dirty="0" smtClean="0">
                          <a:latin typeface="Arial"/>
                          <a:cs typeface="Arial"/>
                        </a:rPr>
                        <a:t>2,500,000</a:t>
                      </a:r>
                      <a:endParaRPr lang="en-US" sz="1000" dirty="0">
                        <a:latin typeface="Arial"/>
                        <a:cs typeface="Arial"/>
                      </a:endParaRPr>
                    </a:p>
                  </a:txBody>
                  <a:tcPr marT="27432" marB="27432">
                    <a:cell3D prstMaterial="dkEdge">
                      <a:bevel w="25400" h="25400" prst="hardEdge"/>
                      <a:lightRig rig="flood" dir="t"/>
                    </a:cell3D>
                  </a:tcPr>
                </a:tc>
                <a:tc hMerge="1">
                  <a:txBody>
                    <a:bodyPr/>
                    <a:lstStyle/>
                    <a:p>
                      <a:endParaRPr lang="en-US" sz="1000" dirty="0">
                        <a:latin typeface="Arial"/>
                        <a:cs typeface="Arial"/>
                      </a:endParaRPr>
                    </a:p>
                  </a:txBody>
                  <a:tcPr marT="27432" marB="27432"/>
                </a:tc>
                <a:tc>
                  <a:txBody>
                    <a:bodyPr/>
                    <a:lstStyle/>
                    <a:p>
                      <a:pPr algn="r"/>
                      <a:r>
                        <a:rPr lang="en-US" sz="1000" smtClean="0">
                          <a:latin typeface="Arial"/>
                          <a:cs typeface="Arial"/>
                        </a:rPr>
                        <a:t>6,849</a:t>
                      </a:r>
                      <a:endParaRPr lang="en-US" sz="1000" dirty="0">
                        <a:latin typeface="Arial"/>
                        <a:cs typeface="Arial"/>
                      </a:endParaRPr>
                    </a:p>
                  </a:txBody>
                  <a:tcPr marT="27432" marB="27432">
                    <a:cell3D prstMaterial="dkEdge">
                      <a:bevel w="25400" h="25400" prst="hardEdge"/>
                      <a:lightRig rig="flood" dir="t"/>
                    </a:cell3D>
                  </a:tcPr>
                </a:tc>
                <a:tc>
                  <a:txBody>
                    <a:bodyPr/>
                    <a:lstStyle/>
                    <a:p>
                      <a:pPr algn="ct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263</a:t>
                      </a:r>
                      <a:endParaRPr lang="en-US" sz="1000" dirty="0">
                        <a:latin typeface="Arial"/>
                        <a:cs typeface="Arial"/>
                      </a:endParaRPr>
                    </a:p>
                  </a:txBody>
                  <a:tcPr marT="27432" marB="27432">
                    <a:cell3D prstMaterial="dkEdge">
                      <a:bevel w="25400" h="25400" prst="hardEdge"/>
                      <a:lightRig rig="flood" dir="t"/>
                    </a:cell3D>
                  </a:tcPr>
                </a:tc>
                <a:tc gridSpan="2">
                  <a:txBody>
                    <a:bodyPr/>
                    <a:lstStyle/>
                    <a:p>
                      <a:pPr algn="ctr"/>
                      <a:r>
                        <a:rPr lang="en-US" sz="1000" dirty="0" smtClean="0">
                          <a:latin typeface="Arial"/>
                          <a:cs typeface="Arial"/>
                        </a:rPr>
                        <a:t>132</a:t>
                      </a:r>
                      <a:endParaRPr lang="en-US" sz="1000" dirty="0">
                        <a:latin typeface="Arial"/>
                        <a:cs typeface="Arial"/>
                      </a:endParaRPr>
                    </a:p>
                  </a:txBody>
                  <a:tcPr marT="27432" marB="27432">
                    <a:cell3D prstMaterial="dkEdge">
                      <a:bevel w="25400" h="25400" prst="hardEdge"/>
                      <a:lightRig rig="flood" dir="t"/>
                    </a:cell3D>
                  </a:tcPr>
                </a:tc>
                <a:tc hMerge="1">
                  <a:txBody>
                    <a:bodyPr/>
                    <a:lstStyle/>
                    <a:p>
                      <a:endParaRPr lang="en-US"/>
                    </a:p>
                  </a:txBody>
                  <a:tcPr/>
                </a:tc>
                <a:tc gridSpan="2">
                  <a:txBody>
                    <a:bodyPr/>
                    <a:lstStyle/>
                    <a:p>
                      <a:pPr algn="ctr"/>
                      <a:r>
                        <a:rPr lang="en-US" sz="1000" dirty="0" smtClean="0">
                          <a:latin typeface="Arial"/>
                          <a:cs typeface="Arial"/>
                        </a:rPr>
                        <a:t>66</a:t>
                      </a:r>
                      <a:endParaRPr lang="en-US" sz="1000" dirty="0">
                        <a:latin typeface="Arial"/>
                        <a:cs typeface="Arial"/>
                      </a:endParaRPr>
                    </a:p>
                  </a:txBody>
                  <a:tcPr marT="27432" marB="27432">
                    <a:cell3D prstMaterial="dkEdge">
                      <a:bevel w="25400" h="25400" prst="hardEdge"/>
                      <a:lightRig rig="flood" dir="t"/>
                    </a:cell3D>
                  </a:tcPr>
                </a:tc>
                <a:tc hMerge="1">
                  <a:txBody>
                    <a:bodyPr/>
                    <a:lstStyle/>
                    <a:p>
                      <a:pPr algn="ctr"/>
                      <a:endParaRPr lang="en-US" sz="900" dirty="0">
                        <a:latin typeface="Arial"/>
                        <a:cs typeface="Arial"/>
                      </a:endParaRPr>
                    </a:p>
                  </a:txBody>
                  <a:tcPr/>
                </a:tc>
                <a:tc>
                  <a:txBody>
                    <a:bodyPr/>
                    <a:lstStyle/>
                    <a:p>
                      <a:pPr algn="ctr"/>
                      <a:r>
                        <a:rPr lang="en-US" sz="1000" dirty="0" smtClean="0">
                          <a:latin typeface="Arial"/>
                          <a:cs typeface="Arial"/>
                        </a:rPr>
                        <a:t>33</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22</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16</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11</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8</a:t>
                      </a:r>
                      <a:endParaRPr lang="en-US" sz="1000" dirty="0">
                        <a:latin typeface="Arial"/>
                        <a:cs typeface="Arial"/>
                      </a:endParaRPr>
                    </a:p>
                  </a:txBody>
                  <a:tcPr marT="27432" marB="27432">
                    <a:cell3D prstMaterial="dkEdge">
                      <a:bevel w="25400" h="25400" prst="hardEdge"/>
                      <a:lightRig rig="flood" dir="t"/>
                    </a:cell3D>
                  </a:tcPr>
                </a:tc>
              </a:tr>
              <a:tr h="127000">
                <a:tc gridSpan="2">
                  <a:txBody>
                    <a:bodyPr/>
                    <a:lstStyle/>
                    <a:p>
                      <a:pPr algn="r"/>
                      <a:r>
                        <a:rPr lang="en-US" sz="1000" dirty="0" smtClean="0">
                          <a:latin typeface="Arial"/>
                          <a:cs typeface="Arial"/>
                        </a:rPr>
                        <a:t>3,000,000</a:t>
                      </a:r>
                      <a:endParaRPr lang="en-US" sz="1000" dirty="0">
                        <a:latin typeface="Arial"/>
                        <a:cs typeface="Arial"/>
                      </a:endParaRPr>
                    </a:p>
                  </a:txBody>
                  <a:tcPr marT="27432" marB="27432">
                    <a:cell3D prstMaterial="dkEdge">
                      <a:bevel w="25400" h="25400" prst="hardEdge"/>
                      <a:lightRig rig="flood" dir="t"/>
                    </a:cell3D>
                    <a:solidFill>
                      <a:srgbClr val="FFFFFF"/>
                    </a:solidFill>
                  </a:tcPr>
                </a:tc>
                <a:tc hMerge="1">
                  <a:txBody>
                    <a:bodyPr/>
                    <a:lstStyle/>
                    <a:p>
                      <a:endParaRPr lang="en-US" sz="1000" dirty="0">
                        <a:latin typeface="Arial"/>
                        <a:cs typeface="Arial"/>
                      </a:endParaRPr>
                    </a:p>
                  </a:txBody>
                  <a:tcPr marT="27432" marB="27432"/>
                </a:tc>
                <a:tc>
                  <a:txBody>
                    <a:bodyPr/>
                    <a:lstStyle/>
                    <a:p>
                      <a:pPr algn="r"/>
                      <a:r>
                        <a:rPr lang="en-US" sz="1000" dirty="0" smtClean="0">
                          <a:latin typeface="Arial"/>
                          <a:cs typeface="Arial"/>
                        </a:rPr>
                        <a:t>8,219</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316</a:t>
                      </a:r>
                      <a:endParaRPr lang="en-US" sz="1000" dirty="0">
                        <a:latin typeface="Arial"/>
                        <a:cs typeface="Arial"/>
                      </a:endParaRPr>
                    </a:p>
                  </a:txBody>
                  <a:tcPr marT="27432" marB="27432">
                    <a:cell3D prstMaterial="dkEdge">
                      <a:bevel w="25400" h="25400" prst="hardEdge"/>
                      <a:lightRig rig="flood" dir="t"/>
                    </a:cell3D>
                    <a:solidFill>
                      <a:srgbClr val="FFFFFF"/>
                    </a:solidFill>
                  </a:tcPr>
                </a:tc>
                <a:tc gridSpan="2">
                  <a:txBody>
                    <a:bodyPr/>
                    <a:lstStyle/>
                    <a:p>
                      <a:pPr algn="ctr"/>
                      <a:r>
                        <a:rPr lang="en-US" sz="1000" dirty="0" smtClean="0">
                          <a:latin typeface="Arial"/>
                          <a:cs typeface="Arial"/>
                        </a:rPr>
                        <a:t>158</a:t>
                      </a:r>
                      <a:endParaRPr lang="en-US" sz="1000" dirty="0">
                        <a:latin typeface="Arial"/>
                        <a:cs typeface="Arial"/>
                      </a:endParaRPr>
                    </a:p>
                  </a:txBody>
                  <a:tcPr marT="27432" marB="27432">
                    <a:cell3D prstMaterial="dkEdge">
                      <a:bevel w="25400" h="25400" prst="hardEdge"/>
                      <a:lightRig rig="flood" dir="t"/>
                    </a:cell3D>
                    <a:solidFill>
                      <a:srgbClr val="FFFFFF"/>
                    </a:solidFill>
                  </a:tcPr>
                </a:tc>
                <a:tc hMerge="1">
                  <a:txBody>
                    <a:bodyPr/>
                    <a:lstStyle/>
                    <a:p>
                      <a:endParaRPr lang="en-US"/>
                    </a:p>
                  </a:txBody>
                  <a:tcPr/>
                </a:tc>
                <a:tc gridSpan="2">
                  <a:txBody>
                    <a:bodyPr/>
                    <a:lstStyle/>
                    <a:p>
                      <a:pPr algn="ctr"/>
                      <a:r>
                        <a:rPr lang="en-US" sz="1000" dirty="0" smtClean="0">
                          <a:latin typeface="Arial"/>
                          <a:cs typeface="Arial"/>
                        </a:rPr>
                        <a:t>79</a:t>
                      </a:r>
                      <a:endParaRPr lang="en-US" sz="1000" dirty="0">
                        <a:latin typeface="Arial"/>
                        <a:cs typeface="Arial"/>
                      </a:endParaRPr>
                    </a:p>
                  </a:txBody>
                  <a:tcPr marT="27432" marB="27432">
                    <a:cell3D prstMaterial="dkEdge">
                      <a:bevel w="25400" h="25400" prst="hardEdge"/>
                      <a:lightRig rig="flood" dir="t"/>
                    </a:cell3D>
                    <a:solidFill>
                      <a:srgbClr val="FFFFFF"/>
                    </a:solidFill>
                  </a:tcPr>
                </a:tc>
                <a:tc hMerge="1">
                  <a:txBody>
                    <a:bodyPr/>
                    <a:lstStyle/>
                    <a:p>
                      <a:pPr algn="ctr"/>
                      <a:endParaRPr lang="en-US" sz="900" dirty="0">
                        <a:latin typeface="Arial"/>
                        <a:cs typeface="Arial"/>
                      </a:endParaRPr>
                    </a:p>
                  </a:txBody>
                  <a:tcPr/>
                </a:tc>
                <a:tc>
                  <a:txBody>
                    <a:bodyPr/>
                    <a:lstStyle/>
                    <a:p>
                      <a:pPr algn="ctr"/>
                      <a:r>
                        <a:rPr lang="en-US" sz="1000" dirty="0" smtClean="0">
                          <a:latin typeface="Arial"/>
                          <a:cs typeface="Arial"/>
                        </a:rPr>
                        <a:t>39</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26</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20</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13</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10</a:t>
                      </a:r>
                      <a:endParaRPr lang="en-US" sz="1000" dirty="0">
                        <a:latin typeface="Arial"/>
                        <a:cs typeface="Arial"/>
                      </a:endParaRPr>
                    </a:p>
                  </a:txBody>
                  <a:tcPr marT="27432" marB="27432">
                    <a:cell3D prstMaterial="dkEdge">
                      <a:bevel w="25400" h="25400" prst="hardEdge"/>
                      <a:lightRig rig="flood" dir="t"/>
                    </a:cell3D>
                    <a:solidFill>
                      <a:srgbClr val="FFFFFF"/>
                    </a:solidFill>
                  </a:tcPr>
                </a:tc>
              </a:tr>
              <a:tr h="172720">
                <a:tc gridSpan="2">
                  <a:txBody>
                    <a:bodyPr/>
                    <a:lstStyle/>
                    <a:p>
                      <a:pPr algn="r"/>
                      <a:r>
                        <a:rPr lang="en-US" sz="1000" dirty="0" smtClean="0">
                          <a:latin typeface="Arial"/>
                          <a:cs typeface="Arial"/>
                        </a:rPr>
                        <a:t>3,500,000</a:t>
                      </a:r>
                      <a:endParaRPr lang="en-US" sz="1000" dirty="0">
                        <a:latin typeface="Arial"/>
                        <a:cs typeface="Arial"/>
                      </a:endParaRPr>
                    </a:p>
                  </a:txBody>
                  <a:tcPr marT="27432" marB="27432">
                    <a:cell3D prstMaterial="dkEdge">
                      <a:bevel w="25400" h="25400" prst="hardEdge"/>
                      <a:lightRig rig="flood" dir="t"/>
                    </a:cell3D>
                  </a:tcPr>
                </a:tc>
                <a:tc hMerge="1">
                  <a:txBody>
                    <a:bodyPr/>
                    <a:lstStyle/>
                    <a:p>
                      <a:endParaRPr lang="en-US" sz="1000" dirty="0">
                        <a:latin typeface="Arial"/>
                        <a:cs typeface="Arial"/>
                      </a:endParaRPr>
                    </a:p>
                  </a:txBody>
                  <a:tcPr marT="27432" marB="27432"/>
                </a:tc>
                <a:tc>
                  <a:txBody>
                    <a:bodyPr/>
                    <a:lstStyle/>
                    <a:p>
                      <a:pPr algn="r"/>
                      <a:r>
                        <a:rPr lang="en-US" sz="1000" dirty="0" smtClean="0">
                          <a:latin typeface="Arial"/>
                          <a:cs typeface="Arial"/>
                        </a:rPr>
                        <a:t>9,589</a:t>
                      </a:r>
                      <a:endParaRPr lang="en-US" sz="1000" dirty="0">
                        <a:latin typeface="Arial"/>
                        <a:cs typeface="Arial"/>
                      </a:endParaRPr>
                    </a:p>
                  </a:txBody>
                  <a:tcPr marT="27432" marB="27432">
                    <a:cell3D prstMaterial="dkEdge">
                      <a:bevel w="25400" h="25400" prst="hardEdge"/>
                      <a:lightRig rig="flood" dir="t"/>
                    </a:cell3D>
                  </a:tcPr>
                </a:tc>
                <a:tc>
                  <a:txBody>
                    <a:bodyPr/>
                    <a:lstStyle/>
                    <a:p>
                      <a:pPr algn="ct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368</a:t>
                      </a:r>
                      <a:endParaRPr lang="en-US" sz="1000" dirty="0">
                        <a:latin typeface="Arial"/>
                        <a:cs typeface="Arial"/>
                      </a:endParaRPr>
                    </a:p>
                  </a:txBody>
                  <a:tcPr marT="27432" marB="27432">
                    <a:cell3D prstMaterial="dkEdge">
                      <a:bevel w="25400" h="25400" prst="hardEdge"/>
                      <a:lightRig rig="flood" dir="t"/>
                    </a:cell3D>
                  </a:tcPr>
                </a:tc>
                <a:tc gridSpan="2">
                  <a:txBody>
                    <a:bodyPr/>
                    <a:lstStyle/>
                    <a:p>
                      <a:pPr algn="ctr"/>
                      <a:r>
                        <a:rPr lang="en-US" sz="1000" dirty="0" smtClean="0">
                          <a:latin typeface="Arial"/>
                          <a:cs typeface="Arial"/>
                        </a:rPr>
                        <a:t>184</a:t>
                      </a:r>
                      <a:endParaRPr lang="en-US" sz="1000" dirty="0">
                        <a:latin typeface="Arial"/>
                        <a:cs typeface="Arial"/>
                      </a:endParaRPr>
                    </a:p>
                  </a:txBody>
                  <a:tcPr marT="27432" marB="27432">
                    <a:cell3D prstMaterial="dkEdge">
                      <a:bevel w="25400" h="25400" prst="hardEdge"/>
                      <a:lightRig rig="flood" dir="t"/>
                    </a:cell3D>
                  </a:tcPr>
                </a:tc>
                <a:tc hMerge="1">
                  <a:txBody>
                    <a:bodyPr/>
                    <a:lstStyle/>
                    <a:p>
                      <a:endParaRPr lang="en-US"/>
                    </a:p>
                  </a:txBody>
                  <a:tcPr/>
                </a:tc>
                <a:tc gridSpan="2">
                  <a:txBody>
                    <a:bodyPr/>
                    <a:lstStyle/>
                    <a:p>
                      <a:pPr algn="ctr"/>
                      <a:r>
                        <a:rPr lang="en-US" sz="1000" dirty="0" smtClean="0">
                          <a:latin typeface="Arial"/>
                          <a:cs typeface="Arial"/>
                        </a:rPr>
                        <a:t>92</a:t>
                      </a:r>
                      <a:endParaRPr lang="en-US" sz="1000" dirty="0">
                        <a:latin typeface="Arial"/>
                        <a:cs typeface="Arial"/>
                      </a:endParaRPr>
                    </a:p>
                  </a:txBody>
                  <a:tcPr marT="27432" marB="27432">
                    <a:cell3D prstMaterial="dkEdge">
                      <a:bevel w="25400" h="25400" prst="hardEdge"/>
                      <a:lightRig rig="flood" dir="t"/>
                    </a:cell3D>
                  </a:tcPr>
                </a:tc>
                <a:tc hMerge="1">
                  <a:txBody>
                    <a:bodyPr/>
                    <a:lstStyle/>
                    <a:p>
                      <a:pPr algn="ctr"/>
                      <a:endParaRPr lang="en-US" sz="900" dirty="0">
                        <a:latin typeface="Arial"/>
                        <a:cs typeface="Arial"/>
                      </a:endParaRPr>
                    </a:p>
                  </a:txBody>
                  <a:tcPr/>
                </a:tc>
                <a:tc>
                  <a:txBody>
                    <a:bodyPr/>
                    <a:lstStyle/>
                    <a:p>
                      <a:pPr algn="ctr"/>
                      <a:r>
                        <a:rPr lang="en-US" sz="1000" dirty="0" smtClean="0">
                          <a:latin typeface="Arial"/>
                          <a:cs typeface="Arial"/>
                        </a:rPr>
                        <a:t>46</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31</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23</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15</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12</a:t>
                      </a:r>
                      <a:endParaRPr lang="en-US" sz="1000" dirty="0">
                        <a:latin typeface="Arial"/>
                        <a:cs typeface="Arial"/>
                      </a:endParaRPr>
                    </a:p>
                  </a:txBody>
                  <a:tcPr marT="27432" marB="27432">
                    <a:cell3D prstMaterial="dkEdge">
                      <a:bevel w="25400" h="25400" prst="hardEdge"/>
                      <a:lightRig rig="flood" dir="t"/>
                    </a:cell3D>
                  </a:tcPr>
                </a:tc>
              </a:tr>
              <a:tr h="142240">
                <a:tc gridSpan="2">
                  <a:txBody>
                    <a:bodyPr/>
                    <a:lstStyle/>
                    <a:p>
                      <a:pPr algn="r"/>
                      <a:r>
                        <a:rPr lang="en-US" sz="1000" dirty="0" smtClean="0">
                          <a:latin typeface="Arial"/>
                          <a:cs typeface="Arial"/>
                        </a:rPr>
                        <a:t>4,000,000</a:t>
                      </a:r>
                      <a:endParaRPr lang="en-US" sz="1000" dirty="0">
                        <a:latin typeface="Arial"/>
                        <a:cs typeface="Arial"/>
                      </a:endParaRPr>
                    </a:p>
                  </a:txBody>
                  <a:tcPr marT="27432" marB="27432">
                    <a:cell3D prstMaterial="dkEdge">
                      <a:bevel w="25400" h="25400" prst="hardEdge"/>
                      <a:lightRig rig="flood" dir="t"/>
                    </a:cell3D>
                    <a:solidFill>
                      <a:srgbClr val="FFFFFF"/>
                    </a:solidFill>
                  </a:tcPr>
                </a:tc>
                <a:tc hMerge="1">
                  <a:txBody>
                    <a:bodyPr/>
                    <a:lstStyle/>
                    <a:p>
                      <a:endParaRPr lang="en-US" sz="1000" dirty="0">
                        <a:latin typeface="Arial"/>
                        <a:cs typeface="Arial"/>
                      </a:endParaRPr>
                    </a:p>
                  </a:txBody>
                  <a:tcPr marT="27432" marB="27432"/>
                </a:tc>
                <a:tc>
                  <a:txBody>
                    <a:bodyPr/>
                    <a:lstStyle/>
                    <a:p>
                      <a:pPr algn="r"/>
                      <a:r>
                        <a:rPr lang="en-US" sz="1000" dirty="0" smtClean="0">
                          <a:latin typeface="Arial"/>
                          <a:cs typeface="Arial"/>
                        </a:rPr>
                        <a:t>10,959</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421</a:t>
                      </a:r>
                      <a:endParaRPr lang="en-US" sz="1000" dirty="0">
                        <a:latin typeface="Arial"/>
                        <a:cs typeface="Arial"/>
                      </a:endParaRPr>
                    </a:p>
                  </a:txBody>
                  <a:tcPr marT="27432" marB="27432">
                    <a:cell3D prstMaterial="dkEdge">
                      <a:bevel w="25400" h="25400" prst="hardEdge"/>
                      <a:lightRig rig="flood" dir="t"/>
                    </a:cell3D>
                    <a:solidFill>
                      <a:srgbClr val="FFFFFF"/>
                    </a:solidFill>
                  </a:tcPr>
                </a:tc>
                <a:tc gridSpan="2">
                  <a:txBody>
                    <a:bodyPr/>
                    <a:lstStyle/>
                    <a:p>
                      <a:pPr algn="ctr"/>
                      <a:r>
                        <a:rPr lang="en-US" sz="1000" dirty="0" smtClean="0">
                          <a:latin typeface="Arial"/>
                          <a:cs typeface="Arial"/>
                        </a:rPr>
                        <a:t>210</a:t>
                      </a:r>
                      <a:endParaRPr lang="en-US" sz="1000" dirty="0">
                        <a:latin typeface="Arial"/>
                        <a:cs typeface="Arial"/>
                      </a:endParaRPr>
                    </a:p>
                  </a:txBody>
                  <a:tcPr marT="27432" marB="27432">
                    <a:cell3D prstMaterial="dkEdge">
                      <a:bevel w="25400" h="25400" prst="hardEdge"/>
                      <a:lightRig rig="flood" dir="t"/>
                    </a:cell3D>
                    <a:solidFill>
                      <a:srgbClr val="FFFFFF"/>
                    </a:solidFill>
                  </a:tcPr>
                </a:tc>
                <a:tc hMerge="1">
                  <a:txBody>
                    <a:bodyPr/>
                    <a:lstStyle/>
                    <a:p>
                      <a:endParaRPr lang="en-US"/>
                    </a:p>
                  </a:txBody>
                  <a:tcPr/>
                </a:tc>
                <a:tc gridSpan="2">
                  <a:txBody>
                    <a:bodyPr/>
                    <a:lstStyle/>
                    <a:p>
                      <a:pPr algn="ctr"/>
                      <a:r>
                        <a:rPr lang="en-US" sz="1000" dirty="0" smtClean="0">
                          <a:latin typeface="Arial"/>
                          <a:cs typeface="Arial"/>
                        </a:rPr>
                        <a:t>105</a:t>
                      </a:r>
                      <a:endParaRPr lang="en-US" sz="1000" dirty="0">
                        <a:latin typeface="Arial"/>
                        <a:cs typeface="Arial"/>
                      </a:endParaRPr>
                    </a:p>
                  </a:txBody>
                  <a:tcPr marT="27432" marB="27432">
                    <a:cell3D prstMaterial="dkEdge">
                      <a:bevel w="25400" h="25400" prst="hardEdge"/>
                      <a:lightRig rig="flood" dir="t"/>
                    </a:cell3D>
                    <a:solidFill>
                      <a:srgbClr val="FFFFFF"/>
                    </a:solidFill>
                  </a:tcPr>
                </a:tc>
                <a:tc hMerge="1">
                  <a:txBody>
                    <a:bodyPr/>
                    <a:lstStyle/>
                    <a:p>
                      <a:pPr algn="ctr"/>
                      <a:endParaRPr lang="en-US" sz="900" dirty="0">
                        <a:latin typeface="Arial"/>
                        <a:cs typeface="Arial"/>
                      </a:endParaRPr>
                    </a:p>
                  </a:txBody>
                  <a:tcPr/>
                </a:tc>
                <a:tc>
                  <a:txBody>
                    <a:bodyPr/>
                    <a:lstStyle/>
                    <a:p>
                      <a:pPr algn="ctr"/>
                      <a:r>
                        <a:rPr lang="en-US" sz="1000" dirty="0" smtClean="0">
                          <a:latin typeface="Arial"/>
                          <a:cs typeface="Arial"/>
                        </a:rPr>
                        <a:t>53</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35</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26</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18</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13</a:t>
                      </a:r>
                      <a:endParaRPr lang="en-US" sz="1000" dirty="0">
                        <a:latin typeface="Arial"/>
                        <a:cs typeface="Arial"/>
                      </a:endParaRPr>
                    </a:p>
                  </a:txBody>
                  <a:tcPr marT="27432" marB="27432">
                    <a:cell3D prstMaterial="dkEdge">
                      <a:bevel w="25400" h="25400" prst="hardEdge"/>
                      <a:lightRig rig="flood" dir="t"/>
                    </a:cell3D>
                    <a:solidFill>
                      <a:srgbClr val="FFFFFF"/>
                    </a:solidFill>
                  </a:tcPr>
                </a:tc>
              </a:tr>
              <a:tr h="264160">
                <a:tc gridSpan="2">
                  <a:txBody>
                    <a:bodyPr/>
                    <a:lstStyle/>
                    <a:p>
                      <a:pPr algn="r"/>
                      <a:r>
                        <a:rPr lang="en-US" sz="1000" dirty="0" smtClean="0">
                          <a:latin typeface="Arial"/>
                          <a:cs typeface="Arial"/>
                        </a:rPr>
                        <a:t>4,500,000</a:t>
                      </a:r>
                      <a:endParaRPr lang="en-US" sz="1000" dirty="0">
                        <a:latin typeface="Arial"/>
                        <a:cs typeface="Arial"/>
                      </a:endParaRPr>
                    </a:p>
                  </a:txBody>
                  <a:tcPr marT="27432" marB="27432">
                    <a:cell3D prstMaterial="dkEdge">
                      <a:bevel w="25400" h="25400" prst="hardEdge"/>
                      <a:lightRig rig="flood" dir="t"/>
                    </a:cell3D>
                  </a:tcPr>
                </a:tc>
                <a:tc hMerge="1">
                  <a:txBody>
                    <a:bodyPr/>
                    <a:lstStyle/>
                    <a:p>
                      <a:endParaRPr lang="en-US" sz="1000" dirty="0">
                        <a:latin typeface="Arial"/>
                        <a:cs typeface="Arial"/>
                      </a:endParaRPr>
                    </a:p>
                  </a:txBody>
                  <a:tcPr marT="27432" marB="27432"/>
                </a:tc>
                <a:tc>
                  <a:txBody>
                    <a:bodyPr/>
                    <a:lstStyle/>
                    <a:p>
                      <a:pPr algn="r"/>
                      <a:r>
                        <a:rPr lang="en-US" sz="1000" dirty="0" smtClean="0">
                          <a:latin typeface="Arial"/>
                          <a:cs typeface="Arial"/>
                        </a:rPr>
                        <a:t>12,329</a:t>
                      </a:r>
                      <a:endParaRPr lang="en-US" sz="1000" dirty="0">
                        <a:latin typeface="Arial"/>
                        <a:cs typeface="Arial"/>
                      </a:endParaRPr>
                    </a:p>
                  </a:txBody>
                  <a:tcPr marT="27432" marB="27432">
                    <a:cell3D prstMaterial="dkEdge">
                      <a:bevel w="25400" h="25400" prst="hardEdge"/>
                      <a:lightRig rig="flood" dir="t"/>
                    </a:cell3D>
                  </a:tcPr>
                </a:tc>
                <a:tc>
                  <a:txBody>
                    <a:bodyPr/>
                    <a:lstStyle/>
                    <a:p>
                      <a:pPr algn="ct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474</a:t>
                      </a:r>
                      <a:endParaRPr lang="en-US" sz="1000" dirty="0">
                        <a:latin typeface="Arial"/>
                        <a:cs typeface="Arial"/>
                      </a:endParaRPr>
                    </a:p>
                  </a:txBody>
                  <a:tcPr marT="27432" marB="27432">
                    <a:cell3D prstMaterial="dkEdge">
                      <a:bevel w="25400" h="25400" prst="hardEdge"/>
                      <a:lightRig rig="flood" dir="t"/>
                    </a:cell3D>
                  </a:tcPr>
                </a:tc>
                <a:tc gridSpan="2">
                  <a:txBody>
                    <a:bodyPr/>
                    <a:lstStyle/>
                    <a:p>
                      <a:pPr algn="ctr"/>
                      <a:r>
                        <a:rPr lang="en-US" sz="1000" dirty="0" smtClean="0">
                          <a:latin typeface="Arial"/>
                          <a:cs typeface="Arial"/>
                        </a:rPr>
                        <a:t>237</a:t>
                      </a:r>
                      <a:endParaRPr lang="en-US" sz="1000" dirty="0">
                        <a:latin typeface="Arial"/>
                        <a:cs typeface="Arial"/>
                      </a:endParaRPr>
                    </a:p>
                  </a:txBody>
                  <a:tcPr marT="27432" marB="27432">
                    <a:cell3D prstMaterial="dkEdge">
                      <a:bevel w="25400" h="25400" prst="hardEdge"/>
                      <a:lightRig rig="flood" dir="t"/>
                    </a:cell3D>
                  </a:tcPr>
                </a:tc>
                <a:tc hMerge="1">
                  <a:txBody>
                    <a:bodyPr/>
                    <a:lstStyle/>
                    <a:p>
                      <a:endParaRPr lang="en-US"/>
                    </a:p>
                  </a:txBody>
                  <a:tcPr/>
                </a:tc>
                <a:tc gridSpan="2">
                  <a:txBody>
                    <a:bodyPr/>
                    <a:lstStyle/>
                    <a:p>
                      <a:pPr algn="ctr"/>
                      <a:r>
                        <a:rPr lang="en-US" sz="1000" dirty="0" smtClean="0">
                          <a:latin typeface="Arial"/>
                          <a:cs typeface="Arial"/>
                        </a:rPr>
                        <a:t>118</a:t>
                      </a:r>
                      <a:endParaRPr lang="en-US" sz="1000" dirty="0">
                        <a:latin typeface="Arial"/>
                        <a:cs typeface="Arial"/>
                      </a:endParaRPr>
                    </a:p>
                  </a:txBody>
                  <a:tcPr marT="27432" marB="27432">
                    <a:cell3D prstMaterial="dkEdge">
                      <a:bevel w="25400" h="25400" prst="hardEdge"/>
                      <a:lightRig rig="flood" dir="t"/>
                    </a:cell3D>
                  </a:tcPr>
                </a:tc>
                <a:tc hMerge="1">
                  <a:txBody>
                    <a:bodyPr/>
                    <a:lstStyle/>
                    <a:p>
                      <a:pPr algn="ctr"/>
                      <a:endParaRPr lang="en-US" sz="900" dirty="0">
                        <a:latin typeface="Arial"/>
                        <a:cs typeface="Arial"/>
                      </a:endParaRPr>
                    </a:p>
                  </a:txBody>
                  <a:tcPr/>
                </a:tc>
                <a:tc>
                  <a:txBody>
                    <a:bodyPr/>
                    <a:lstStyle/>
                    <a:p>
                      <a:pPr algn="ctr"/>
                      <a:r>
                        <a:rPr lang="en-US" sz="1000" dirty="0" smtClean="0">
                          <a:latin typeface="Arial"/>
                          <a:cs typeface="Arial"/>
                        </a:rPr>
                        <a:t>59</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39</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30</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20</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15</a:t>
                      </a:r>
                      <a:endParaRPr lang="en-US" sz="1000" dirty="0">
                        <a:latin typeface="Arial"/>
                        <a:cs typeface="Arial"/>
                      </a:endParaRPr>
                    </a:p>
                  </a:txBody>
                  <a:tcPr marT="27432" marB="27432">
                    <a:cell3D prstMaterial="dkEdge">
                      <a:bevel w="25400" h="25400" prst="hardEdge"/>
                      <a:lightRig rig="flood" dir="t"/>
                    </a:cell3D>
                  </a:tcPr>
                </a:tc>
              </a:tr>
              <a:tr h="152400">
                <a:tc gridSpan="2">
                  <a:txBody>
                    <a:bodyPr/>
                    <a:lstStyle/>
                    <a:p>
                      <a:pPr algn="r"/>
                      <a:r>
                        <a:rPr lang="en-US" sz="1000" dirty="0" smtClean="0">
                          <a:latin typeface="Arial"/>
                          <a:cs typeface="Arial"/>
                        </a:rPr>
                        <a:t>5,000,000</a:t>
                      </a:r>
                      <a:endParaRPr lang="en-US" sz="1000" dirty="0">
                        <a:latin typeface="Arial"/>
                        <a:cs typeface="Arial"/>
                      </a:endParaRPr>
                    </a:p>
                  </a:txBody>
                  <a:tcPr marT="27432" marB="27432">
                    <a:cell3D prstMaterial="dkEdge">
                      <a:bevel w="25400" h="25400" prst="hardEdge"/>
                      <a:lightRig rig="flood" dir="t"/>
                    </a:cell3D>
                    <a:solidFill>
                      <a:srgbClr val="FFFFFF"/>
                    </a:solidFill>
                  </a:tcPr>
                </a:tc>
                <a:tc hMerge="1">
                  <a:txBody>
                    <a:bodyPr/>
                    <a:lstStyle/>
                    <a:p>
                      <a:endParaRPr lang="en-US" sz="1000" dirty="0">
                        <a:latin typeface="Arial"/>
                        <a:cs typeface="Arial"/>
                      </a:endParaRPr>
                    </a:p>
                  </a:txBody>
                  <a:tcPr marT="27432" marB="27432"/>
                </a:tc>
                <a:tc>
                  <a:txBody>
                    <a:bodyPr/>
                    <a:lstStyle/>
                    <a:p>
                      <a:pPr algn="r"/>
                      <a:r>
                        <a:rPr lang="en-US" sz="1000" dirty="0" smtClean="0">
                          <a:latin typeface="Arial"/>
                          <a:cs typeface="Arial"/>
                        </a:rPr>
                        <a:t>13,699</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endParaRPr lang="en-US" sz="100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526</a:t>
                      </a:r>
                      <a:endParaRPr lang="en-US" sz="1000" dirty="0">
                        <a:latin typeface="Arial"/>
                        <a:cs typeface="Arial"/>
                      </a:endParaRPr>
                    </a:p>
                  </a:txBody>
                  <a:tcPr marT="27432" marB="27432">
                    <a:cell3D prstMaterial="dkEdge">
                      <a:bevel w="25400" h="25400" prst="hardEdge"/>
                      <a:lightRig rig="flood" dir="t"/>
                    </a:cell3D>
                    <a:solidFill>
                      <a:srgbClr val="FFFFFF"/>
                    </a:solidFill>
                  </a:tcPr>
                </a:tc>
                <a:tc gridSpan="2">
                  <a:txBody>
                    <a:bodyPr/>
                    <a:lstStyle/>
                    <a:p>
                      <a:pPr algn="ctr"/>
                      <a:r>
                        <a:rPr lang="en-US" sz="1000" dirty="0" smtClean="0">
                          <a:latin typeface="Arial"/>
                          <a:cs typeface="Arial"/>
                        </a:rPr>
                        <a:t>263</a:t>
                      </a:r>
                      <a:endParaRPr lang="en-US" sz="1000" dirty="0">
                        <a:latin typeface="Arial"/>
                        <a:cs typeface="Arial"/>
                      </a:endParaRPr>
                    </a:p>
                  </a:txBody>
                  <a:tcPr marT="27432" marB="27432">
                    <a:cell3D prstMaterial="dkEdge">
                      <a:bevel w="25400" h="25400" prst="hardEdge"/>
                      <a:lightRig rig="flood" dir="t"/>
                    </a:cell3D>
                    <a:solidFill>
                      <a:srgbClr val="FFFFFF"/>
                    </a:solidFill>
                  </a:tcPr>
                </a:tc>
                <a:tc hMerge="1">
                  <a:txBody>
                    <a:bodyPr/>
                    <a:lstStyle/>
                    <a:p>
                      <a:endParaRPr lang="en-US"/>
                    </a:p>
                  </a:txBody>
                  <a:tcPr/>
                </a:tc>
                <a:tc gridSpan="2">
                  <a:txBody>
                    <a:bodyPr/>
                    <a:lstStyle/>
                    <a:p>
                      <a:pPr algn="ctr"/>
                      <a:r>
                        <a:rPr lang="en-US" sz="1000" dirty="0" smtClean="0">
                          <a:latin typeface="Arial"/>
                          <a:cs typeface="Arial"/>
                        </a:rPr>
                        <a:t>132</a:t>
                      </a:r>
                      <a:endParaRPr lang="en-US" sz="1000" dirty="0">
                        <a:latin typeface="Arial"/>
                        <a:cs typeface="Arial"/>
                      </a:endParaRPr>
                    </a:p>
                  </a:txBody>
                  <a:tcPr marT="27432" marB="27432">
                    <a:cell3D prstMaterial="dkEdge">
                      <a:bevel w="25400" h="25400" prst="hardEdge"/>
                      <a:lightRig rig="flood" dir="t"/>
                    </a:cell3D>
                    <a:solidFill>
                      <a:srgbClr val="FFFFFF"/>
                    </a:solidFill>
                  </a:tcPr>
                </a:tc>
                <a:tc hMerge="1">
                  <a:txBody>
                    <a:bodyPr/>
                    <a:lstStyle/>
                    <a:p>
                      <a:pPr algn="ctr"/>
                      <a:endParaRPr lang="en-US" sz="900" dirty="0">
                        <a:latin typeface="Arial"/>
                        <a:cs typeface="Arial"/>
                      </a:endParaRPr>
                    </a:p>
                  </a:txBody>
                  <a:tcPr/>
                </a:tc>
                <a:tc>
                  <a:txBody>
                    <a:bodyPr/>
                    <a:lstStyle/>
                    <a:p>
                      <a:pPr algn="ctr"/>
                      <a:r>
                        <a:rPr lang="en-US" sz="1000" dirty="0" smtClean="0">
                          <a:latin typeface="Arial"/>
                          <a:cs typeface="Arial"/>
                        </a:rPr>
                        <a:t>66</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44</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33</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22</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16</a:t>
                      </a:r>
                      <a:endParaRPr lang="en-US" sz="1000" dirty="0">
                        <a:latin typeface="Arial"/>
                        <a:cs typeface="Arial"/>
                      </a:endParaRPr>
                    </a:p>
                  </a:txBody>
                  <a:tcPr marT="27432" marB="27432">
                    <a:cell3D prstMaterial="dkEdge">
                      <a:bevel w="25400" h="25400" prst="hardEdge"/>
                      <a:lightRig rig="flood" dir="t"/>
                    </a:cell3D>
                    <a:solidFill>
                      <a:srgbClr val="FFFFFF"/>
                    </a:solidFill>
                  </a:tcPr>
                </a:tc>
              </a:tr>
              <a:tr h="198120">
                <a:tc gridSpan="2">
                  <a:txBody>
                    <a:bodyPr/>
                    <a:lstStyle/>
                    <a:p>
                      <a:pPr algn="r"/>
                      <a:r>
                        <a:rPr lang="en-US" sz="1000" dirty="0" smtClean="0">
                          <a:latin typeface="Arial"/>
                          <a:cs typeface="Arial"/>
                        </a:rPr>
                        <a:t>5,500,000</a:t>
                      </a:r>
                      <a:endParaRPr lang="en-US" sz="1000" dirty="0">
                        <a:latin typeface="Arial"/>
                        <a:cs typeface="Arial"/>
                      </a:endParaRPr>
                    </a:p>
                  </a:txBody>
                  <a:tcPr marT="27432" marB="27432">
                    <a:cell3D prstMaterial="dkEdge">
                      <a:bevel w="25400" h="25400" prst="hardEdge"/>
                      <a:lightRig rig="flood" dir="t"/>
                    </a:cell3D>
                  </a:tcPr>
                </a:tc>
                <a:tc hMerge="1">
                  <a:txBody>
                    <a:bodyPr/>
                    <a:lstStyle/>
                    <a:p>
                      <a:endParaRPr lang="en-US" sz="1000" dirty="0">
                        <a:latin typeface="Arial"/>
                        <a:cs typeface="Arial"/>
                      </a:endParaRPr>
                    </a:p>
                  </a:txBody>
                  <a:tcPr marT="27432" marB="27432"/>
                </a:tc>
                <a:tc>
                  <a:txBody>
                    <a:bodyPr/>
                    <a:lstStyle/>
                    <a:p>
                      <a:pPr algn="r"/>
                      <a:r>
                        <a:rPr lang="en-US" sz="1000" dirty="0" smtClean="0">
                          <a:latin typeface="Arial"/>
                          <a:cs typeface="Arial"/>
                        </a:rPr>
                        <a:t>15,068</a:t>
                      </a:r>
                      <a:endParaRPr lang="en-US" sz="1000" dirty="0">
                        <a:latin typeface="Arial"/>
                        <a:cs typeface="Arial"/>
                      </a:endParaRPr>
                    </a:p>
                  </a:txBody>
                  <a:tcPr marT="27432" marB="27432">
                    <a:cell3D prstMaterial="dkEdge">
                      <a:bevel w="25400" h="25400" prst="hardEdge"/>
                      <a:lightRig rig="flood" dir="t"/>
                    </a:cell3D>
                  </a:tcPr>
                </a:tc>
                <a:tc>
                  <a:txBody>
                    <a:bodyPr/>
                    <a:lstStyle/>
                    <a:p>
                      <a:pPr algn="ct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579</a:t>
                      </a:r>
                      <a:endParaRPr lang="en-US" sz="1000" dirty="0">
                        <a:latin typeface="Arial"/>
                        <a:cs typeface="Arial"/>
                      </a:endParaRPr>
                    </a:p>
                  </a:txBody>
                  <a:tcPr marT="27432" marB="27432">
                    <a:cell3D prstMaterial="dkEdge">
                      <a:bevel w="25400" h="25400" prst="hardEdge"/>
                      <a:lightRig rig="flood" dir="t"/>
                    </a:cell3D>
                  </a:tcPr>
                </a:tc>
                <a:tc gridSpan="2">
                  <a:txBody>
                    <a:bodyPr/>
                    <a:lstStyle/>
                    <a:p>
                      <a:pPr algn="ctr"/>
                      <a:r>
                        <a:rPr lang="en-US" sz="1000" dirty="0" smtClean="0">
                          <a:latin typeface="Arial"/>
                          <a:cs typeface="Arial"/>
                        </a:rPr>
                        <a:t>289</a:t>
                      </a:r>
                      <a:endParaRPr lang="en-US" sz="1000" dirty="0">
                        <a:latin typeface="Arial"/>
                        <a:cs typeface="Arial"/>
                      </a:endParaRPr>
                    </a:p>
                  </a:txBody>
                  <a:tcPr marT="27432" marB="27432">
                    <a:cell3D prstMaterial="dkEdge">
                      <a:bevel w="25400" h="25400" prst="hardEdge"/>
                      <a:lightRig rig="flood" dir="t"/>
                    </a:cell3D>
                  </a:tcPr>
                </a:tc>
                <a:tc hMerge="1">
                  <a:txBody>
                    <a:bodyPr/>
                    <a:lstStyle/>
                    <a:p>
                      <a:endParaRPr lang="en-US"/>
                    </a:p>
                  </a:txBody>
                  <a:tcPr/>
                </a:tc>
                <a:tc gridSpan="2">
                  <a:txBody>
                    <a:bodyPr/>
                    <a:lstStyle/>
                    <a:p>
                      <a:pPr algn="ctr"/>
                      <a:r>
                        <a:rPr lang="en-US" sz="1000" dirty="0" smtClean="0">
                          <a:latin typeface="Arial"/>
                          <a:cs typeface="Arial"/>
                        </a:rPr>
                        <a:t>145</a:t>
                      </a:r>
                      <a:endParaRPr lang="en-US" sz="1000" dirty="0">
                        <a:latin typeface="Arial"/>
                        <a:cs typeface="Arial"/>
                      </a:endParaRPr>
                    </a:p>
                  </a:txBody>
                  <a:tcPr marT="27432" marB="27432">
                    <a:cell3D prstMaterial="dkEdge">
                      <a:bevel w="25400" h="25400" prst="hardEdge"/>
                      <a:lightRig rig="flood" dir="t"/>
                    </a:cell3D>
                  </a:tcPr>
                </a:tc>
                <a:tc hMerge="1">
                  <a:txBody>
                    <a:bodyPr/>
                    <a:lstStyle/>
                    <a:p>
                      <a:pPr algn="ctr"/>
                      <a:endParaRPr lang="en-US" sz="900" dirty="0">
                        <a:latin typeface="Arial"/>
                        <a:cs typeface="Arial"/>
                      </a:endParaRPr>
                    </a:p>
                  </a:txBody>
                  <a:tcPr/>
                </a:tc>
                <a:tc>
                  <a:txBody>
                    <a:bodyPr/>
                    <a:lstStyle/>
                    <a:p>
                      <a:pPr algn="ctr"/>
                      <a:r>
                        <a:rPr lang="en-US" sz="1000" dirty="0" smtClean="0">
                          <a:latin typeface="Arial"/>
                          <a:cs typeface="Arial"/>
                        </a:rPr>
                        <a:t>72</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48</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36</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24</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18</a:t>
                      </a:r>
                      <a:endParaRPr lang="en-US" sz="1000" dirty="0">
                        <a:latin typeface="Arial"/>
                        <a:cs typeface="Arial"/>
                      </a:endParaRPr>
                    </a:p>
                  </a:txBody>
                  <a:tcPr marT="27432" marB="27432">
                    <a:cell3D prstMaterial="dkEdge">
                      <a:bevel w="25400" h="25400" prst="hardEdge"/>
                      <a:lightRig rig="flood" dir="t"/>
                    </a:cell3D>
                  </a:tcPr>
                </a:tc>
              </a:tr>
              <a:tr h="167640">
                <a:tc gridSpan="2">
                  <a:txBody>
                    <a:bodyPr/>
                    <a:lstStyle/>
                    <a:p>
                      <a:pPr algn="r"/>
                      <a:r>
                        <a:rPr lang="en-US" sz="1000" smtClean="0">
                          <a:latin typeface="Arial"/>
                          <a:cs typeface="Arial"/>
                        </a:rPr>
                        <a:t>6,000,000</a:t>
                      </a:r>
                      <a:endParaRPr lang="en-US" sz="1000" dirty="0">
                        <a:latin typeface="Arial"/>
                        <a:cs typeface="Arial"/>
                      </a:endParaRPr>
                    </a:p>
                  </a:txBody>
                  <a:tcPr marT="27432" marB="27432">
                    <a:cell3D prstMaterial="dkEdge">
                      <a:bevel w="25400" h="25400" prst="hardEdge"/>
                      <a:lightRig rig="flood" dir="t"/>
                    </a:cell3D>
                    <a:solidFill>
                      <a:schemeClr val="bg1"/>
                    </a:solidFill>
                  </a:tcPr>
                </a:tc>
                <a:tc hMerge="1">
                  <a:txBody>
                    <a:bodyPr/>
                    <a:lstStyle/>
                    <a:p>
                      <a:endParaRPr lang="en-US" sz="1000" dirty="0">
                        <a:latin typeface="Arial"/>
                        <a:cs typeface="Arial"/>
                      </a:endParaRPr>
                    </a:p>
                  </a:txBody>
                  <a:tcPr marT="27432" marB="27432"/>
                </a:tc>
                <a:tc>
                  <a:txBody>
                    <a:bodyPr/>
                    <a:lstStyle/>
                    <a:p>
                      <a:pPr algn="r"/>
                      <a:r>
                        <a:rPr lang="en-US" sz="1000" dirty="0" smtClean="0">
                          <a:latin typeface="Arial"/>
                          <a:cs typeface="Arial"/>
                        </a:rPr>
                        <a:t>16,438</a:t>
                      </a:r>
                      <a:endParaRPr lang="en-US" sz="1000" dirty="0">
                        <a:latin typeface="Arial"/>
                        <a:cs typeface="Arial"/>
                      </a:endParaRPr>
                    </a:p>
                  </a:txBody>
                  <a:tcPr marT="27432" marB="27432">
                    <a:cell3D prstMaterial="dkEdge">
                      <a:bevel w="25400" h="25400" prst="hardEdge"/>
                      <a:lightRig rig="flood" dir="t"/>
                    </a:cell3D>
                    <a:solidFill>
                      <a:schemeClr val="bg1"/>
                    </a:solidFill>
                  </a:tcPr>
                </a:tc>
                <a:tc>
                  <a:txBody>
                    <a:bodyPr/>
                    <a:lstStyle/>
                    <a:p>
                      <a:pPr algn="ctr"/>
                      <a:endParaRPr lang="en-US" sz="1000" dirty="0">
                        <a:latin typeface="Arial"/>
                        <a:cs typeface="Arial"/>
                      </a:endParaRPr>
                    </a:p>
                  </a:txBody>
                  <a:tcPr marT="27432" marB="27432">
                    <a:cell3D prstMaterial="dkEdge">
                      <a:bevel w="25400" h="25400" prst="hardEdge"/>
                      <a:lightRig rig="flood" dir="t"/>
                    </a:cell3D>
                    <a:solidFill>
                      <a:schemeClr val="bg1"/>
                    </a:solidFill>
                  </a:tcPr>
                </a:tc>
                <a:tc>
                  <a:txBody>
                    <a:bodyPr/>
                    <a:lstStyle/>
                    <a:p>
                      <a:pPr algn="ctr"/>
                      <a:r>
                        <a:rPr lang="en-US" sz="1000" dirty="0" smtClean="0">
                          <a:latin typeface="Arial"/>
                          <a:cs typeface="Arial"/>
                        </a:rPr>
                        <a:t>631</a:t>
                      </a:r>
                      <a:endParaRPr lang="en-US" sz="1000" dirty="0">
                        <a:latin typeface="Arial"/>
                        <a:cs typeface="Arial"/>
                      </a:endParaRPr>
                    </a:p>
                  </a:txBody>
                  <a:tcPr marT="27432" marB="27432">
                    <a:cell3D prstMaterial="dkEdge">
                      <a:bevel w="25400" h="25400" prst="hardEdge"/>
                      <a:lightRig rig="flood" dir="t"/>
                    </a:cell3D>
                    <a:solidFill>
                      <a:schemeClr val="bg1"/>
                    </a:solidFill>
                  </a:tcPr>
                </a:tc>
                <a:tc gridSpan="2">
                  <a:txBody>
                    <a:bodyPr/>
                    <a:lstStyle/>
                    <a:p>
                      <a:pPr algn="ctr"/>
                      <a:r>
                        <a:rPr lang="en-US" sz="1000" dirty="0" smtClean="0">
                          <a:latin typeface="Arial"/>
                          <a:cs typeface="Arial"/>
                        </a:rPr>
                        <a:t>316</a:t>
                      </a:r>
                      <a:endParaRPr lang="en-US" sz="1000" dirty="0">
                        <a:latin typeface="Arial"/>
                        <a:cs typeface="Arial"/>
                      </a:endParaRPr>
                    </a:p>
                  </a:txBody>
                  <a:tcPr marT="27432" marB="27432">
                    <a:cell3D prstMaterial="dkEdge">
                      <a:bevel w="25400" h="25400" prst="hardEdge"/>
                      <a:lightRig rig="flood" dir="t"/>
                    </a:cell3D>
                    <a:solidFill>
                      <a:schemeClr val="bg1"/>
                    </a:solidFill>
                  </a:tcPr>
                </a:tc>
                <a:tc hMerge="1">
                  <a:txBody>
                    <a:bodyPr/>
                    <a:lstStyle/>
                    <a:p>
                      <a:endParaRPr lang="en-US"/>
                    </a:p>
                  </a:txBody>
                  <a:tcPr/>
                </a:tc>
                <a:tc gridSpan="2">
                  <a:txBody>
                    <a:bodyPr/>
                    <a:lstStyle/>
                    <a:p>
                      <a:pPr algn="ctr"/>
                      <a:r>
                        <a:rPr lang="en-US" sz="1000" dirty="0" smtClean="0">
                          <a:latin typeface="Arial"/>
                          <a:cs typeface="Arial"/>
                        </a:rPr>
                        <a:t>158</a:t>
                      </a:r>
                      <a:endParaRPr lang="en-US" sz="1000" dirty="0">
                        <a:latin typeface="Arial"/>
                        <a:cs typeface="Arial"/>
                      </a:endParaRPr>
                    </a:p>
                  </a:txBody>
                  <a:tcPr marT="27432" marB="27432">
                    <a:cell3D prstMaterial="dkEdge">
                      <a:bevel w="25400" h="25400" prst="hardEdge"/>
                      <a:lightRig rig="flood" dir="t"/>
                    </a:cell3D>
                    <a:solidFill>
                      <a:schemeClr val="bg1"/>
                    </a:solidFill>
                  </a:tcPr>
                </a:tc>
                <a:tc hMerge="1">
                  <a:txBody>
                    <a:bodyPr/>
                    <a:lstStyle/>
                    <a:p>
                      <a:pPr algn="ctr"/>
                      <a:endParaRPr lang="en-US" sz="900" dirty="0">
                        <a:latin typeface="Arial"/>
                        <a:cs typeface="Arial"/>
                      </a:endParaRPr>
                    </a:p>
                  </a:txBody>
                  <a:tcPr/>
                </a:tc>
                <a:tc>
                  <a:txBody>
                    <a:bodyPr/>
                    <a:lstStyle/>
                    <a:p>
                      <a:pPr algn="ctr"/>
                      <a:r>
                        <a:rPr lang="en-US" sz="1000" dirty="0" smtClean="0">
                          <a:latin typeface="Arial"/>
                          <a:cs typeface="Arial"/>
                        </a:rPr>
                        <a:t>79</a:t>
                      </a:r>
                      <a:endParaRPr lang="en-US" sz="1000" dirty="0">
                        <a:latin typeface="Arial"/>
                        <a:cs typeface="Arial"/>
                      </a:endParaRPr>
                    </a:p>
                  </a:txBody>
                  <a:tcPr marT="27432" marB="27432">
                    <a:cell3D prstMaterial="dkEdge">
                      <a:bevel w="25400" h="25400" prst="hardEdge"/>
                      <a:lightRig rig="flood" dir="t"/>
                    </a:cell3D>
                    <a:solidFill>
                      <a:schemeClr val="bg1"/>
                    </a:solidFill>
                  </a:tcPr>
                </a:tc>
                <a:tc>
                  <a:txBody>
                    <a:bodyPr/>
                    <a:lstStyle/>
                    <a:p>
                      <a:pPr algn="ctr"/>
                      <a:r>
                        <a:rPr lang="en-US" sz="1000" dirty="0" smtClean="0">
                          <a:latin typeface="Arial"/>
                          <a:cs typeface="Arial"/>
                        </a:rPr>
                        <a:t>53</a:t>
                      </a:r>
                      <a:endParaRPr lang="en-US" sz="1000" dirty="0">
                        <a:latin typeface="Arial"/>
                        <a:cs typeface="Arial"/>
                      </a:endParaRPr>
                    </a:p>
                  </a:txBody>
                  <a:tcPr marT="27432" marB="27432">
                    <a:cell3D prstMaterial="dkEdge">
                      <a:bevel w="25400" h="25400" prst="hardEdge"/>
                      <a:lightRig rig="flood" dir="t"/>
                    </a:cell3D>
                    <a:solidFill>
                      <a:schemeClr val="bg1"/>
                    </a:solidFill>
                  </a:tcPr>
                </a:tc>
                <a:tc>
                  <a:txBody>
                    <a:bodyPr/>
                    <a:lstStyle/>
                    <a:p>
                      <a:pPr algn="ctr"/>
                      <a:r>
                        <a:rPr lang="en-US" sz="1000" dirty="0" smtClean="0">
                          <a:latin typeface="Arial"/>
                          <a:cs typeface="Arial"/>
                        </a:rPr>
                        <a:t>39</a:t>
                      </a:r>
                      <a:endParaRPr lang="en-US" sz="1000" dirty="0">
                        <a:latin typeface="Arial"/>
                        <a:cs typeface="Arial"/>
                      </a:endParaRPr>
                    </a:p>
                  </a:txBody>
                  <a:tcPr marT="27432" marB="27432">
                    <a:cell3D prstMaterial="dkEdge">
                      <a:bevel w="25400" h="25400" prst="hardEdge"/>
                      <a:lightRig rig="flood" dir="t"/>
                    </a:cell3D>
                    <a:solidFill>
                      <a:schemeClr val="bg1"/>
                    </a:solidFill>
                  </a:tcPr>
                </a:tc>
                <a:tc>
                  <a:txBody>
                    <a:bodyPr/>
                    <a:lstStyle/>
                    <a:p>
                      <a:pPr algn="ctr"/>
                      <a:r>
                        <a:rPr lang="en-US" sz="1000" dirty="0" smtClean="0">
                          <a:latin typeface="Arial"/>
                          <a:cs typeface="Arial"/>
                        </a:rPr>
                        <a:t>26</a:t>
                      </a:r>
                      <a:endParaRPr lang="en-US" sz="1000" dirty="0">
                        <a:latin typeface="Arial"/>
                        <a:cs typeface="Arial"/>
                      </a:endParaRPr>
                    </a:p>
                  </a:txBody>
                  <a:tcPr marT="27432" marB="27432">
                    <a:cell3D prstMaterial="dkEdge">
                      <a:bevel w="25400" h="25400" prst="hardEdge"/>
                      <a:lightRig rig="flood" dir="t"/>
                    </a:cell3D>
                    <a:solidFill>
                      <a:schemeClr val="bg1"/>
                    </a:solidFill>
                  </a:tcPr>
                </a:tc>
                <a:tc>
                  <a:txBody>
                    <a:bodyPr/>
                    <a:lstStyle/>
                    <a:p>
                      <a:pPr algn="ctr"/>
                      <a:r>
                        <a:rPr lang="en-US" sz="1000" dirty="0" smtClean="0">
                          <a:latin typeface="Arial"/>
                          <a:cs typeface="Arial"/>
                        </a:rPr>
                        <a:t>20</a:t>
                      </a:r>
                      <a:endParaRPr lang="en-US" sz="1000" dirty="0">
                        <a:latin typeface="Arial"/>
                        <a:cs typeface="Arial"/>
                      </a:endParaRPr>
                    </a:p>
                  </a:txBody>
                  <a:tcPr marT="27432" marB="27432">
                    <a:cell3D prstMaterial="dkEdge">
                      <a:bevel w="25400" h="25400" prst="hardEdge"/>
                      <a:lightRig rig="flood" dir="t"/>
                    </a:cell3D>
                    <a:solidFill>
                      <a:schemeClr val="bg1"/>
                    </a:solidFill>
                  </a:tcPr>
                </a:tc>
              </a:tr>
            </a:tbl>
          </a:graphicData>
        </a:graphic>
      </p:graphicFrame>
    </p:spTree>
    <p:extLst>
      <p:ext uri="{BB962C8B-B14F-4D97-AF65-F5344CB8AC3E}">
        <p14:creationId xmlns:p14="http://schemas.microsoft.com/office/powerpoint/2010/main" val="8933489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90262" y="533400"/>
            <a:ext cx="5251658" cy="954107"/>
          </a:xfrm>
          <a:prstGeom prst="rect">
            <a:avLst/>
          </a:prstGeom>
          <a:noFill/>
        </p:spPr>
        <p:txBody>
          <a:bodyPr wrap="none" rtlCol="0">
            <a:spAutoFit/>
          </a:bodyPr>
          <a:lstStyle/>
          <a:p>
            <a:pPr algn="ct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The Importance of Minimizing</a:t>
            </a:r>
          </a:p>
          <a:p>
            <a:pPr algn="ct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Pipe Volume Cool-Down</a:t>
            </a:r>
            <a:endPar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3190102013"/>
              </p:ext>
            </p:extLst>
          </p:nvPr>
        </p:nvGraphicFramePr>
        <p:xfrm>
          <a:off x="914399" y="1676400"/>
          <a:ext cx="7391850" cy="3795776"/>
        </p:xfrm>
        <a:graphic>
          <a:graphicData uri="http://schemas.openxmlformats.org/drawingml/2006/table">
            <a:tbl>
              <a:tblPr firstRow="1" bandRow="1">
                <a:tableStyleId>{5C22544A-7EE6-4342-B048-85BDC9FD1C3A}</a:tableStyleId>
              </a:tblPr>
              <a:tblGrid>
                <a:gridCol w="325583"/>
                <a:gridCol w="512618"/>
                <a:gridCol w="838200"/>
                <a:gridCol w="590339"/>
                <a:gridCol w="552661"/>
                <a:gridCol w="609600"/>
                <a:gridCol w="118904"/>
                <a:gridCol w="566896"/>
                <a:gridCol w="116840"/>
                <a:gridCol w="683288"/>
                <a:gridCol w="597877"/>
                <a:gridCol w="683288"/>
                <a:gridCol w="597877"/>
                <a:gridCol w="597879"/>
              </a:tblGrid>
              <a:tr h="203200">
                <a:tc>
                  <a:txBody>
                    <a:bodyPr/>
                    <a:lstStyle/>
                    <a:p>
                      <a:endParaRPr lang="en-US" sz="1100" dirty="0">
                        <a:latin typeface="Arial"/>
                        <a:cs typeface="Arial"/>
                      </a:endParaRPr>
                    </a:p>
                  </a:txBody>
                  <a:tcPr>
                    <a:solidFill>
                      <a:schemeClr val="bg1"/>
                    </a:solidFill>
                  </a:tcPr>
                </a:tc>
                <a:tc gridSpan="2">
                  <a:txBody>
                    <a:bodyPr/>
                    <a:lstStyle/>
                    <a:p>
                      <a:endParaRPr lang="en-US" sz="1100">
                        <a:latin typeface="Arial"/>
                        <a:cs typeface="Arial"/>
                      </a:endParaRPr>
                    </a:p>
                  </a:txBody>
                  <a:tcPr>
                    <a:solidFill>
                      <a:schemeClr val="bg1"/>
                    </a:solidFill>
                  </a:tcPr>
                </a:tc>
                <a:tc hMerge="1">
                  <a:txBody>
                    <a:bodyPr/>
                    <a:lstStyle/>
                    <a:p>
                      <a:endParaRPr lang="en-US"/>
                    </a:p>
                  </a:txBody>
                  <a:tcPr/>
                </a:tc>
                <a:tc>
                  <a:txBody>
                    <a:bodyPr/>
                    <a:lstStyle/>
                    <a:p>
                      <a:pPr algn="ctr"/>
                      <a:endParaRPr lang="en-US" sz="1100" dirty="0">
                        <a:latin typeface="Arial"/>
                        <a:cs typeface="Arial"/>
                      </a:endParaRPr>
                    </a:p>
                  </a:txBody>
                  <a:tcPr>
                    <a:solidFill>
                      <a:schemeClr val="bg1"/>
                    </a:solidFill>
                  </a:tcPr>
                </a:tc>
                <a:tc gridSpan="10">
                  <a:txBody>
                    <a:bodyPr/>
                    <a:lstStyle/>
                    <a:p>
                      <a:pPr algn="ctr"/>
                      <a:r>
                        <a:rPr lang="en-US" sz="1100" dirty="0" smtClean="0">
                          <a:latin typeface="Arial"/>
                          <a:cs typeface="Arial"/>
                        </a:rPr>
                        <a:t>Volume in Pipe That</a:t>
                      </a:r>
                      <a:r>
                        <a:rPr lang="en-US" sz="1100" baseline="0" dirty="0" smtClean="0">
                          <a:latin typeface="Arial"/>
                          <a:cs typeface="Arial"/>
                        </a:rPr>
                        <a:t> Cools Down</a:t>
                      </a:r>
                      <a:endParaRPr lang="en-US" sz="1100" dirty="0">
                        <a:latin typeface="Arial"/>
                        <a:cs typeface="Arial"/>
                      </a:endParaRPr>
                    </a:p>
                  </a:txBody>
                  <a:tcPr>
                    <a:solidFill>
                      <a:srgbClr val="376092"/>
                    </a:solidFill>
                  </a:tcPr>
                </a:tc>
                <a:tc hMerge="1">
                  <a:txBody>
                    <a:bodyPr/>
                    <a:lstStyle/>
                    <a:p>
                      <a:endParaRPr lang="en-US"/>
                    </a:p>
                  </a:txBody>
                  <a:tcPr/>
                </a:tc>
                <a:tc hMerge="1">
                  <a:txBody>
                    <a:bodyPr/>
                    <a:lstStyle/>
                    <a:p>
                      <a:endParaRPr lang="en-US"/>
                    </a:p>
                  </a:txBody>
                  <a:tcPr/>
                </a:tc>
                <a:tc hMerge="1">
                  <a:txBody>
                    <a:bodyPr/>
                    <a:lstStyle/>
                    <a:p>
                      <a:endParaRPr lang="en-US" sz="1100">
                        <a:latin typeface="Arial"/>
                        <a:cs typeface="Arial"/>
                      </a:endParaRPr>
                    </a:p>
                  </a:txBody>
                  <a:tcPr/>
                </a:tc>
                <a:tc hMerge="1">
                  <a:txBody>
                    <a:bodyPr/>
                    <a:lstStyle/>
                    <a:p>
                      <a:endParaRPr lang="en-US"/>
                    </a:p>
                  </a:txBody>
                  <a:tcPr/>
                </a:tc>
                <a:tc hMerge="1">
                  <a:txBody>
                    <a:bodyPr/>
                    <a:lstStyle/>
                    <a:p>
                      <a:endParaRPr lang="en-US" sz="1100">
                        <a:latin typeface="Arial"/>
                        <a:cs typeface="Arial"/>
                      </a:endParaRPr>
                    </a:p>
                  </a:txBody>
                  <a:tcPr/>
                </a:tc>
                <a:tc hMerge="1">
                  <a:txBody>
                    <a:bodyPr/>
                    <a:lstStyle/>
                    <a:p>
                      <a:endParaRPr lang="en-US" sz="1100">
                        <a:latin typeface="Arial"/>
                        <a:cs typeface="Arial"/>
                      </a:endParaRPr>
                    </a:p>
                  </a:txBody>
                  <a:tcPr/>
                </a:tc>
                <a:tc hMerge="1">
                  <a:txBody>
                    <a:bodyPr/>
                    <a:lstStyle/>
                    <a:p>
                      <a:endParaRPr lang="en-US" sz="1100">
                        <a:latin typeface="Arial"/>
                        <a:cs typeface="Arial"/>
                      </a:endParaRPr>
                    </a:p>
                  </a:txBody>
                  <a:tcPr/>
                </a:tc>
                <a:tc hMerge="1">
                  <a:txBody>
                    <a:bodyPr/>
                    <a:lstStyle/>
                    <a:p>
                      <a:endParaRPr lang="en-US" sz="1100">
                        <a:latin typeface="Arial"/>
                        <a:cs typeface="Arial"/>
                      </a:endParaRPr>
                    </a:p>
                  </a:txBody>
                  <a:tcPr/>
                </a:tc>
                <a:tc hMerge="1">
                  <a:txBody>
                    <a:bodyPr/>
                    <a:lstStyle/>
                    <a:p>
                      <a:endParaRPr lang="en-US" sz="1100" dirty="0">
                        <a:latin typeface="Arial"/>
                        <a:cs typeface="Arial"/>
                      </a:endParaRPr>
                    </a:p>
                  </a:txBody>
                  <a:tcPr/>
                </a:tc>
              </a:tr>
              <a:tr h="187960">
                <a:tc rowSpan="2" gridSpan="3">
                  <a:txBody>
                    <a:bodyPr/>
                    <a:lstStyle/>
                    <a:p>
                      <a:endParaRPr lang="en-US" sz="1000" dirty="0">
                        <a:latin typeface="Arial"/>
                        <a:cs typeface="Arial"/>
                      </a:endParaRPr>
                    </a:p>
                  </a:txBody>
                  <a:tcPr marT="27432" marB="27432">
                    <a:solidFill>
                      <a:srgbClr val="FFFFFF"/>
                    </a:solidFill>
                  </a:tcPr>
                </a:tc>
                <a:tc rowSpan="2" hMerge="1">
                  <a:txBody>
                    <a:bodyPr/>
                    <a:lstStyle/>
                    <a:p>
                      <a:endParaRPr lang="en-US" sz="1000" dirty="0">
                        <a:latin typeface="Arial"/>
                        <a:cs typeface="Arial"/>
                      </a:endParaRPr>
                    </a:p>
                  </a:txBody>
                  <a:tcPr marT="27432" marB="27432"/>
                </a:tc>
                <a:tc rowSpan="2" hMerge="1">
                  <a:txBody>
                    <a:bodyPr/>
                    <a:lstStyle/>
                    <a:p>
                      <a:endParaRPr lang="en-US"/>
                    </a:p>
                  </a:txBody>
                  <a:tcPr/>
                </a:tc>
                <a:tc>
                  <a:txBody>
                    <a:bodyPr/>
                    <a:lstStyle/>
                    <a:p>
                      <a:pPr algn="ctr"/>
                      <a:r>
                        <a:rPr lang="en-US" sz="900" dirty="0" smtClean="0">
                          <a:latin typeface="Arial"/>
                          <a:cs typeface="Arial"/>
                        </a:rPr>
                        <a:t>Gallons</a:t>
                      </a:r>
                      <a:endParaRPr lang="en-US" sz="900" dirty="0">
                        <a:latin typeface="Arial"/>
                        <a:cs typeface="Arial"/>
                      </a:endParaRPr>
                    </a:p>
                  </a:txBody>
                  <a:tcPr marT="27432" marB="27432">
                    <a:cell3D prstMaterial="dkEdge">
                      <a:bevel w="25400" h="25400" prst="hardEdge"/>
                      <a:lightRig rig="flood" dir="t"/>
                    </a:cell3D>
                    <a:solidFill>
                      <a:srgbClr val="B3A2C7"/>
                    </a:solidFill>
                  </a:tcPr>
                </a:tc>
                <a:tc>
                  <a:txBody>
                    <a:bodyPr/>
                    <a:lstStyle/>
                    <a:p>
                      <a:pPr algn="ctr"/>
                      <a:r>
                        <a:rPr lang="en-US" sz="900" dirty="0" smtClean="0">
                          <a:latin typeface="Arial"/>
                          <a:cs typeface="Arial"/>
                        </a:rPr>
                        <a:t>0.0625</a:t>
                      </a:r>
                      <a:endParaRPr lang="en-US" sz="900" dirty="0">
                        <a:latin typeface="Arial"/>
                        <a:cs typeface="Arial"/>
                      </a:endParaRPr>
                    </a:p>
                  </a:txBody>
                  <a:tcPr marT="27432" marB="27432">
                    <a:cell3D prstMaterial="dkEdge">
                      <a:bevel w="25400" h="25400" prst="hardEdge"/>
                      <a:lightRig rig="flood" dir="t"/>
                    </a:cell3D>
                  </a:tcPr>
                </a:tc>
                <a:tc>
                  <a:txBody>
                    <a:bodyPr/>
                    <a:lstStyle/>
                    <a:p>
                      <a:pPr algn="ctr"/>
                      <a:r>
                        <a:rPr lang="en-US" sz="900" dirty="0" smtClean="0">
                          <a:latin typeface="Arial"/>
                          <a:cs typeface="Arial"/>
                        </a:rPr>
                        <a:t>0.125</a:t>
                      </a:r>
                      <a:endParaRPr lang="en-US" sz="900" dirty="0">
                        <a:latin typeface="Arial"/>
                        <a:cs typeface="Arial"/>
                      </a:endParaRPr>
                    </a:p>
                  </a:txBody>
                  <a:tcPr marT="27432" marB="27432">
                    <a:cell3D prstMaterial="dkEdge">
                      <a:bevel w="25400" h="25400" prst="hardEdge"/>
                      <a:lightRig rig="flood" dir="t"/>
                    </a:cell3D>
                  </a:tcPr>
                </a:tc>
                <a:tc gridSpan="2">
                  <a:txBody>
                    <a:bodyPr/>
                    <a:lstStyle/>
                    <a:p>
                      <a:pPr algn="ctr"/>
                      <a:r>
                        <a:rPr lang="en-US" sz="900" dirty="0" smtClean="0">
                          <a:latin typeface="Arial"/>
                          <a:cs typeface="Arial"/>
                        </a:rPr>
                        <a:t>0.25</a:t>
                      </a:r>
                      <a:endParaRPr lang="en-US" sz="900" dirty="0">
                        <a:latin typeface="Arial"/>
                        <a:cs typeface="Arial"/>
                      </a:endParaRPr>
                    </a:p>
                  </a:txBody>
                  <a:tcPr marT="27432" marB="27432">
                    <a:cell3D prstMaterial="dkEdge">
                      <a:bevel w="25400" h="25400" prst="hardEdge"/>
                      <a:lightRig rig="flood" dir="t"/>
                    </a:cell3D>
                  </a:tcPr>
                </a:tc>
                <a:tc hMerge="1">
                  <a:txBody>
                    <a:bodyPr/>
                    <a:lstStyle/>
                    <a:p>
                      <a:pPr algn="ctr"/>
                      <a:endParaRPr lang="en-US" sz="900" dirty="0">
                        <a:latin typeface="Arial"/>
                        <a:cs typeface="Arial"/>
                      </a:endParaRPr>
                    </a:p>
                  </a:txBody>
                  <a:tcPr marT="27432" marB="27432"/>
                </a:tc>
                <a:tc gridSpan="2">
                  <a:txBody>
                    <a:bodyPr/>
                    <a:lstStyle/>
                    <a:p>
                      <a:pPr algn="ctr"/>
                      <a:r>
                        <a:rPr lang="en-US" sz="900" dirty="0" smtClean="0">
                          <a:latin typeface="Arial"/>
                          <a:cs typeface="Arial"/>
                        </a:rPr>
                        <a:t>0.5</a:t>
                      </a:r>
                      <a:endParaRPr lang="en-US" sz="900" dirty="0">
                        <a:latin typeface="Arial"/>
                        <a:cs typeface="Arial"/>
                      </a:endParaRPr>
                    </a:p>
                  </a:txBody>
                  <a:tcPr marT="27432" marB="27432">
                    <a:cell3D prstMaterial="dkEdge">
                      <a:bevel w="25400" h="25400" prst="hardEdge"/>
                      <a:lightRig rig="flood" dir="t"/>
                    </a:cell3D>
                  </a:tcPr>
                </a:tc>
                <a:tc hMerge="1">
                  <a:txBody>
                    <a:bodyPr/>
                    <a:lstStyle/>
                    <a:p>
                      <a:pPr algn="ctr"/>
                      <a:endParaRPr lang="en-US" sz="900" dirty="0">
                        <a:latin typeface="Arial"/>
                        <a:cs typeface="Arial"/>
                      </a:endParaRPr>
                    </a:p>
                  </a:txBody>
                  <a:tcPr marT="27432" marB="27432"/>
                </a:tc>
                <a:tc>
                  <a:txBody>
                    <a:bodyPr/>
                    <a:lstStyle/>
                    <a:p>
                      <a:pPr algn="ctr"/>
                      <a:r>
                        <a:rPr lang="en-US" sz="900" dirty="0" smtClean="0">
                          <a:latin typeface="Arial"/>
                          <a:cs typeface="Arial"/>
                        </a:rPr>
                        <a:t>0.75</a:t>
                      </a:r>
                      <a:endParaRPr lang="en-US" sz="900" dirty="0">
                        <a:latin typeface="Arial"/>
                        <a:cs typeface="Arial"/>
                      </a:endParaRPr>
                    </a:p>
                  </a:txBody>
                  <a:tcPr marT="27432" marB="27432">
                    <a:cell3D prstMaterial="dkEdge">
                      <a:bevel w="25400" h="25400" prst="hardEdge"/>
                      <a:lightRig rig="flood" dir="t"/>
                    </a:cell3D>
                  </a:tcPr>
                </a:tc>
                <a:tc>
                  <a:txBody>
                    <a:bodyPr/>
                    <a:lstStyle/>
                    <a:p>
                      <a:pPr algn="ctr"/>
                      <a:r>
                        <a:rPr lang="en-US" sz="1100" b="1" dirty="0" smtClean="0">
                          <a:solidFill>
                            <a:schemeClr val="bg1"/>
                          </a:solidFill>
                          <a:latin typeface="Arial"/>
                          <a:cs typeface="Arial"/>
                        </a:rPr>
                        <a:t>1</a:t>
                      </a:r>
                      <a:endParaRPr lang="en-US" sz="1100" b="1" dirty="0">
                        <a:solidFill>
                          <a:schemeClr val="bg1"/>
                        </a:solidFill>
                        <a:latin typeface="Arial"/>
                        <a:cs typeface="Arial"/>
                      </a:endParaRPr>
                    </a:p>
                  </a:txBody>
                  <a:tcPr marT="27432" marB="27432">
                    <a:cell3D prstMaterial="dkEdge">
                      <a:bevel w="25400" h="25400" prst="hardEdge"/>
                      <a:lightRig rig="flood" dir="t"/>
                    </a:cell3D>
                    <a:solidFill>
                      <a:srgbClr val="C0504D"/>
                    </a:solidFill>
                  </a:tcPr>
                </a:tc>
                <a:tc>
                  <a:txBody>
                    <a:bodyPr/>
                    <a:lstStyle/>
                    <a:p>
                      <a:pPr algn="ctr"/>
                      <a:r>
                        <a:rPr lang="en-US" sz="900" dirty="0" smtClean="0">
                          <a:latin typeface="Arial"/>
                          <a:cs typeface="Arial"/>
                        </a:rPr>
                        <a:t>1.5</a:t>
                      </a:r>
                      <a:endParaRPr lang="en-US" sz="900" dirty="0">
                        <a:latin typeface="Arial"/>
                        <a:cs typeface="Arial"/>
                      </a:endParaRPr>
                    </a:p>
                  </a:txBody>
                  <a:tcPr marT="27432" marB="27432">
                    <a:cell3D prstMaterial="dkEdge">
                      <a:bevel w="25400" h="25400" prst="hardEdge"/>
                      <a:lightRig rig="flood" dir="t"/>
                    </a:cell3D>
                  </a:tcPr>
                </a:tc>
                <a:tc>
                  <a:txBody>
                    <a:bodyPr/>
                    <a:lstStyle/>
                    <a:p>
                      <a:pPr algn="ctr"/>
                      <a:r>
                        <a:rPr lang="en-US" sz="900" dirty="0" smtClean="0">
                          <a:latin typeface="Arial"/>
                          <a:cs typeface="Arial"/>
                        </a:rPr>
                        <a:t>2</a:t>
                      </a:r>
                      <a:endParaRPr lang="en-US" sz="900" dirty="0">
                        <a:latin typeface="Arial"/>
                        <a:cs typeface="Arial"/>
                      </a:endParaRPr>
                    </a:p>
                  </a:txBody>
                  <a:tcPr marT="27432" marB="27432">
                    <a:cell3D prstMaterial="dkEdge">
                      <a:bevel w="25400" h="25400" prst="hardEdge"/>
                      <a:lightRig rig="flood" dir="t"/>
                    </a:cell3D>
                  </a:tcPr>
                </a:tc>
              </a:tr>
              <a:tr h="172720">
                <a:tc gridSpan="3" vMerge="1">
                  <a:txBody>
                    <a:bodyPr/>
                    <a:lstStyle/>
                    <a:p>
                      <a:endParaRPr lang="en-US" sz="1000" dirty="0">
                        <a:latin typeface="Arial"/>
                        <a:cs typeface="Arial"/>
                      </a:endParaRPr>
                    </a:p>
                  </a:txBody>
                  <a:tcPr marT="27432" marB="27432"/>
                </a:tc>
                <a:tc hMerge="1" vMerge="1">
                  <a:txBody>
                    <a:bodyPr/>
                    <a:lstStyle/>
                    <a:p>
                      <a:endParaRPr lang="en-US" sz="1000" dirty="0">
                        <a:latin typeface="Arial"/>
                        <a:cs typeface="Arial"/>
                      </a:endParaRPr>
                    </a:p>
                  </a:txBody>
                  <a:tcPr marT="27432" marB="27432"/>
                </a:tc>
                <a:tc hMerge="1" vMerge="1">
                  <a:txBody>
                    <a:bodyPr/>
                    <a:lstStyle/>
                    <a:p>
                      <a:endParaRPr lang="en-US"/>
                    </a:p>
                  </a:txBody>
                  <a:tcPr/>
                </a:tc>
                <a:tc>
                  <a:txBody>
                    <a:bodyPr/>
                    <a:lstStyle/>
                    <a:p>
                      <a:pPr algn="ctr"/>
                      <a:r>
                        <a:rPr lang="en-US" sz="900" dirty="0" smtClean="0">
                          <a:latin typeface="Arial"/>
                          <a:cs typeface="Arial"/>
                        </a:rPr>
                        <a:t>Cups</a:t>
                      </a:r>
                      <a:endParaRPr lang="en-US" sz="900" dirty="0">
                        <a:latin typeface="Arial"/>
                        <a:cs typeface="Arial"/>
                      </a:endParaRPr>
                    </a:p>
                  </a:txBody>
                  <a:tcPr marT="27432" marB="27432">
                    <a:cell3D prstMaterial="dkEdge">
                      <a:bevel w="25400" h="25400" prst="hardEdge"/>
                      <a:lightRig rig="flood" dir="t"/>
                    </a:cell3D>
                    <a:solidFill>
                      <a:srgbClr val="B3A2C7"/>
                    </a:solidFill>
                  </a:tcPr>
                </a:tc>
                <a:tc>
                  <a:txBody>
                    <a:bodyPr/>
                    <a:lstStyle/>
                    <a:p>
                      <a:pPr algn="ctr"/>
                      <a:r>
                        <a:rPr lang="en-US" sz="900" dirty="0" smtClean="0">
                          <a:latin typeface="Arial"/>
                          <a:cs typeface="Arial"/>
                        </a:rPr>
                        <a:t>1</a:t>
                      </a:r>
                      <a:endParaRPr lang="en-US" sz="9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900" dirty="0" smtClean="0">
                          <a:latin typeface="Arial"/>
                          <a:cs typeface="Arial"/>
                        </a:rPr>
                        <a:t>2</a:t>
                      </a:r>
                      <a:endParaRPr lang="en-US" sz="900" dirty="0">
                        <a:latin typeface="Arial"/>
                        <a:cs typeface="Arial"/>
                      </a:endParaRPr>
                    </a:p>
                  </a:txBody>
                  <a:tcPr marT="27432" marB="27432">
                    <a:cell3D prstMaterial="dkEdge">
                      <a:bevel w="25400" h="25400" prst="hardEdge"/>
                      <a:lightRig rig="flood" dir="t"/>
                    </a:cell3D>
                    <a:solidFill>
                      <a:srgbClr val="FFFFFF"/>
                    </a:solidFill>
                  </a:tcPr>
                </a:tc>
                <a:tc gridSpan="2">
                  <a:txBody>
                    <a:bodyPr/>
                    <a:lstStyle/>
                    <a:p>
                      <a:pPr algn="ctr"/>
                      <a:r>
                        <a:rPr lang="en-US" sz="900" dirty="0" smtClean="0">
                          <a:latin typeface="Arial"/>
                          <a:cs typeface="Arial"/>
                        </a:rPr>
                        <a:t>4</a:t>
                      </a:r>
                      <a:endParaRPr lang="en-US" sz="900" dirty="0">
                        <a:latin typeface="Arial"/>
                        <a:cs typeface="Arial"/>
                      </a:endParaRPr>
                    </a:p>
                  </a:txBody>
                  <a:tcPr marT="27432" marB="27432">
                    <a:cell3D prstMaterial="dkEdge">
                      <a:bevel w="25400" h="25400" prst="hardEdge"/>
                      <a:lightRig rig="flood" dir="t"/>
                    </a:cell3D>
                    <a:solidFill>
                      <a:srgbClr val="FFFFFF"/>
                    </a:solidFill>
                  </a:tcPr>
                </a:tc>
                <a:tc hMerge="1">
                  <a:txBody>
                    <a:bodyPr/>
                    <a:lstStyle/>
                    <a:p>
                      <a:pPr algn="ctr"/>
                      <a:endParaRPr lang="en-US" sz="900" dirty="0">
                        <a:latin typeface="Arial"/>
                        <a:cs typeface="Arial"/>
                      </a:endParaRPr>
                    </a:p>
                  </a:txBody>
                  <a:tcPr marT="27432" marB="27432"/>
                </a:tc>
                <a:tc gridSpan="2">
                  <a:txBody>
                    <a:bodyPr/>
                    <a:lstStyle/>
                    <a:p>
                      <a:pPr algn="ctr"/>
                      <a:r>
                        <a:rPr lang="en-US" sz="900" dirty="0" smtClean="0">
                          <a:latin typeface="Arial"/>
                          <a:cs typeface="Arial"/>
                        </a:rPr>
                        <a:t>8</a:t>
                      </a:r>
                      <a:endParaRPr lang="en-US" sz="900" dirty="0">
                        <a:latin typeface="Arial"/>
                        <a:cs typeface="Arial"/>
                      </a:endParaRPr>
                    </a:p>
                  </a:txBody>
                  <a:tcPr marT="27432" marB="27432">
                    <a:cell3D prstMaterial="dkEdge">
                      <a:bevel w="25400" h="25400" prst="hardEdge"/>
                      <a:lightRig rig="flood" dir="t"/>
                    </a:cell3D>
                    <a:solidFill>
                      <a:srgbClr val="FFFFFF"/>
                    </a:solidFill>
                  </a:tcPr>
                </a:tc>
                <a:tc hMerge="1">
                  <a:txBody>
                    <a:bodyPr/>
                    <a:lstStyle/>
                    <a:p>
                      <a:pPr algn="ctr"/>
                      <a:endParaRPr lang="en-US" sz="900" dirty="0">
                        <a:latin typeface="Arial"/>
                        <a:cs typeface="Arial"/>
                      </a:endParaRPr>
                    </a:p>
                  </a:txBody>
                  <a:tcPr marT="27432" marB="27432"/>
                </a:tc>
                <a:tc>
                  <a:txBody>
                    <a:bodyPr/>
                    <a:lstStyle/>
                    <a:p>
                      <a:pPr algn="ctr"/>
                      <a:r>
                        <a:rPr lang="en-US" sz="900" dirty="0" smtClean="0">
                          <a:latin typeface="Arial"/>
                          <a:cs typeface="Arial"/>
                        </a:rPr>
                        <a:t>12</a:t>
                      </a:r>
                      <a:endParaRPr lang="en-US" sz="9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900" dirty="0" smtClean="0">
                          <a:latin typeface="Arial"/>
                          <a:cs typeface="Arial"/>
                        </a:rPr>
                        <a:t>16</a:t>
                      </a:r>
                      <a:endParaRPr lang="en-US" sz="9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900" dirty="0" smtClean="0">
                          <a:latin typeface="Arial"/>
                          <a:cs typeface="Arial"/>
                        </a:rPr>
                        <a:t>24</a:t>
                      </a:r>
                      <a:endParaRPr lang="en-US" sz="9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900" dirty="0" smtClean="0">
                          <a:latin typeface="Arial"/>
                          <a:cs typeface="Arial"/>
                        </a:rPr>
                        <a:t>32</a:t>
                      </a:r>
                      <a:endParaRPr lang="en-US" sz="900" dirty="0">
                        <a:latin typeface="Arial"/>
                        <a:cs typeface="Arial"/>
                      </a:endParaRPr>
                    </a:p>
                  </a:txBody>
                  <a:tcPr marT="27432" marB="27432">
                    <a:cell3D prstMaterial="dkEdge">
                      <a:bevel w="25400" h="25400" prst="hardEdge"/>
                      <a:lightRig rig="flood" dir="t"/>
                    </a:cell3D>
                    <a:solidFill>
                      <a:srgbClr val="FFFFFF"/>
                    </a:solidFill>
                  </a:tcPr>
                </a:tc>
              </a:tr>
              <a:tr h="0">
                <a:tc gridSpan="3">
                  <a:txBody>
                    <a:bodyPr/>
                    <a:lstStyle/>
                    <a:p>
                      <a:pPr algn="ctr"/>
                      <a:r>
                        <a:rPr lang="en-US" sz="1200" b="1" dirty="0" smtClean="0">
                          <a:solidFill>
                            <a:srgbClr val="FFFFFF"/>
                          </a:solidFill>
                          <a:latin typeface="Arial"/>
                          <a:cs typeface="Arial"/>
                        </a:rPr>
                        <a:t>Heat Loss</a:t>
                      </a:r>
                      <a:endParaRPr lang="en-US" sz="1200" b="1" dirty="0">
                        <a:solidFill>
                          <a:srgbClr val="FFFFFF"/>
                        </a:solidFill>
                        <a:latin typeface="Arial"/>
                        <a:cs typeface="Arial"/>
                      </a:endParaRPr>
                    </a:p>
                  </a:txBody>
                  <a:tcPr marT="27432" marB="27432" anchor="ctr">
                    <a:cell3D prstMaterial="dkEdge">
                      <a:bevel w="25400" h="25400" prst="hardEdge"/>
                      <a:lightRig rig="flood" dir="t"/>
                    </a:cell3D>
                    <a:solidFill>
                      <a:schemeClr val="accent1">
                        <a:lumMod val="75000"/>
                      </a:schemeClr>
                    </a:solidFill>
                  </a:tcPr>
                </a:tc>
                <a:tc hMerge="1">
                  <a:txBody>
                    <a:bodyPr/>
                    <a:lstStyle/>
                    <a:p>
                      <a:endParaRPr lang="en-US" sz="1000" dirty="0">
                        <a:latin typeface="Arial"/>
                        <a:cs typeface="Arial"/>
                      </a:endParaRPr>
                    </a:p>
                  </a:txBody>
                  <a:tcPr marT="27432" marB="27432"/>
                </a:tc>
                <a:tc hMerge="1">
                  <a:txBody>
                    <a:bodyPr/>
                    <a:lstStyle/>
                    <a:p>
                      <a:endParaRPr lang="en-US"/>
                    </a:p>
                  </a:txBody>
                  <a:tcPr/>
                </a:tc>
                <a:tc>
                  <a:txBody>
                    <a:bodyPr/>
                    <a:lstStyle/>
                    <a:p>
                      <a:pPr algn="ctr"/>
                      <a:endParaRPr lang="en-US" sz="900" dirty="0">
                        <a:latin typeface="Arial"/>
                        <a:cs typeface="Arial"/>
                      </a:endParaRPr>
                    </a:p>
                  </a:txBody>
                  <a:tcPr marT="27432" marB="27432">
                    <a:solidFill>
                      <a:srgbClr val="FFFFFF"/>
                    </a:solidFill>
                  </a:tcPr>
                </a:tc>
                <a:tc>
                  <a:txBody>
                    <a:bodyPr/>
                    <a:lstStyle/>
                    <a:p>
                      <a:pPr algn="ctr"/>
                      <a:endParaRPr lang="en-US" sz="900" dirty="0">
                        <a:latin typeface="Arial"/>
                        <a:cs typeface="Arial"/>
                      </a:endParaRPr>
                    </a:p>
                  </a:txBody>
                  <a:tcPr marT="27432" marB="27432">
                    <a:cell3D prstMaterial="dkEdge">
                      <a:bevel w="25400" h="25400" prst="hardEdge"/>
                      <a:lightRig rig="flood" dir="t"/>
                    </a:cell3D>
                    <a:solidFill>
                      <a:schemeClr val="bg1">
                        <a:lumMod val="95000"/>
                      </a:schemeClr>
                    </a:solidFill>
                  </a:tcPr>
                </a:tc>
                <a:tc>
                  <a:txBody>
                    <a:bodyPr/>
                    <a:lstStyle/>
                    <a:p>
                      <a:endParaRPr lang="en-US" dirty="0"/>
                    </a:p>
                  </a:txBody>
                  <a:tcPr marT="27432" marB="27432">
                    <a:cell3D prstMaterial="dkEdge">
                      <a:bevel w="25400" h="25400" prst="hardEdge"/>
                      <a:lightRig rig="flood" dir="t"/>
                    </a:cell3D>
                    <a:solidFill>
                      <a:schemeClr val="bg1">
                        <a:lumMod val="95000"/>
                      </a:schemeClr>
                    </a:solidFill>
                  </a:tcPr>
                </a:tc>
                <a:tc gridSpan="2">
                  <a:txBody>
                    <a:bodyPr/>
                    <a:lstStyle/>
                    <a:p>
                      <a:endParaRPr lang="en-US" dirty="0"/>
                    </a:p>
                  </a:txBody>
                  <a:tcPr marT="27432" marB="27432">
                    <a:cell3D prstMaterial="dkEdge">
                      <a:bevel w="25400" h="25400" prst="hardEdge"/>
                      <a:lightRig rig="flood" dir="t"/>
                    </a:cell3D>
                    <a:solidFill>
                      <a:schemeClr val="bg1">
                        <a:lumMod val="95000"/>
                      </a:schemeClr>
                    </a:solidFill>
                  </a:tcPr>
                </a:tc>
                <a:tc hMerge="1">
                  <a:txBody>
                    <a:bodyPr/>
                    <a:lstStyle/>
                    <a:p>
                      <a:pPr algn="ctr"/>
                      <a:endParaRPr lang="en-US" sz="900" dirty="0">
                        <a:latin typeface="Arial"/>
                        <a:cs typeface="Arial"/>
                      </a:endParaRPr>
                    </a:p>
                  </a:txBody>
                  <a:tcPr marT="27432" marB="27432">
                    <a:solidFill>
                      <a:srgbClr val="FFFFFF"/>
                    </a:solidFill>
                  </a:tcPr>
                </a:tc>
                <a:tc gridSpan="2">
                  <a:txBody>
                    <a:bodyPr/>
                    <a:lstStyle/>
                    <a:p>
                      <a:endParaRPr lang="en-US" dirty="0"/>
                    </a:p>
                  </a:txBody>
                  <a:tcPr marT="27432" marB="27432">
                    <a:cell3D prstMaterial="dkEdge">
                      <a:bevel w="25400" h="25400" prst="hardEdge"/>
                      <a:lightRig rig="flood" dir="t"/>
                    </a:cell3D>
                    <a:solidFill>
                      <a:schemeClr val="bg1">
                        <a:lumMod val="95000"/>
                      </a:schemeClr>
                    </a:solidFill>
                  </a:tcPr>
                </a:tc>
                <a:tc hMerge="1">
                  <a:txBody>
                    <a:bodyPr/>
                    <a:lstStyle/>
                    <a:p>
                      <a:pPr algn="ctr"/>
                      <a:endParaRPr lang="en-US" sz="900" dirty="0">
                        <a:latin typeface="Arial"/>
                        <a:cs typeface="Arial"/>
                      </a:endParaRPr>
                    </a:p>
                  </a:txBody>
                  <a:tcPr marT="27432" marB="27432">
                    <a:solidFill>
                      <a:srgbClr val="FFFFFF"/>
                    </a:solidFill>
                  </a:tcPr>
                </a:tc>
                <a:tc>
                  <a:txBody>
                    <a:bodyPr/>
                    <a:lstStyle/>
                    <a:p>
                      <a:pPr algn="ctr"/>
                      <a:endParaRPr lang="en-US" sz="900" dirty="0">
                        <a:latin typeface="Arial"/>
                        <a:cs typeface="Arial"/>
                      </a:endParaRPr>
                    </a:p>
                  </a:txBody>
                  <a:tcPr marT="27432" marB="27432">
                    <a:cell3D prstMaterial="dkEdge">
                      <a:bevel w="25400" h="25400" prst="hardEdge"/>
                      <a:lightRig rig="flood" dir="t"/>
                    </a:cell3D>
                    <a:solidFill>
                      <a:schemeClr val="bg1">
                        <a:lumMod val="95000"/>
                      </a:schemeClr>
                    </a:solidFill>
                  </a:tcPr>
                </a:tc>
                <a:tc>
                  <a:txBody>
                    <a:bodyPr/>
                    <a:lstStyle/>
                    <a:p>
                      <a:pPr algn="ctr"/>
                      <a:endParaRPr lang="en-US" sz="900" dirty="0">
                        <a:latin typeface="Arial"/>
                        <a:cs typeface="Arial"/>
                      </a:endParaRPr>
                    </a:p>
                  </a:txBody>
                  <a:tcPr marT="27432" marB="27432">
                    <a:cell3D prstMaterial="dkEdge">
                      <a:bevel w="25400" h="25400" prst="hardEdge"/>
                      <a:lightRig rig="flood" dir="t"/>
                    </a:cell3D>
                    <a:solidFill>
                      <a:schemeClr val="bg1">
                        <a:lumMod val="95000"/>
                      </a:schemeClr>
                    </a:solidFill>
                  </a:tcPr>
                </a:tc>
                <a:tc>
                  <a:txBody>
                    <a:bodyPr/>
                    <a:lstStyle/>
                    <a:p>
                      <a:pPr algn="ctr"/>
                      <a:endParaRPr lang="en-US" sz="900" dirty="0">
                        <a:latin typeface="Arial"/>
                        <a:cs typeface="Arial"/>
                      </a:endParaRPr>
                    </a:p>
                  </a:txBody>
                  <a:tcPr marT="27432" marB="27432">
                    <a:cell3D prstMaterial="dkEdge">
                      <a:bevel w="25400" h="25400" prst="hardEdge"/>
                      <a:lightRig rig="flood" dir="t"/>
                    </a:cell3D>
                    <a:solidFill>
                      <a:schemeClr val="bg1">
                        <a:lumMod val="95000"/>
                      </a:schemeClr>
                    </a:solidFill>
                  </a:tcPr>
                </a:tc>
                <a:tc>
                  <a:txBody>
                    <a:bodyPr/>
                    <a:lstStyle/>
                    <a:p>
                      <a:pPr algn="ctr"/>
                      <a:endParaRPr lang="en-US" sz="900" dirty="0">
                        <a:latin typeface="Arial"/>
                        <a:cs typeface="Arial"/>
                      </a:endParaRPr>
                    </a:p>
                  </a:txBody>
                  <a:tcPr marT="27432" marB="27432">
                    <a:cell3D prstMaterial="dkEdge">
                      <a:bevel w="25400" h="25400" prst="hardEdge"/>
                      <a:lightRig rig="flood" dir="t"/>
                    </a:cell3D>
                    <a:solidFill>
                      <a:schemeClr val="bg1">
                        <a:lumMod val="95000"/>
                      </a:schemeClr>
                    </a:solidFill>
                  </a:tcPr>
                </a:tc>
              </a:tr>
              <a:tr h="233680">
                <a:tc gridSpan="2">
                  <a:txBody>
                    <a:bodyPr/>
                    <a:lstStyle/>
                    <a:p>
                      <a:pPr algn="r"/>
                      <a:r>
                        <a:rPr lang="en-US" sz="1100" b="1" dirty="0" smtClean="0">
                          <a:latin typeface="Arial"/>
                          <a:cs typeface="Arial"/>
                        </a:rPr>
                        <a:t>Btu / Year</a:t>
                      </a:r>
                      <a:endParaRPr lang="en-US" sz="1100" b="1" dirty="0">
                        <a:latin typeface="Arial"/>
                        <a:cs typeface="Arial"/>
                      </a:endParaRPr>
                    </a:p>
                  </a:txBody>
                  <a:tcPr marT="27432" marB="27432">
                    <a:cell3D prstMaterial="dkEdge">
                      <a:bevel w="25400" h="25400" prst="hardEdge"/>
                      <a:lightRig rig="flood" dir="t"/>
                    </a:cell3D>
                    <a:solidFill>
                      <a:schemeClr val="accent4">
                        <a:lumMod val="60000"/>
                        <a:lumOff val="40000"/>
                      </a:schemeClr>
                    </a:solidFill>
                  </a:tcPr>
                </a:tc>
                <a:tc hMerge="1">
                  <a:txBody>
                    <a:bodyPr/>
                    <a:lstStyle/>
                    <a:p>
                      <a:endParaRPr lang="en-US" sz="1000" dirty="0">
                        <a:latin typeface="Arial"/>
                        <a:cs typeface="Arial"/>
                      </a:endParaRPr>
                    </a:p>
                  </a:txBody>
                  <a:tcPr marT="27432" marB="27432"/>
                </a:tc>
                <a:tc>
                  <a:txBody>
                    <a:bodyPr/>
                    <a:lstStyle/>
                    <a:p>
                      <a:pPr algn="r"/>
                      <a:r>
                        <a:rPr lang="en-US" sz="1100" b="1" dirty="0" smtClean="0">
                          <a:latin typeface="Arial"/>
                          <a:cs typeface="Arial"/>
                        </a:rPr>
                        <a:t>Btu / Day</a:t>
                      </a:r>
                      <a:endParaRPr lang="en-US" sz="1100" b="1" dirty="0">
                        <a:latin typeface="Arial"/>
                        <a:cs typeface="Arial"/>
                      </a:endParaRPr>
                    </a:p>
                  </a:txBody>
                  <a:tcPr marT="27432" marB="27432">
                    <a:cell3D prstMaterial="dkEdge">
                      <a:bevel w="25400" h="25400" prst="hardEdge"/>
                      <a:lightRig rig="flood" dir="t"/>
                    </a:cell3D>
                    <a:solidFill>
                      <a:schemeClr val="accent4">
                        <a:lumMod val="60000"/>
                        <a:lumOff val="40000"/>
                      </a:schemeClr>
                    </a:solidFill>
                  </a:tcPr>
                </a:tc>
                <a:tc>
                  <a:txBody>
                    <a:bodyPr/>
                    <a:lstStyle/>
                    <a:p>
                      <a:pPr algn="ctr"/>
                      <a:endParaRPr lang="en-US" sz="900" dirty="0">
                        <a:latin typeface="Arial"/>
                        <a:cs typeface="Arial"/>
                      </a:endParaRPr>
                    </a:p>
                  </a:txBody>
                  <a:tcPr marT="27432" marB="27432">
                    <a:solidFill>
                      <a:schemeClr val="bg1"/>
                    </a:solidFill>
                  </a:tcPr>
                </a:tc>
                <a:tc gridSpan="10">
                  <a:txBody>
                    <a:bodyPr/>
                    <a:lstStyle/>
                    <a:p>
                      <a:pPr algn="ctr"/>
                      <a:r>
                        <a:rPr lang="en-US" sz="1100" b="1" dirty="0" smtClean="0">
                          <a:latin typeface="Arial"/>
                          <a:cs typeface="Arial"/>
                        </a:rPr>
                        <a:t>Number of Times Per Day</a:t>
                      </a:r>
                      <a:r>
                        <a:rPr lang="en-US" sz="1100" b="1" baseline="0" dirty="0" smtClean="0">
                          <a:latin typeface="Arial"/>
                          <a:cs typeface="Arial"/>
                        </a:rPr>
                        <a:t> that Water in Pipe Cools Down</a:t>
                      </a:r>
                      <a:endParaRPr lang="en-US" sz="1100" b="1" dirty="0">
                        <a:latin typeface="Arial"/>
                        <a:cs typeface="Arial"/>
                      </a:endParaRPr>
                    </a:p>
                  </a:txBody>
                  <a:tcPr marT="27432" marB="27432">
                    <a:solidFill>
                      <a:srgbClr val="B3A2C7"/>
                    </a:solidFill>
                  </a:tcPr>
                </a:tc>
                <a:tc hMerge="1">
                  <a:txBody>
                    <a:bodyPr/>
                    <a:lstStyle/>
                    <a:p>
                      <a:endParaRPr lang="en-US"/>
                    </a:p>
                  </a:txBody>
                  <a:tcPr/>
                </a:tc>
                <a:tc hMerge="1">
                  <a:txBody>
                    <a:bodyPr/>
                    <a:lstStyle/>
                    <a:p>
                      <a:endParaRPr lang="en-US"/>
                    </a:p>
                  </a:txBody>
                  <a:tcPr/>
                </a:tc>
                <a:tc hMerge="1">
                  <a:txBody>
                    <a:bodyPr/>
                    <a:lstStyle/>
                    <a:p>
                      <a:pPr algn="ctr"/>
                      <a:endParaRPr lang="en-US" sz="900" dirty="0">
                        <a:latin typeface="Arial"/>
                        <a:cs typeface="Arial"/>
                      </a:endParaRPr>
                    </a:p>
                  </a:txBody>
                  <a:tcPr marT="27432" marB="27432">
                    <a:solidFill>
                      <a:srgbClr val="B3A2C7"/>
                    </a:solidFill>
                  </a:tcPr>
                </a:tc>
                <a:tc hMerge="1">
                  <a:txBody>
                    <a:bodyPr/>
                    <a:lstStyle/>
                    <a:p>
                      <a:endParaRPr lang="en-US"/>
                    </a:p>
                  </a:txBody>
                  <a:tcPr/>
                </a:tc>
                <a:tc hMerge="1">
                  <a:txBody>
                    <a:bodyPr/>
                    <a:lstStyle/>
                    <a:p>
                      <a:pPr algn="ctr"/>
                      <a:endParaRPr lang="en-US" sz="900" dirty="0">
                        <a:latin typeface="Arial"/>
                        <a:cs typeface="Arial"/>
                      </a:endParaRPr>
                    </a:p>
                  </a:txBody>
                  <a:tcPr marT="27432" marB="27432">
                    <a:solidFill>
                      <a:srgbClr val="B3A2C7"/>
                    </a:solidFill>
                  </a:tcPr>
                </a:tc>
                <a:tc hMerge="1">
                  <a:txBody>
                    <a:bodyPr/>
                    <a:lstStyle/>
                    <a:p>
                      <a:pPr algn="ctr"/>
                      <a:endParaRPr lang="en-US" sz="900" dirty="0">
                        <a:latin typeface="Arial"/>
                        <a:cs typeface="Arial"/>
                      </a:endParaRPr>
                    </a:p>
                  </a:txBody>
                  <a:tcPr marT="27432" marB="27432">
                    <a:solidFill>
                      <a:srgbClr val="B3A2C7"/>
                    </a:solidFill>
                  </a:tcPr>
                </a:tc>
                <a:tc hMerge="1">
                  <a:txBody>
                    <a:bodyPr/>
                    <a:lstStyle/>
                    <a:p>
                      <a:pPr algn="ctr"/>
                      <a:endParaRPr lang="en-US" sz="900" dirty="0">
                        <a:latin typeface="Arial"/>
                        <a:cs typeface="Arial"/>
                      </a:endParaRPr>
                    </a:p>
                  </a:txBody>
                  <a:tcPr marT="27432" marB="27432">
                    <a:solidFill>
                      <a:srgbClr val="B3A2C7"/>
                    </a:solidFill>
                  </a:tcPr>
                </a:tc>
                <a:tc hMerge="1">
                  <a:txBody>
                    <a:bodyPr/>
                    <a:lstStyle/>
                    <a:p>
                      <a:pPr algn="ctr"/>
                      <a:endParaRPr lang="en-US" sz="900" dirty="0">
                        <a:latin typeface="Arial"/>
                        <a:cs typeface="Arial"/>
                      </a:endParaRPr>
                    </a:p>
                  </a:txBody>
                  <a:tcPr marT="27432" marB="27432">
                    <a:solidFill>
                      <a:srgbClr val="B3A2C7"/>
                    </a:solidFill>
                  </a:tcPr>
                </a:tc>
                <a:tc hMerge="1">
                  <a:txBody>
                    <a:bodyPr/>
                    <a:lstStyle/>
                    <a:p>
                      <a:pPr algn="ctr"/>
                      <a:endParaRPr lang="en-US" sz="900" dirty="0">
                        <a:latin typeface="Arial"/>
                        <a:cs typeface="Arial"/>
                      </a:endParaRPr>
                    </a:p>
                  </a:txBody>
                  <a:tcPr marT="27432" marB="27432">
                    <a:solidFill>
                      <a:srgbClr val="B3A2C7"/>
                    </a:solidFill>
                  </a:tcPr>
                </a:tc>
              </a:tr>
              <a:tr h="127000">
                <a:tc gridSpan="2">
                  <a:txBody>
                    <a:bodyPr/>
                    <a:lstStyle/>
                    <a:p>
                      <a:pPr algn="r"/>
                      <a:r>
                        <a:rPr lang="en-US" sz="1000" dirty="0" smtClean="0">
                          <a:latin typeface="Arial"/>
                          <a:cs typeface="Arial"/>
                        </a:rPr>
                        <a:t>500,000</a:t>
                      </a:r>
                      <a:endParaRPr lang="en-US" sz="1000" dirty="0">
                        <a:latin typeface="Arial"/>
                        <a:cs typeface="Arial"/>
                      </a:endParaRPr>
                    </a:p>
                  </a:txBody>
                  <a:tcPr marT="27432" marB="27432">
                    <a:cell3D prstMaterial="dkEdge">
                      <a:bevel w="25400" h="25400" prst="hardEdge"/>
                      <a:lightRig rig="flood" dir="t"/>
                    </a:cell3D>
                  </a:tcPr>
                </a:tc>
                <a:tc hMerge="1">
                  <a:txBody>
                    <a:bodyPr/>
                    <a:lstStyle/>
                    <a:p>
                      <a:endParaRPr lang="en-US" sz="1000" dirty="0">
                        <a:latin typeface="Arial"/>
                        <a:cs typeface="Arial"/>
                      </a:endParaRPr>
                    </a:p>
                  </a:txBody>
                  <a:tcPr marT="27432" marB="27432"/>
                </a:tc>
                <a:tc>
                  <a:txBody>
                    <a:bodyPr/>
                    <a:lstStyle/>
                    <a:p>
                      <a:pPr algn="r"/>
                      <a:r>
                        <a:rPr lang="en-US" sz="1000" dirty="0" smtClean="0">
                          <a:latin typeface="Arial"/>
                          <a:cs typeface="Arial"/>
                        </a:rPr>
                        <a:t>1,370</a:t>
                      </a:r>
                      <a:endParaRPr lang="en-US" sz="1000" dirty="0">
                        <a:latin typeface="Arial"/>
                        <a:cs typeface="Arial"/>
                      </a:endParaRPr>
                    </a:p>
                  </a:txBody>
                  <a:tcPr marT="27432" marB="27432">
                    <a:cell3D prstMaterial="dkEdge">
                      <a:bevel w="25400" h="25400" prst="hardEdge"/>
                      <a:lightRig rig="flood" dir="t"/>
                    </a:cell3D>
                  </a:tcPr>
                </a:tc>
                <a:tc>
                  <a:txBody>
                    <a:bodyPr/>
                    <a:lstStyle/>
                    <a:p>
                      <a:pPr algn="ct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53</a:t>
                      </a:r>
                      <a:endParaRPr lang="en-US" sz="1000" dirty="0">
                        <a:latin typeface="Arial"/>
                        <a:cs typeface="Arial"/>
                      </a:endParaRPr>
                    </a:p>
                  </a:txBody>
                  <a:tcPr marT="27432" marB="27432">
                    <a:cell3D prstMaterial="dkEdge">
                      <a:bevel w="25400" h="25400" prst="hardEdge"/>
                      <a:lightRig rig="flood" dir="t"/>
                    </a:cell3D>
                  </a:tcPr>
                </a:tc>
                <a:tc gridSpan="2">
                  <a:txBody>
                    <a:bodyPr/>
                    <a:lstStyle/>
                    <a:p>
                      <a:pPr algn="ctr"/>
                      <a:r>
                        <a:rPr lang="en-US" sz="1000" dirty="0" smtClean="0">
                          <a:latin typeface="Arial"/>
                          <a:cs typeface="Arial"/>
                        </a:rPr>
                        <a:t>26</a:t>
                      </a:r>
                      <a:endParaRPr lang="en-US" sz="1000" dirty="0">
                        <a:latin typeface="Arial"/>
                        <a:cs typeface="Arial"/>
                      </a:endParaRPr>
                    </a:p>
                  </a:txBody>
                  <a:tcPr marT="27432" marB="27432">
                    <a:cell3D prstMaterial="dkEdge">
                      <a:bevel w="25400" h="25400" prst="hardEdge"/>
                      <a:lightRig rig="flood" dir="t"/>
                    </a:cell3D>
                  </a:tcPr>
                </a:tc>
                <a:tc hMerge="1">
                  <a:txBody>
                    <a:bodyPr/>
                    <a:lstStyle/>
                    <a:p>
                      <a:endParaRPr lang="en-US"/>
                    </a:p>
                  </a:txBody>
                  <a:tcPr/>
                </a:tc>
                <a:tc gridSpan="2">
                  <a:txBody>
                    <a:bodyPr/>
                    <a:lstStyle/>
                    <a:p>
                      <a:pPr algn="ctr"/>
                      <a:r>
                        <a:rPr lang="en-US" sz="1000" dirty="0" smtClean="0">
                          <a:latin typeface="Arial"/>
                          <a:cs typeface="Arial"/>
                        </a:rPr>
                        <a:t>13</a:t>
                      </a:r>
                      <a:endParaRPr lang="en-US" sz="1000" dirty="0">
                        <a:latin typeface="Arial"/>
                        <a:cs typeface="Arial"/>
                      </a:endParaRPr>
                    </a:p>
                  </a:txBody>
                  <a:tcPr marT="27432" marB="27432">
                    <a:cell3D prstMaterial="dkEdge">
                      <a:bevel w="25400" h="25400" prst="hardEdge"/>
                      <a:lightRig rig="flood" dir="t"/>
                    </a:cell3D>
                  </a:tcPr>
                </a:tc>
                <a:tc hMerge="1">
                  <a:txBody>
                    <a:bodyPr/>
                    <a:lstStyle/>
                    <a:p>
                      <a:endParaRPr lang="en-US" dirty="0"/>
                    </a:p>
                  </a:txBody>
                  <a:tcPr/>
                </a:tc>
                <a:tc>
                  <a:txBody>
                    <a:bodyPr/>
                    <a:lstStyle/>
                    <a:p>
                      <a:pPr algn="ctr"/>
                      <a:r>
                        <a:rPr lang="en-US" sz="1000" dirty="0" smtClean="0">
                          <a:latin typeface="Arial"/>
                          <a:cs typeface="Arial"/>
                        </a:rPr>
                        <a:t>7</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4.4</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3.3</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2.2</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1.6</a:t>
                      </a:r>
                      <a:endParaRPr lang="en-US" sz="1000" dirty="0">
                        <a:latin typeface="Arial"/>
                        <a:cs typeface="Arial"/>
                      </a:endParaRPr>
                    </a:p>
                  </a:txBody>
                  <a:tcPr marT="27432" marB="27432">
                    <a:cell3D prstMaterial="dkEdge">
                      <a:bevel w="25400" h="25400" prst="hardEdge"/>
                      <a:lightRig rig="flood" dir="t"/>
                    </a:cell3D>
                  </a:tcPr>
                </a:tc>
              </a:tr>
              <a:tr h="172720">
                <a:tc gridSpan="2">
                  <a:txBody>
                    <a:bodyPr/>
                    <a:lstStyle/>
                    <a:p>
                      <a:pPr algn="r"/>
                      <a:r>
                        <a:rPr lang="en-US" sz="1000" dirty="0" smtClean="0">
                          <a:latin typeface="Arial"/>
                          <a:cs typeface="Arial"/>
                        </a:rPr>
                        <a:t>1,000,000</a:t>
                      </a:r>
                      <a:endParaRPr lang="en-US" sz="1000" dirty="0">
                        <a:latin typeface="Arial"/>
                        <a:cs typeface="Arial"/>
                      </a:endParaRPr>
                    </a:p>
                  </a:txBody>
                  <a:tcPr marT="27432" marB="27432">
                    <a:cell3D prstMaterial="dkEdge">
                      <a:bevel w="25400" h="25400" prst="hardEdge"/>
                      <a:lightRig rig="flood" dir="t"/>
                    </a:cell3D>
                    <a:solidFill>
                      <a:srgbClr val="FFFFFF"/>
                    </a:solidFill>
                  </a:tcPr>
                </a:tc>
                <a:tc hMerge="1">
                  <a:txBody>
                    <a:bodyPr/>
                    <a:lstStyle/>
                    <a:p>
                      <a:endParaRPr lang="en-US" sz="1000" dirty="0">
                        <a:latin typeface="Arial"/>
                        <a:cs typeface="Arial"/>
                      </a:endParaRPr>
                    </a:p>
                  </a:txBody>
                  <a:tcPr marT="27432" marB="27432"/>
                </a:tc>
                <a:tc>
                  <a:txBody>
                    <a:bodyPr/>
                    <a:lstStyle/>
                    <a:p>
                      <a:pPr algn="r"/>
                      <a:r>
                        <a:rPr lang="en-US" sz="1000" dirty="0" smtClean="0">
                          <a:latin typeface="Arial"/>
                          <a:cs typeface="Arial"/>
                        </a:rPr>
                        <a:t>2,740</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105</a:t>
                      </a:r>
                      <a:endParaRPr lang="en-US" sz="1000" dirty="0">
                        <a:latin typeface="Arial"/>
                        <a:cs typeface="Arial"/>
                      </a:endParaRPr>
                    </a:p>
                  </a:txBody>
                  <a:tcPr marT="27432" marB="27432">
                    <a:cell3D prstMaterial="dkEdge">
                      <a:bevel w="25400" h="25400" prst="hardEdge"/>
                      <a:lightRig rig="flood" dir="t"/>
                    </a:cell3D>
                    <a:solidFill>
                      <a:srgbClr val="FFFFFF"/>
                    </a:solidFill>
                  </a:tcPr>
                </a:tc>
                <a:tc gridSpan="2">
                  <a:txBody>
                    <a:bodyPr/>
                    <a:lstStyle/>
                    <a:p>
                      <a:pPr algn="ctr"/>
                      <a:r>
                        <a:rPr lang="en-US" sz="1000" dirty="0" smtClean="0">
                          <a:latin typeface="Arial"/>
                          <a:cs typeface="Arial"/>
                        </a:rPr>
                        <a:t>53</a:t>
                      </a:r>
                      <a:endParaRPr lang="en-US" sz="1000" dirty="0">
                        <a:latin typeface="Arial"/>
                        <a:cs typeface="Arial"/>
                      </a:endParaRPr>
                    </a:p>
                  </a:txBody>
                  <a:tcPr marT="27432" marB="27432">
                    <a:cell3D prstMaterial="dkEdge">
                      <a:bevel w="25400" h="25400" prst="hardEdge"/>
                      <a:lightRig rig="flood" dir="t"/>
                    </a:cell3D>
                    <a:solidFill>
                      <a:srgbClr val="FFFFFF"/>
                    </a:solidFill>
                  </a:tcPr>
                </a:tc>
                <a:tc hMerge="1">
                  <a:txBody>
                    <a:bodyPr/>
                    <a:lstStyle/>
                    <a:p>
                      <a:endParaRPr lang="en-US"/>
                    </a:p>
                  </a:txBody>
                  <a:tcPr/>
                </a:tc>
                <a:tc gridSpan="2">
                  <a:txBody>
                    <a:bodyPr/>
                    <a:lstStyle/>
                    <a:p>
                      <a:pPr algn="ctr"/>
                      <a:r>
                        <a:rPr lang="en-US" sz="1000" dirty="0" smtClean="0">
                          <a:latin typeface="Arial"/>
                          <a:cs typeface="Arial"/>
                        </a:rPr>
                        <a:t>26</a:t>
                      </a:r>
                      <a:endParaRPr lang="en-US" sz="1000" dirty="0">
                        <a:latin typeface="Arial"/>
                        <a:cs typeface="Arial"/>
                      </a:endParaRPr>
                    </a:p>
                  </a:txBody>
                  <a:tcPr marT="27432" marB="27432">
                    <a:cell3D prstMaterial="dkEdge">
                      <a:bevel w="25400" h="25400" prst="hardEdge"/>
                      <a:lightRig rig="flood" dir="t"/>
                    </a:cell3D>
                    <a:solidFill>
                      <a:srgbClr val="FFFFFF"/>
                    </a:solidFill>
                  </a:tcPr>
                </a:tc>
                <a:tc hMerge="1">
                  <a:txBody>
                    <a:bodyPr/>
                    <a:lstStyle/>
                    <a:p>
                      <a:pPr algn="ctr"/>
                      <a:endParaRPr lang="en-US" sz="900" dirty="0">
                        <a:latin typeface="Arial"/>
                        <a:cs typeface="Arial"/>
                      </a:endParaRPr>
                    </a:p>
                  </a:txBody>
                  <a:tcPr/>
                </a:tc>
                <a:tc>
                  <a:txBody>
                    <a:bodyPr/>
                    <a:lstStyle/>
                    <a:p>
                      <a:pPr algn="ctr"/>
                      <a:r>
                        <a:rPr lang="en-US" sz="1000" dirty="0" smtClean="0">
                          <a:latin typeface="Arial"/>
                          <a:cs typeface="Arial"/>
                        </a:rPr>
                        <a:t>13</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9</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7</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4.4</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3.3</a:t>
                      </a:r>
                      <a:endParaRPr lang="en-US" sz="1000" dirty="0">
                        <a:latin typeface="Arial"/>
                        <a:cs typeface="Arial"/>
                      </a:endParaRPr>
                    </a:p>
                  </a:txBody>
                  <a:tcPr marT="27432" marB="27432">
                    <a:cell3D prstMaterial="dkEdge">
                      <a:bevel w="25400" h="25400" prst="hardEdge"/>
                      <a:lightRig rig="flood" dir="t"/>
                    </a:cell3D>
                    <a:solidFill>
                      <a:srgbClr val="FFFFFF"/>
                    </a:solidFill>
                  </a:tcPr>
                </a:tc>
              </a:tr>
              <a:tr h="142240">
                <a:tc gridSpan="2">
                  <a:txBody>
                    <a:bodyPr/>
                    <a:lstStyle/>
                    <a:p>
                      <a:pPr algn="r"/>
                      <a:r>
                        <a:rPr lang="en-US" sz="1000" b="1" dirty="0" smtClean="0">
                          <a:solidFill>
                            <a:srgbClr val="FFFFFF"/>
                          </a:solidFill>
                          <a:latin typeface="Arial"/>
                          <a:cs typeface="Arial"/>
                        </a:rPr>
                        <a:t>1,500,000</a:t>
                      </a:r>
                      <a:endParaRPr lang="en-US" sz="1000" b="1" dirty="0">
                        <a:solidFill>
                          <a:srgbClr val="FFFFFF"/>
                        </a:solidFill>
                        <a:latin typeface="Arial"/>
                        <a:cs typeface="Arial"/>
                      </a:endParaRPr>
                    </a:p>
                  </a:txBody>
                  <a:tcPr marT="27432" marB="27432">
                    <a:cell3D prstMaterial="dkEdge">
                      <a:bevel w="25400" h="25400" prst="hardEdge"/>
                      <a:lightRig rig="flood" dir="t"/>
                    </a:cell3D>
                    <a:solidFill>
                      <a:srgbClr val="C0504D"/>
                    </a:solidFill>
                  </a:tcPr>
                </a:tc>
                <a:tc hMerge="1">
                  <a:txBody>
                    <a:bodyPr/>
                    <a:lstStyle/>
                    <a:p>
                      <a:endParaRPr lang="en-US" sz="1000" dirty="0">
                        <a:latin typeface="Arial"/>
                        <a:cs typeface="Arial"/>
                      </a:endParaRPr>
                    </a:p>
                  </a:txBody>
                  <a:tcPr marT="27432" marB="27432"/>
                </a:tc>
                <a:tc>
                  <a:txBody>
                    <a:bodyPr/>
                    <a:lstStyle/>
                    <a:p>
                      <a:pPr algn="r"/>
                      <a:r>
                        <a:rPr lang="en-US" sz="1000" b="1" dirty="0" smtClean="0">
                          <a:solidFill>
                            <a:srgbClr val="FFFFFF"/>
                          </a:solidFill>
                          <a:latin typeface="Arial"/>
                          <a:cs typeface="Arial"/>
                        </a:rPr>
                        <a:t>4,110</a:t>
                      </a:r>
                      <a:endParaRPr lang="en-US" sz="1000" b="1" dirty="0">
                        <a:solidFill>
                          <a:srgbClr val="FFFFFF"/>
                        </a:solidFill>
                        <a:latin typeface="Arial"/>
                        <a:cs typeface="Arial"/>
                      </a:endParaRPr>
                    </a:p>
                  </a:txBody>
                  <a:tcPr marT="27432" marB="27432">
                    <a:cell3D prstMaterial="dkEdge">
                      <a:bevel w="25400" h="25400" prst="hardEdge"/>
                      <a:lightRig rig="flood" dir="t"/>
                    </a:cell3D>
                    <a:solidFill>
                      <a:srgbClr val="C0504D"/>
                    </a:solidFill>
                  </a:tcPr>
                </a:tc>
                <a:tc>
                  <a:txBody>
                    <a:bodyPr/>
                    <a:lstStyle/>
                    <a:p>
                      <a:pPr algn="ct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158</a:t>
                      </a:r>
                      <a:endParaRPr lang="en-US" sz="1000" dirty="0">
                        <a:latin typeface="Arial"/>
                        <a:cs typeface="Arial"/>
                      </a:endParaRPr>
                    </a:p>
                  </a:txBody>
                  <a:tcPr marT="27432" marB="27432">
                    <a:cell3D prstMaterial="dkEdge">
                      <a:bevel w="25400" h="25400" prst="hardEdge"/>
                      <a:lightRig rig="flood" dir="t"/>
                    </a:cell3D>
                  </a:tcPr>
                </a:tc>
                <a:tc gridSpan="2">
                  <a:txBody>
                    <a:bodyPr/>
                    <a:lstStyle/>
                    <a:p>
                      <a:pPr algn="ctr"/>
                      <a:r>
                        <a:rPr lang="en-US" sz="1000" dirty="0" smtClean="0">
                          <a:latin typeface="Arial"/>
                          <a:cs typeface="Arial"/>
                        </a:rPr>
                        <a:t>79</a:t>
                      </a:r>
                      <a:endParaRPr lang="en-US" sz="1000" dirty="0">
                        <a:latin typeface="Arial"/>
                        <a:cs typeface="Arial"/>
                      </a:endParaRPr>
                    </a:p>
                  </a:txBody>
                  <a:tcPr marT="27432" marB="27432">
                    <a:cell3D prstMaterial="dkEdge">
                      <a:bevel w="25400" h="25400" prst="hardEdge"/>
                      <a:lightRig rig="flood" dir="t"/>
                    </a:cell3D>
                  </a:tcPr>
                </a:tc>
                <a:tc hMerge="1">
                  <a:txBody>
                    <a:bodyPr/>
                    <a:lstStyle/>
                    <a:p>
                      <a:endParaRPr lang="en-US"/>
                    </a:p>
                  </a:txBody>
                  <a:tcPr/>
                </a:tc>
                <a:tc gridSpan="2">
                  <a:txBody>
                    <a:bodyPr/>
                    <a:lstStyle/>
                    <a:p>
                      <a:pPr algn="ctr"/>
                      <a:r>
                        <a:rPr lang="en-US" sz="1000" dirty="0" smtClean="0">
                          <a:latin typeface="Arial"/>
                          <a:cs typeface="Arial"/>
                        </a:rPr>
                        <a:t>39</a:t>
                      </a:r>
                      <a:endParaRPr lang="en-US" sz="1000" dirty="0">
                        <a:latin typeface="Arial"/>
                        <a:cs typeface="Arial"/>
                      </a:endParaRPr>
                    </a:p>
                  </a:txBody>
                  <a:tcPr marT="27432" marB="27432">
                    <a:cell3D prstMaterial="dkEdge">
                      <a:bevel w="25400" h="25400" prst="hardEdge"/>
                      <a:lightRig rig="flood" dir="t"/>
                    </a:cell3D>
                  </a:tcPr>
                </a:tc>
                <a:tc hMerge="1">
                  <a:txBody>
                    <a:bodyPr/>
                    <a:lstStyle/>
                    <a:p>
                      <a:pPr algn="ctr"/>
                      <a:endParaRPr lang="en-US" sz="900" dirty="0">
                        <a:latin typeface="Arial"/>
                        <a:cs typeface="Arial"/>
                      </a:endParaRPr>
                    </a:p>
                  </a:txBody>
                  <a:tcPr/>
                </a:tc>
                <a:tc>
                  <a:txBody>
                    <a:bodyPr/>
                    <a:lstStyle/>
                    <a:p>
                      <a:pPr algn="ctr"/>
                      <a:r>
                        <a:rPr lang="en-US" sz="1000" dirty="0" smtClean="0">
                          <a:latin typeface="Arial"/>
                          <a:cs typeface="Arial"/>
                        </a:rPr>
                        <a:t>20</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13</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100" b="1" dirty="0" smtClean="0">
                          <a:solidFill>
                            <a:srgbClr val="FFFFFF"/>
                          </a:solidFill>
                          <a:latin typeface="Arial"/>
                          <a:cs typeface="Arial"/>
                        </a:rPr>
                        <a:t>10</a:t>
                      </a:r>
                      <a:endParaRPr lang="en-US" sz="1100" b="1" dirty="0">
                        <a:solidFill>
                          <a:srgbClr val="FFFFFF"/>
                        </a:solidFill>
                        <a:latin typeface="Arial"/>
                        <a:cs typeface="Arial"/>
                      </a:endParaRPr>
                    </a:p>
                  </a:txBody>
                  <a:tcPr marT="27432" marB="27432">
                    <a:cell3D prstMaterial="dkEdge">
                      <a:bevel w="25400" h="25400" prst="hardEdge"/>
                      <a:lightRig rig="flood" dir="t"/>
                    </a:cell3D>
                    <a:solidFill>
                      <a:srgbClr val="C0504D"/>
                    </a:solidFill>
                  </a:tcPr>
                </a:tc>
                <a:tc>
                  <a:txBody>
                    <a:bodyPr/>
                    <a:lstStyle/>
                    <a:p>
                      <a:pPr algn="ctr"/>
                      <a:r>
                        <a:rPr lang="en-US" sz="1000" dirty="0" smtClean="0">
                          <a:latin typeface="Arial"/>
                          <a:cs typeface="Arial"/>
                        </a:rPr>
                        <a:t>7</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5</a:t>
                      </a:r>
                      <a:endParaRPr lang="en-US" sz="1000" dirty="0">
                        <a:latin typeface="Arial"/>
                        <a:cs typeface="Arial"/>
                      </a:endParaRPr>
                    </a:p>
                  </a:txBody>
                  <a:tcPr marT="27432" marB="27432">
                    <a:cell3D prstMaterial="dkEdge">
                      <a:bevel w="25400" h="25400" prst="hardEdge"/>
                      <a:lightRig rig="flood" dir="t"/>
                    </a:cell3D>
                  </a:tcPr>
                </a:tc>
              </a:tr>
              <a:tr h="187960">
                <a:tc gridSpan="2">
                  <a:txBody>
                    <a:bodyPr/>
                    <a:lstStyle/>
                    <a:p>
                      <a:pPr algn="r"/>
                      <a:r>
                        <a:rPr lang="en-US" sz="1000" dirty="0" smtClean="0">
                          <a:latin typeface="Arial"/>
                          <a:cs typeface="Arial"/>
                        </a:rPr>
                        <a:t>2,000,000</a:t>
                      </a:r>
                      <a:endParaRPr lang="en-US" sz="1000" dirty="0">
                        <a:latin typeface="Arial"/>
                        <a:cs typeface="Arial"/>
                      </a:endParaRPr>
                    </a:p>
                  </a:txBody>
                  <a:tcPr marT="27432" marB="27432">
                    <a:cell3D prstMaterial="dkEdge">
                      <a:bevel w="25400" h="25400" prst="hardEdge"/>
                      <a:lightRig rig="flood" dir="t"/>
                    </a:cell3D>
                    <a:solidFill>
                      <a:srgbClr val="FFFFFF"/>
                    </a:solidFill>
                  </a:tcPr>
                </a:tc>
                <a:tc hMerge="1">
                  <a:txBody>
                    <a:bodyPr/>
                    <a:lstStyle/>
                    <a:p>
                      <a:endParaRPr lang="en-US" sz="1000" dirty="0">
                        <a:latin typeface="Arial"/>
                        <a:cs typeface="Arial"/>
                      </a:endParaRPr>
                    </a:p>
                  </a:txBody>
                  <a:tcPr marT="27432" marB="27432"/>
                </a:tc>
                <a:tc>
                  <a:txBody>
                    <a:bodyPr/>
                    <a:lstStyle/>
                    <a:p>
                      <a:pPr algn="r"/>
                      <a:r>
                        <a:rPr lang="en-US" sz="1000" dirty="0" smtClean="0">
                          <a:latin typeface="Arial"/>
                          <a:cs typeface="Arial"/>
                        </a:rPr>
                        <a:t>5,479</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210</a:t>
                      </a:r>
                      <a:endParaRPr lang="en-US" sz="1000" dirty="0">
                        <a:latin typeface="Arial"/>
                        <a:cs typeface="Arial"/>
                      </a:endParaRPr>
                    </a:p>
                  </a:txBody>
                  <a:tcPr marT="27432" marB="27432">
                    <a:cell3D prstMaterial="dkEdge">
                      <a:bevel w="25400" h="25400" prst="hardEdge"/>
                      <a:lightRig rig="flood" dir="t"/>
                    </a:cell3D>
                    <a:solidFill>
                      <a:srgbClr val="FFFFFF"/>
                    </a:solidFill>
                  </a:tcPr>
                </a:tc>
                <a:tc gridSpan="2">
                  <a:txBody>
                    <a:bodyPr/>
                    <a:lstStyle/>
                    <a:p>
                      <a:pPr algn="ctr"/>
                      <a:r>
                        <a:rPr lang="en-US" sz="1000" dirty="0" smtClean="0">
                          <a:latin typeface="Arial"/>
                          <a:cs typeface="Arial"/>
                        </a:rPr>
                        <a:t>105</a:t>
                      </a:r>
                      <a:endParaRPr lang="en-US" sz="1000" dirty="0">
                        <a:latin typeface="Arial"/>
                        <a:cs typeface="Arial"/>
                      </a:endParaRPr>
                    </a:p>
                  </a:txBody>
                  <a:tcPr marT="27432" marB="27432">
                    <a:cell3D prstMaterial="dkEdge">
                      <a:bevel w="25400" h="25400" prst="hardEdge"/>
                      <a:lightRig rig="flood" dir="t"/>
                    </a:cell3D>
                    <a:solidFill>
                      <a:srgbClr val="FFFFFF"/>
                    </a:solidFill>
                  </a:tcPr>
                </a:tc>
                <a:tc hMerge="1">
                  <a:txBody>
                    <a:bodyPr/>
                    <a:lstStyle/>
                    <a:p>
                      <a:endParaRPr lang="en-US"/>
                    </a:p>
                  </a:txBody>
                  <a:tcPr/>
                </a:tc>
                <a:tc gridSpan="2">
                  <a:txBody>
                    <a:bodyPr/>
                    <a:lstStyle/>
                    <a:p>
                      <a:pPr algn="ctr"/>
                      <a:r>
                        <a:rPr lang="en-US" sz="1000" dirty="0" smtClean="0">
                          <a:latin typeface="Arial"/>
                          <a:cs typeface="Arial"/>
                        </a:rPr>
                        <a:t>53</a:t>
                      </a:r>
                      <a:endParaRPr lang="en-US" sz="1000" dirty="0">
                        <a:latin typeface="Arial"/>
                        <a:cs typeface="Arial"/>
                      </a:endParaRPr>
                    </a:p>
                  </a:txBody>
                  <a:tcPr marT="27432" marB="27432">
                    <a:cell3D prstMaterial="dkEdge">
                      <a:bevel w="25400" h="25400" prst="hardEdge"/>
                      <a:lightRig rig="flood" dir="t"/>
                    </a:cell3D>
                    <a:solidFill>
                      <a:srgbClr val="FFFFFF"/>
                    </a:solidFill>
                  </a:tcPr>
                </a:tc>
                <a:tc hMerge="1">
                  <a:txBody>
                    <a:bodyPr/>
                    <a:lstStyle/>
                    <a:p>
                      <a:pPr algn="ctr"/>
                      <a:endParaRPr lang="en-US" sz="900" dirty="0">
                        <a:latin typeface="Arial"/>
                        <a:cs typeface="Arial"/>
                      </a:endParaRPr>
                    </a:p>
                  </a:txBody>
                  <a:tcPr/>
                </a:tc>
                <a:tc>
                  <a:txBody>
                    <a:bodyPr/>
                    <a:lstStyle/>
                    <a:p>
                      <a:pPr algn="ctr"/>
                      <a:r>
                        <a:rPr lang="en-US" sz="1000" dirty="0" smtClean="0">
                          <a:latin typeface="Arial"/>
                          <a:cs typeface="Arial"/>
                        </a:rPr>
                        <a:t>26</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18</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13</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9</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7</a:t>
                      </a:r>
                      <a:endParaRPr lang="en-US" sz="1000" dirty="0">
                        <a:latin typeface="Arial"/>
                        <a:cs typeface="Arial"/>
                      </a:endParaRPr>
                    </a:p>
                  </a:txBody>
                  <a:tcPr marT="27432" marB="27432">
                    <a:cell3D prstMaterial="dkEdge">
                      <a:bevel w="25400" h="25400" prst="hardEdge"/>
                      <a:lightRig rig="flood" dir="t"/>
                    </a:cell3D>
                    <a:solidFill>
                      <a:srgbClr val="FFFFFF"/>
                    </a:solidFill>
                  </a:tcPr>
                </a:tc>
              </a:tr>
              <a:tr h="157480">
                <a:tc gridSpan="2">
                  <a:txBody>
                    <a:bodyPr/>
                    <a:lstStyle/>
                    <a:p>
                      <a:pPr algn="r"/>
                      <a:r>
                        <a:rPr lang="en-US" sz="1000" dirty="0" smtClean="0">
                          <a:latin typeface="Arial"/>
                          <a:cs typeface="Arial"/>
                        </a:rPr>
                        <a:t>2,500,000</a:t>
                      </a:r>
                      <a:endParaRPr lang="en-US" sz="1000" dirty="0">
                        <a:latin typeface="Arial"/>
                        <a:cs typeface="Arial"/>
                      </a:endParaRPr>
                    </a:p>
                  </a:txBody>
                  <a:tcPr marT="27432" marB="27432">
                    <a:cell3D prstMaterial="dkEdge">
                      <a:bevel w="25400" h="25400" prst="hardEdge"/>
                      <a:lightRig rig="flood" dir="t"/>
                    </a:cell3D>
                  </a:tcPr>
                </a:tc>
                <a:tc hMerge="1">
                  <a:txBody>
                    <a:bodyPr/>
                    <a:lstStyle/>
                    <a:p>
                      <a:endParaRPr lang="en-US" sz="1000" dirty="0">
                        <a:latin typeface="Arial"/>
                        <a:cs typeface="Arial"/>
                      </a:endParaRPr>
                    </a:p>
                  </a:txBody>
                  <a:tcPr marT="27432" marB="27432"/>
                </a:tc>
                <a:tc>
                  <a:txBody>
                    <a:bodyPr/>
                    <a:lstStyle/>
                    <a:p>
                      <a:pPr algn="r"/>
                      <a:r>
                        <a:rPr lang="en-US" sz="1000" smtClean="0">
                          <a:latin typeface="Arial"/>
                          <a:cs typeface="Arial"/>
                        </a:rPr>
                        <a:t>6,849</a:t>
                      </a:r>
                      <a:endParaRPr lang="en-US" sz="1000" dirty="0">
                        <a:latin typeface="Arial"/>
                        <a:cs typeface="Arial"/>
                      </a:endParaRPr>
                    </a:p>
                  </a:txBody>
                  <a:tcPr marT="27432" marB="27432">
                    <a:cell3D prstMaterial="dkEdge">
                      <a:bevel w="25400" h="25400" prst="hardEdge"/>
                      <a:lightRig rig="flood" dir="t"/>
                    </a:cell3D>
                  </a:tcPr>
                </a:tc>
                <a:tc>
                  <a:txBody>
                    <a:bodyPr/>
                    <a:lstStyle/>
                    <a:p>
                      <a:pPr algn="ct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263</a:t>
                      </a:r>
                      <a:endParaRPr lang="en-US" sz="1000" dirty="0">
                        <a:latin typeface="Arial"/>
                        <a:cs typeface="Arial"/>
                      </a:endParaRPr>
                    </a:p>
                  </a:txBody>
                  <a:tcPr marT="27432" marB="27432">
                    <a:cell3D prstMaterial="dkEdge">
                      <a:bevel w="25400" h="25400" prst="hardEdge"/>
                      <a:lightRig rig="flood" dir="t"/>
                    </a:cell3D>
                  </a:tcPr>
                </a:tc>
                <a:tc gridSpan="2">
                  <a:txBody>
                    <a:bodyPr/>
                    <a:lstStyle/>
                    <a:p>
                      <a:pPr algn="ctr"/>
                      <a:r>
                        <a:rPr lang="en-US" sz="1000" dirty="0" smtClean="0">
                          <a:latin typeface="Arial"/>
                          <a:cs typeface="Arial"/>
                        </a:rPr>
                        <a:t>132</a:t>
                      </a:r>
                      <a:endParaRPr lang="en-US" sz="1000" dirty="0">
                        <a:latin typeface="Arial"/>
                        <a:cs typeface="Arial"/>
                      </a:endParaRPr>
                    </a:p>
                  </a:txBody>
                  <a:tcPr marT="27432" marB="27432">
                    <a:cell3D prstMaterial="dkEdge">
                      <a:bevel w="25400" h="25400" prst="hardEdge"/>
                      <a:lightRig rig="flood" dir="t"/>
                    </a:cell3D>
                  </a:tcPr>
                </a:tc>
                <a:tc hMerge="1">
                  <a:txBody>
                    <a:bodyPr/>
                    <a:lstStyle/>
                    <a:p>
                      <a:endParaRPr lang="en-US"/>
                    </a:p>
                  </a:txBody>
                  <a:tcPr/>
                </a:tc>
                <a:tc gridSpan="2">
                  <a:txBody>
                    <a:bodyPr/>
                    <a:lstStyle/>
                    <a:p>
                      <a:pPr algn="ctr"/>
                      <a:r>
                        <a:rPr lang="en-US" sz="1000" dirty="0" smtClean="0">
                          <a:latin typeface="Arial"/>
                          <a:cs typeface="Arial"/>
                        </a:rPr>
                        <a:t>66</a:t>
                      </a:r>
                      <a:endParaRPr lang="en-US" sz="1000" dirty="0">
                        <a:latin typeface="Arial"/>
                        <a:cs typeface="Arial"/>
                      </a:endParaRPr>
                    </a:p>
                  </a:txBody>
                  <a:tcPr marT="27432" marB="27432">
                    <a:cell3D prstMaterial="dkEdge">
                      <a:bevel w="25400" h="25400" prst="hardEdge"/>
                      <a:lightRig rig="flood" dir="t"/>
                    </a:cell3D>
                  </a:tcPr>
                </a:tc>
                <a:tc hMerge="1">
                  <a:txBody>
                    <a:bodyPr/>
                    <a:lstStyle/>
                    <a:p>
                      <a:pPr algn="ctr"/>
                      <a:endParaRPr lang="en-US" sz="900" dirty="0">
                        <a:latin typeface="Arial"/>
                        <a:cs typeface="Arial"/>
                      </a:endParaRPr>
                    </a:p>
                  </a:txBody>
                  <a:tcPr/>
                </a:tc>
                <a:tc>
                  <a:txBody>
                    <a:bodyPr/>
                    <a:lstStyle/>
                    <a:p>
                      <a:pPr algn="ctr"/>
                      <a:r>
                        <a:rPr lang="en-US" sz="1000" dirty="0" smtClean="0">
                          <a:latin typeface="Arial"/>
                          <a:cs typeface="Arial"/>
                        </a:rPr>
                        <a:t>33</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22</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16</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11</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8</a:t>
                      </a:r>
                      <a:endParaRPr lang="en-US" sz="1000" dirty="0">
                        <a:latin typeface="Arial"/>
                        <a:cs typeface="Arial"/>
                      </a:endParaRPr>
                    </a:p>
                  </a:txBody>
                  <a:tcPr marT="27432" marB="27432">
                    <a:cell3D prstMaterial="dkEdge">
                      <a:bevel w="25400" h="25400" prst="hardEdge"/>
                      <a:lightRig rig="flood" dir="t"/>
                    </a:cell3D>
                  </a:tcPr>
                </a:tc>
              </a:tr>
              <a:tr h="127000">
                <a:tc gridSpan="2">
                  <a:txBody>
                    <a:bodyPr/>
                    <a:lstStyle/>
                    <a:p>
                      <a:pPr algn="r"/>
                      <a:r>
                        <a:rPr lang="en-US" sz="1000" dirty="0" smtClean="0">
                          <a:latin typeface="Arial"/>
                          <a:cs typeface="Arial"/>
                        </a:rPr>
                        <a:t>3,000,000</a:t>
                      </a:r>
                      <a:endParaRPr lang="en-US" sz="1000" dirty="0">
                        <a:latin typeface="Arial"/>
                        <a:cs typeface="Arial"/>
                      </a:endParaRPr>
                    </a:p>
                  </a:txBody>
                  <a:tcPr marT="27432" marB="27432">
                    <a:cell3D prstMaterial="dkEdge">
                      <a:bevel w="25400" h="25400" prst="hardEdge"/>
                      <a:lightRig rig="flood" dir="t"/>
                    </a:cell3D>
                    <a:solidFill>
                      <a:srgbClr val="FFFFFF"/>
                    </a:solidFill>
                  </a:tcPr>
                </a:tc>
                <a:tc hMerge="1">
                  <a:txBody>
                    <a:bodyPr/>
                    <a:lstStyle/>
                    <a:p>
                      <a:endParaRPr lang="en-US" sz="1000" dirty="0">
                        <a:latin typeface="Arial"/>
                        <a:cs typeface="Arial"/>
                      </a:endParaRPr>
                    </a:p>
                  </a:txBody>
                  <a:tcPr marT="27432" marB="27432"/>
                </a:tc>
                <a:tc>
                  <a:txBody>
                    <a:bodyPr/>
                    <a:lstStyle/>
                    <a:p>
                      <a:pPr algn="r"/>
                      <a:r>
                        <a:rPr lang="en-US" sz="1000" dirty="0" smtClean="0">
                          <a:latin typeface="Arial"/>
                          <a:cs typeface="Arial"/>
                        </a:rPr>
                        <a:t>8,219</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316</a:t>
                      </a:r>
                      <a:endParaRPr lang="en-US" sz="1000" dirty="0">
                        <a:latin typeface="Arial"/>
                        <a:cs typeface="Arial"/>
                      </a:endParaRPr>
                    </a:p>
                  </a:txBody>
                  <a:tcPr marT="27432" marB="27432">
                    <a:cell3D prstMaterial="dkEdge">
                      <a:bevel w="25400" h="25400" prst="hardEdge"/>
                      <a:lightRig rig="flood" dir="t"/>
                    </a:cell3D>
                    <a:solidFill>
                      <a:srgbClr val="FFFFFF"/>
                    </a:solidFill>
                  </a:tcPr>
                </a:tc>
                <a:tc gridSpan="2">
                  <a:txBody>
                    <a:bodyPr/>
                    <a:lstStyle/>
                    <a:p>
                      <a:pPr algn="ctr"/>
                      <a:r>
                        <a:rPr lang="en-US" sz="1000" dirty="0" smtClean="0">
                          <a:latin typeface="Arial"/>
                          <a:cs typeface="Arial"/>
                        </a:rPr>
                        <a:t>158</a:t>
                      </a:r>
                      <a:endParaRPr lang="en-US" sz="1000" dirty="0">
                        <a:latin typeface="Arial"/>
                        <a:cs typeface="Arial"/>
                      </a:endParaRPr>
                    </a:p>
                  </a:txBody>
                  <a:tcPr marT="27432" marB="27432">
                    <a:cell3D prstMaterial="dkEdge">
                      <a:bevel w="25400" h="25400" prst="hardEdge"/>
                      <a:lightRig rig="flood" dir="t"/>
                    </a:cell3D>
                    <a:solidFill>
                      <a:srgbClr val="FFFFFF"/>
                    </a:solidFill>
                  </a:tcPr>
                </a:tc>
                <a:tc hMerge="1">
                  <a:txBody>
                    <a:bodyPr/>
                    <a:lstStyle/>
                    <a:p>
                      <a:endParaRPr lang="en-US"/>
                    </a:p>
                  </a:txBody>
                  <a:tcPr/>
                </a:tc>
                <a:tc gridSpan="2">
                  <a:txBody>
                    <a:bodyPr/>
                    <a:lstStyle/>
                    <a:p>
                      <a:pPr algn="ctr"/>
                      <a:r>
                        <a:rPr lang="en-US" sz="1000" dirty="0" smtClean="0">
                          <a:latin typeface="Arial"/>
                          <a:cs typeface="Arial"/>
                        </a:rPr>
                        <a:t>79</a:t>
                      </a:r>
                      <a:endParaRPr lang="en-US" sz="1000" dirty="0">
                        <a:latin typeface="Arial"/>
                        <a:cs typeface="Arial"/>
                      </a:endParaRPr>
                    </a:p>
                  </a:txBody>
                  <a:tcPr marT="27432" marB="27432">
                    <a:cell3D prstMaterial="dkEdge">
                      <a:bevel w="25400" h="25400" prst="hardEdge"/>
                      <a:lightRig rig="flood" dir="t"/>
                    </a:cell3D>
                    <a:solidFill>
                      <a:srgbClr val="FFFFFF"/>
                    </a:solidFill>
                  </a:tcPr>
                </a:tc>
                <a:tc hMerge="1">
                  <a:txBody>
                    <a:bodyPr/>
                    <a:lstStyle/>
                    <a:p>
                      <a:pPr algn="ctr"/>
                      <a:endParaRPr lang="en-US" sz="900" dirty="0">
                        <a:latin typeface="Arial"/>
                        <a:cs typeface="Arial"/>
                      </a:endParaRPr>
                    </a:p>
                  </a:txBody>
                  <a:tcPr/>
                </a:tc>
                <a:tc>
                  <a:txBody>
                    <a:bodyPr/>
                    <a:lstStyle/>
                    <a:p>
                      <a:pPr algn="ctr"/>
                      <a:r>
                        <a:rPr lang="en-US" sz="1000" dirty="0" smtClean="0">
                          <a:latin typeface="Arial"/>
                          <a:cs typeface="Arial"/>
                        </a:rPr>
                        <a:t>39</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26</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20</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13</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10</a:t>
                      </a:r>
                      <a:endParaRPr lang="en-US" sz="1000" dirty="0">
                        <a:latin typeface="Arial"/>
                        <a:cs typeface="Arial"/>
                      </a:endParaRPr>
                    </a:p>
                  </a:txBody>
                  <a:tcPr marT="27432" marB="27432">
                    <a:cell3D prstMaterial="dkEdge">
                      <a:bevel w="25400" h="25400" prst="hardEdge"/>
                      <a:lightRig rig="flood" dir="t"/>
                    </a:cell3D>
                    <a:solidFill>
                      <a:srgbClr val="FFFFFF"/>
                    </a:solidFill>
                  </a:tcPr>
                </a:tc>
              </a:tr>
              <a:tr h="172720">
                <a:tc gridSpan="2">
                  <a:txBody>
                    <a:bodyPr/>
                    <a:lstStyle/>
                    <a:p>
                      <a:pPr algn="r"/>
                      <a:r>
                        <a:rPr lang="en-US" sz="1000" dirty="0" smtClean="0">
                          <a:latin typeface="Arial"/>
                          <a:cs typeface="Arial"/>
                        </a:rPr>
                        <a:t>3,500,000</a:t>
                      </a:r>
                      <a:endParaRPr lang="en-US" sz="1000" dirty="0">
                        <a:latin typeface="Arial"/>
                        <a:cs typeface="Arial"/>
                      </a:endParaRPr>
                    </a:p>
                  </a:txBody>
                  <a:tcPr marT="27432" marB="27432">
                    <a:cell3D prstMaterial="dkEdge">
                      <a:bevel w="25400" h="25400" prst="hardEdge"/>
                      <a:lightRig rig="flood" dir="t"/>
                    </a:cell3D>
                  </a:tcPr>
                </a:tc>
                <a:tc hMerge="1">
                  <a:txBody>
                    <a:bodyPr/>
                    <a:lstStyle/>
                    <a:p>
                      <a:endParaRPr lang="en-US" sz="1000" dirty="0">
                        <a:latin typeface="Arial"/>
                        <a:cs typeface="Arial"/>
                      </a:endParaRPr>
                    </a:p>
                  </a:txBody>
                  <a:tcPr marT="27432" marB="27432"/>
                </a:tc>
                <a:tc>
                  <a:txBody>
                    <a:bodyPr/>
                    <a:lstStyle/>
                    <a:p>
                      <a:pPr algn="r"/>
                      <a:r>
                        <a:rPr lang="en-US" sz="1000" dirty="0" smtClean="0">
                          <a:latin typeface="Arial"/>
                          <a:cs typeface="Arial"/>
                        </a:rPr>
                        <a:t>9,589</a:t>
                      </a:r>
                      <a:endParaRPr lang="en-US" sz="1000" dirty="0">
                        <a:latin typeface="Arial"/>
                        <a:cs typeface="Arial"/>
                      </a:endParaRPr>
                    </a:p>
                  </a:txBody>
                  <a:tcPr marT="27432" marB="27432">
                    <a:cell3D prstMaterial="dkEdge">
                      <a:bevel w="25400" h="25400" prst="hardEdge"/>
                      <a:lightRig rig="flood" dir="t"/>
                    </a:cell3D>
                  </a:tcPr>
                </a:tc>
                <a:tc>
                  <a:txBody>
                    <a:bodyPr/>
                    <a:lstStyle/>
                    <a:p>
                      <a:pPr algn="ct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368</a:t>
                      </a:r>
                      <a:endParaRPr lang="en-US" sz="1000" dirty="0">
                        <a:latin typeface="Arial"/>
                        <a:cs typeface="Arial"/>
                      </a:endParaRPr>
                    </a:p>
                  </a:txBody>
                  <a:tcPr marT="27432" marB="27432">
                    <a:cell3D prstMaterial="dkEdge">
                      <a:bevel w="25400" h="25400" prst="hardEdge"/>
                      <a:lightRig rig="flood" dir="t"/>
                    </a:cell3D>
                  </a:tcPr>
                </a:tc>
                <a:tc gridSpan="2">
                  <a:txBody>
                    <a:bodyPr/>
                    <a:lstStyle/>
                    <a:p>
                      <a:pPr algn="ctr"/>
                      <a:r>
                        <a:rPr lang="en-US" sz="1000" dirty="0" smtClean="0">
                          <a:latin typeface="Arial"/>
                          <a:cs typeface="Arial"/>
                        </a:rPr>
                        <a:t>184</a:t>
                      </a:r>
                      <a:endParaRPr lang="en-US" sz="1000" dirty="0">
                        <a:latin typeface="Arial"/>
                        <a:cs typeface="Arial"/>
                      </a:endParaRPr>
                    </a:p>
                  </a:txBody>
                  <a:tcPr marT="27432" marB="27432">
                    <a:cell3D prstMaterial="dkEdge">
                      <a:bevel w="25400" h="25400" prst="hardEdge"/>
                      <a:lightRig rig="flood" dir="t"/>
                    </a:cell3D>
                  </a:tcPr>
                </a:tc>
                <a:tc hMerge="1">
                  <a:txBody>
                    <a:bodyPr/>
                    <a:lstStyle/>
                    <a:p>
                      <a:endParaRPr lang="en-US"/>
                    </a:p>
                  </a:txBody>
                  <a:tcPr/>
                </a:tc>
                <a:tc gridSpan="2">
                  <a:txBody>
                    <a:bodyPr/>
                    <a:lstStyle/>
                    <a:p>
                      <a:pPr algn="ctr"/>
                      <a:r>
                        <a:rPr lang="en-US" sz="1000" dirty="0" smtClean="0">
                          <a:latin typeface="Arial"/>
                          <a:cs typeface="Arial"/>
                        </a:rPr>
                        <a:t>92</a:t>
                      </a:r>
                      <a:endParaRPr lang="en-US" sz="1000" dirty="0">
                        <a:latin typeface="Arial"/>
                        <a:cs typeface="Arial"/>
                      </a:endParaRPr>
                    </a:p>
                  </a:txBody>
                  <a:tcPr marT="27432" marB="27432">
                    <a:cell3D prstMaterial="dkEdge">
                      <a:bevel w="25400" h="25400" prst="hardEdge"/>
                      <a:lightRig rig="flood" dir="t"/>
                    </a:cell3D>
                  </a:tcPr>
                </a:tc>
                <a:tc hMerge="1">
                  <a:txBody>
                    <a:bodyPr/>
                    <a:lstStyle/>
                    <a:p>
                      <a:pPr algn="ctr"/>
                      <a:endParaRPr lang="en-US" sz="900" dirty="0">
                        <a:latin typeface="Arial"/>
                        <a:cs typeface="Arial"/>
                      </a:endParaRPr>
                    </a:p>
                  </a:txBody>
                  <a:tcPr/>
                </a:tc>
                <a:tc>
                  <a:txBody>
                    <a:bodyPr/>
                    <a:lstStyle/>
                    <a:p>
                      <a:pPr algn="ctr"/>
                      <a:r>
                        <a:rPr lang="en-US" sz="1000" dirty="0" smtClean="0">
                          <a:latin typeface="Arial"/>
                          <a:cs typeface="Arial"/>
                        </a:rPr>
                        <a:t>46</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31</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23</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15</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12</a:t>
                      </a:r>
                      <a:endParaRPr lang="en-US" sz="1000" dirty="0">
                        <a:latin typeface="Arial"/>
                        <a:cs typeface="Arial"/>
                      </a:endParaRPr>
                    </a:p>
                  </a:txBody>
                  <a:tcPr marT="27432" marB="27432">
                    <a:cell3D prstMaterial="dkEdge">
                      <a:bevel w="25400" h="25400" prst="hardEdge"/>
                      <a:lightRig rig="flood" dir="t"/>
                    </a:cell3D>
                  </a:tcPr>
                </a:tc>
              </a:tr>
              <a:tr h="142240">
                <a:tc gridSpan="2">
                  <a:txBody>
                    <a:bodyPr/>
                    <a:lstStyle/>
                    <a:p>
                      <a:pPr algn="r"/>
                      <a:r>
                        <a:rPr lang="en-US" sz="1000" dirty="0" smtClean="0">
                          <a:latin typeface="Arial"/>
                          <a:cs typeface="Arial"/>
                        </a:rPr>
                        <a:t>4,000,000</a:t>
                      </a:r>
                      <a:endParaRPr lang="en-US" sz="1000" dirty="0">
                        <a:latin typeface="Arial"/>
                        <a:cs typeface="Arial"/>
                      </a:endParaRPr>
                    </a:p>
                  </a:txBody>
                  <a:tcPr marT="27432" marB="27432">
                    <a:cell3D prstMaterial="dkEdge">
                      <a:bevel w="25400" h="25400" prst="hardEdge"/>
                      <a:lightRig rig="flood" dir="t"/>
                    </a:cell3D>
                    <a:solidFill>
                      <a:srgbClr val="FFFFFF"/>
                    </a:solidFill>
                  </a:tcPr>
                </a:tc>
                <a:tc hMerge="1">
                  <a:txBody>
                    <a:bodyPr/>
                    <a:lstStyle/>
                    <a:p>
                      <a:endParaRPr lang="en-US" sz="1000" dirty="0">
                        <a:latin typeface="Arial"/>
                        <a:cs typeface="Arial"/>
                      </a:endParaRPr>
                    </a:p>
                  </a:txBody>
                  <a:tcPr marT="27432" marB="27432"/>
                </a:tc>
                <a:tc>
                  <a:txBody>
                    <a:bodyPr/>
                    <a:lstStyle/>
                    <a:p>
                      <a:pPr algn="r"/>
                      <a:r>
                        <a:rPr lang="en-US" sz="1000" dirty="0" smtClean="0">
                          <a:latin typeface="Arial"/>
                          <a:cs typeface="Arial"/>
                        </a:rPr>
                        <a:t>10,959</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421</a:t>
                      </a:r>
                      <a:endParaRPr lang="en-US" sz="1000" dirty="0">
                        <a:latin typeface="Arial"/>
                        <a:cs typeface="Arial"/>
                      </a:endParaRPr>
                    </a:p>
                  </a:txBody>
                  <a:tcPr marT="27432" marB="27432">
                    <a:cell3D prstMaterial="dkEdge">
                      <a:bevel w="25400" h="25400" prst="hardEdge"/>
                      <a:lightRig rig="flood" dir="t"/>
                    </a:cell3D>
                    <a:solidFill>
                      <a:srgbClr val="FFFFFF"/>
                    </a:solidFill>
                  </a:tcPr>
                </a:tc>
                <a:tc gridSpan="2">
                  <a:txBody>
                    <a:bodyPr/>
                    <a:lstStyle/>
                    <a:p>
                      <a:pPr algn="ctr"/>
                      <a:r>
                        <a:rPr lang="en-US" sz="1000" dirty="0" smtClean="0">
                          <a:latin typeface="Arial"/>
                          <a:cs typeface="Arial"/>
                        </a:rPr>
                        <a:t>210</a:t>
                      </a:r>
                      <a:endParaRPr lang="en-US" sz="1000" dirty="0">
                        <a:latin typeface="Arial"/>
                        <a:cs typeface="Arial"/>
                      </a:endParaRPr>
                    </a:p>
                  </a:txBody>
                  <a:tcPr marT="27432" marB="27432">
                    <a:cell3D prstMaterial="dkEdge">
                      <a:bevel w="25400" h="25400" prst="hardEdge"/>
                      <a:lightRig rig="flood" dir="t"/>
                    </a:cell3D>
                    <a:solidFill>
                      <a:srgbClr val="FFFFFF"/>
                    </a:solidFill>
                  </a:tcPr>
                </a:tc>
                <a:tc hMerge="1">
                  <a:txBody>
                    <a:bodyPr/>
                    <a:lstStyle/>
                    <a:p>
                      <a:endParaRPr lang="en-US"/>
                    </a:p>
                  </a:txBody>
                  <a:tcPr/>
                </a:tc>
                <a:tc gridSpan="2">
                  <a:txBody>
                    <a:bodyPr/>
                    <a:lstStyle/>
                    <a:p>
                      <a:pPr algn="ctr"/>
                      <a:r>
                        <a:rPr lang="en-US" sz="1000" dirty="0" smtClean="0">
                          <a:latin typeface="Arial"/>
                          <a:cs typeface="Arial"/>
                        </a:rPr>
                        <a:t>105</a:t>
                      </a:r>
                      <a:endParaRPr lang="en-US" sz="1000" dirty="0">
                        <a:latin typeface="Arial"/>
                        <a:cs typeface="Arial"/>
                      </a:endParaRPr>
                    </a:p>
                  </a:txBody>
                  <a:tcPr marT="27432" marB="27432">
                    <a:cell3D prstMaterial="dkEdge">
                      <a:bevel w="25400" h="25400" prst="hardEdge"/>
                      <a:lightRig rig="flood" dir="t"/>
                    </a:cell3D>
                    <a:solidFill>
                      <a:srgbClr val="FFFFFF"/>
                    </a:solidFill>
                  </a:tcPr>
                </a:tc>
                <a:tc hMerge="1">
                  <a:txBody>
                    <a:bodyPr/>
                    <a:lstStyle/>
                    <a:p>
                      <a:pPr algn="ctr"/>
                      <a:endParaRPr lang="en-US" sz="900" dirty="0">
                        <a:latin typeface="Arial"/>
                        <a:cs typeface="Arial"/>
                      </a:endParaRPr>
                    </a:p>
                  </a:txBody>
                  <a:tcPr/>
                </a:tc>
                <a:tc>
                  <a:txBody>
                    <a:bodyPr/>
                    <a:lstStyle/>
                    <a:p>
                      <a:pPr algn="ctr"/>
                      <a:r>
                        <a:rPr lang="en-US" sz="1000" dirty="0" smtClean="0">
                          <a:latin typeface="Arial"/>
                          <a:cs typeface="Arial"/>
                        </a:rPr>
                        <a:t>53</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35</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26</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18</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13</a:t>
                      </a:r>
                      <a:endParaRPr lang="en-US" sz="1000" dirty="0">
                        <a:latin typeface="Arial"/>
                        <a:cs typeface="Arial"/>
                      </a:endParaRPr>
                    </a:p>
                  </a:txBody>
                  <a:tcPr marT="27432" marB="27432">
                    <a:cell3D prstMaterial="dkEdge">
                      <a:bevel w="25400" h="25400" prst="hardEdge"/>
                      <a:lightRig rig="flood" dir="t"/>
                    </a:cell3D>
                    <a:solidFill>
                      <a:srgbClr val="FFFFFF"/>
                    </a:solidFill>
                  </a:tcPr>
                </a:tc>
              </a:tr>
              <a:tr h="264160">
                <a:tc gridSpan="2">
                  <a:txBody>
                    <a:bodyPr/>
                    <a:lstStyle/>
                    <a:p>
                      <a:pPr algn="r"/>
                      <a:r>
                        <a:rPr lang="en-US" sz="1000" dirty="0" smtClean="0">
                          <a:latin typeface="Arial"/>
                          <a:cs typeface="Arial"/>
                        </a:rPr>
                        <a:t>4,500,000</a:t>
                      </a:r>
                      <a:endParaRPr lang="en-US" sz="1000" dirty="0">
                        <a:latin typeface="Arial"/>
                        <a:cs typeface="Arial"/>
                      </a:endParaRPr>
                    </a:p>
                  </a:txBody>
                  <a:tcPr marT="27432" marB="27432">
                    <a:cell3D prstMaterial="dkEdge">
                      <a:bevel w="25400" h="25400" prst="hardEdge"/>
                      <a:lightRig rig="flood" dir="t"/>
                    </a:cell3D>
                  </a:tcPr>
                </a:tc>
                <a:tc hMerge="1">
                  <a:txBody>
                    <a:bodyPr/>
                    <a:lstStyle/>
                    <a:p>
                      <a:endParaRPr lang="en-US" sz="1000" dirty="0">
                        <a:latin typeface="Arial"/>
                        <a:cs typeface="Arial"/>
                      </a:endParaRPr>
                    </a:p>
                  </a:txBody>
                  <a:tcPr marT="27432" marB="27432"/>
                </a:tc>
                <a:tc>
                  <a:txBody>
                    <a:bodyPr/>
                    <a:lstStyle/>
                    <a:p>
                      <a:pPr algn="r"/>
                      <a:r>
                        <a:rPr lang="en-US" sz="1000" dirty="0" smtClean="0">
                          <a:latin typeface="Arial"/>
                          <a:cs typeface="Arial"/>
                        </a:rPr>
                        <a:t>12,329</a:t>
                      </a:r>
                      <a:endParaRPr lang="en-US" sz="1000" dirty="0">
                        <a:latin typeface="Arial"/>
                        <a:cs typeface="Arial"/>
                      </a:endParaRPr>
                    </a:p>
                  </a:txBody>
                  <a:tcPr marT="27432" marB="27432">
                    <a:cell3D prstMaterial="dkEdge">
                      <a:bevel w="25400" h="25400" prst="hardEdge"/>
                      <a:lightRig rig="flood" dir="t"/>
                    </a:cell3D>
                  </a:tcPr>
                </a:tc>
                <a:tc>
                  <a:txBody>
                    <a:bodyPr/>
                    <a:lstStyle/>
                    <a:p>
                      <a:pPr algn="ct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474</a:t>
                      </a:r>
                      <a:endParaRPr lang="en-US" sz="1000" dirty="0">
                        <a:latin typeface="Arial"/>
                        <a:cs typeface="Arial"/>
                      </a:endParaRPr>
                    </a:p>
                  </a:txBody>
                  <a:tcPr marT="27432" marB="27432">
                    <a:cell3D prstMaterial="dkEdge">
                      <a:bevel w="25400" h="25400" prst="hardEdge"/>
                      <a:lightRig rig="flood" dir="t"/>
                    </a:cell3D>
                  </a:tcPr>
                </a:tc>
                <a:tc gridSpan="2">
                  <a:txBody>
                    <a:bodyPr/>
                    <a:lstStyle/>
                    <a:p>
                      <a:pPr algn="ctr"/>
                      <a:r>
                        <a:rPr lang="en-US" sz="1000" dirty="0" smtClean="0">
                          <a:latin typeface="Arial"/>
                          <a:cs typeface="Arial"/>
                        </a:rPr>
                        <a:t>237</a:t>
                      </a:r>
                      <a:endParaRPr lang="en-US" sz="1000" dirty="0">
                        <a:latin typeface="Arial"/>
                        <a:cs typeface="Arial"/>
                      </a:endParaRPr>
                    </a:p>
                  </a:txBody>
                  <a:tcPr marT="27432" marB="27432">
                    <a:cell3D prstMaterial="dkEdge">
                      <a:bevel w="25400" h="25400" prst="hardEdge"/>
                      <a:lightRig rig="flood" dir="t"/>
                    </a:cell3D>
                  </a:tcPr>
                </a:tc>
                <a:tc hMerge="1">
                  <a:txBody>
                    <a:bodyPr/>
                    <a:lstStyle/>
                    <a:p>
                      <a:endParaRPr lang="en-US"/>
                    </a:p>
                  </a:txBody>
                  <a:tcPr/>
                </a:tc>
                <a:tc gridSpan="2">
                  <a:txBody>
                    <a:bodyPr/>
                    <a:lstStyle/>
                    <a:p>
                      <a:pPr algn="ctr"/>
                      <a:r>
                        <a:rPr lang="en-US" sz="1000" dirty="0" smtClean="0">
                          <a:latin typeface="Arial"/>
                          <a:cs typeface="Arial"/>
                        </a:rPr>
                        <a:t>118</a:t>
                      </a:r>
                      <a:endParaRPr lang="en-US" sz="1000" dirty="0">
                        <a:latin typeface="Arial"/>
                        <a:cs typeface="Arial"/>
                      </a:endParaRPr>
                    </a:p>
                  </a:txBody>
                  <a:tcPr marT="27432" marB="27432">
                    <a:cell3D prstMaterial="dkEdge">
                      <a:bevel w="25400" h="25400" prst="hardEdge"/>
                      <a:lightRig rig="flood" dir="t"/>
                    </a:cell3D>
                  </a:tcPr>
                </a:tc>
                <a:tc hMerge="1">
                  <a:txBody>
                    <a:bodyPr/>
                    <a:lstStyle/>
                    <a:p>
                      <a:pPr algn="ctr"/>
                      <a:endParaRPr lang="en-US" sz="900" dirty="0">
                        <a:latin typeface="Arial"/>
                        <a:cs typeface="Arial"/>
                      </a:endParaRPr>
                    </a:p>
                  </a:txBody>
                  <a:tcPr/>
                </a:tc>
                <a:tc>
                  <a:txBody>
                    <a:bodyPr/>
                    <a:lstStyle/>
                    <a:p>
                      <a:pPr algn="ctr"/>
                      <a:r>
                        <a:rPr lang="en-US" sz="1000" dirty="0" smtClean="0">
                          <a:latin typeface="Arial"/>
                          <a:cs typeface="Arial"/>
                        </a:rPr>
                        <a:t>59</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39</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30</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20</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15</a:t>
                      </a:r>
                      <a:endParaRPr lang="en-US" sz="1000" dirty="0">
                        <a:latin typeface="Arial"/>
                        <a:cs typeface="Arial"/>
                      </a:endParaRPr>
                    </a:p>
                  </a:txBody>
                  <a:tcPr marT="27432" marB="27432">
                    <a:cell3D prstMaterial="dkEdge">
                      <a:bevel w="25400" h="25400" prst="hardEdge"/>
                      <a:lightRig rig="flood" dir="t"/>
                    </a:cell3D>
                  </a:tcPr>
                </a:tc>
              </a:tr>
              <a:tr h="152400">
                <a:tc gridSpan="2">
                  <a:txBody>
                    <a:bodyPr/>
                    <a:lstStyle/>
                    <a:p>
                      <a:pPr algn="r"/>
                      <a:r>
                        <a:rPr lang="en-US" sz="1000" dirty="0" smtClean="0">
                          <a:latin typeface="Arial"/>
                          <a:cs typeface="Arial"/>
                        </a:rPr>
                        <a:t>5,000,000</a:t>
                      </a:r>
                      <a:endParaRPr lang="en-US" sz="1000" dirty="0">
                        <a:latin typeface="Arial"/>
                        <a:cs typeface="Arial"/>
                      </a:endParaRPr>
                    </a:p>
                  </a:txBody>
                  <a:tcPr marT="27432" marB="27432">
                    <a:cell3D prstMaterial="dkEdge">
                      <a:bevel w="25400" h="25400" prst="hardEdge"/>
                      <a:lightRig rig="flood" dir="t"/>
                    </a:cell3D>
                    <a:solidFill>
                      <a:srgbClr val="FFFFFF"/>
                    </a:solidFill>
                  </a:tcPr>
                </a:tc>
                <a:tc hMerge="1">
                  <a:txBody>
                    <a:bodyPr/>
                    <a:lstStyle/>
                    <a:p>
                      <a:endParaRPr lang="en-US" sz="1000" dirty="0">
                        <a:latin typeface="Arial"/>
                        <a:cs typeface="Arial"/>
                      </a:endParaRPr>
                    </a:p>
                  </a:txBody>
                  <a:tcPr marT="27432" marB="27432"/>
                </a:tc>
                <a:tc>
                  <a:txBody>
                    <a:bodyPr/>
                    <a:lstStyle/>
                    <a:p>
                      <a:pPr algn="r"/>
                      <a:r>
                        <a:rPr lang="en-US" sz="1000" dirty="0" smtClean="0">
                          <a:latin typeface="Arial"/>
                          <a:cs typeface="Arial"/>
                        </a:rPr>
                        <a:t>13,699</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endParaRPr lang="en-US" sz="100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526</a:t>
                      </a:r>
                      <a:endParaRPr lang="en-US" sz="1000" dirty="0">
                        <a:latin typeface="Arial"/>
                        <a:cs typeface="Arial"/>
                      </a:endParaRPr>
                    </a:p>
                  </a:txBody>
                  <a:tcPr marT="27432" marB="27432">
                    <a:cell3D prstMaterial="dkEdge">
                      <a:bevel w="25400" h="25400" prst="hardEdge"/>
                      <a:lightRig rig="flood" dir="t"/>
                    </a:cell3D>
                    <a:solidFill>
                      <a:srgbClr val="FFFFFF"/>
                    </a:solidFill>
                  </a:tcPr>
                </a:tc>
                <a:tc gridSpan="2">
                  <a:txBody>
                    <a:bodyPr/>
                    <a:lstStyle/>
                    <a:p>
                      <a:pPr algn="ctr"/>
                      <a:r>
                        <a:rPr lang="en-US" sz="1000" dirty="0" smtClean="0">
                          <a:latin typeface="Arial"/>
                          <a:cs typeface="Arial"/>
                        </a:rPr>
                        <a:t>263</a:t>
                      </a:r>
                      <a:endParaRPr lang="en-US" sz="1000" dirty="0">
                        <a:latin typeface="Arial"/>
                        <a:cs typeface="Arial"/>
                      </a:endParaRPr>
                    </a:p>
                  </a:txBody>
                  <a:tcPr marT="27432" marB="27432">
                    <a:cell3D prstMaterial="dkEdge">
                      <a:bevel w="25400" h="25400" prst="hardEdge"/>
                      <a:lightRig rig="flood" dir="t"/>
                    </a:cell3D>
                    <a:solidFill>
                      <a:srgbClr val="FFFFFF"/>
                    </a:solidFill>
                  </a:tcPr>
                </a:tc>
                <a:tc hMerge="1">
                  <a:txBody>
                    <a:bodyPr/>
                    <a:lstStyle/>
                    <a:p>
                      <a:endParaRPr lang="en-US"/>
                    </a:p>
                  </a:txBody>
                  <a:tcPr/>
                </a:tc>
                <a:tc gridSpan="2">
                  <a:txBody>
                    <a:bodyPr/>
                    <a:lstStyle/>
                    <a:p>
                      <a:pPr algn="ctr"/>
                      <a:r>
                        <a:rPr lang="en-US" sz="1000" dirty="0" smtClean="0">
                          <a:latin typeface="Arial"/>
                          <a:cs typeface="Arial"/>
                        </a:rPr>
                        <a:t>132</a:t>
                      </a:r>
                      <a:endParaRPr lang="en-US" sz="1000" dirty="0">
                        <a:latin typeface="Arial"/>
                        <a:cs typeface="Arial"/>
                      </a:endParaRPr>
                    </a:p>
                  </a:txBody>
                  <a:tcPr marT="27432" marB="27432">
                    <a:cell3D prstMaterial="dkEdge">
                      <a:bevel w="25400" h="25400" prst="hardEdge"/>
                      <a:lightRig rig="flood" dir="t"/>
                    </a:cell3D>
                    <a:solidFill>
                      <a:srgbClr val="FFFFFF"/>
                    </a:solidFill>
                  </a:tcPr>
                </a:tc>
                <a:tc hMerge="1">
                  <a:txBody>
                    <a:bodyPr/>
                    <a:lstStyle/>
                    <a:p>
                      <a:pPr algn="ctr"/>
                      <a:endParaRPr lang="en-US" sz="900" dirty="0">
                        <a:latin typeface="Arial"/>
                        <a:cs typeface="Arial"/>
                      </a:endParaRPr>
                    </a:p>
                  </a:txBody>
                  <a:tcPr/>
                </a:tc>
                <a:tc>
                  <a:txBody>
                    <a:bodyPr/>
                    <a:lstStyle/>
                    <a:p>
                      <a:pPr algn="ctr"/>
                      <a:r>
                        <a:rPr lang="en-US" sz="1000" dirty="0" smtClean="0">
                          <a:latin typeface="Arial"/>
                          <a:cs typeface="Arial"/>
                        </a:rPr>
                        <a:t>66</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44</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33</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22</a:t>
                      </a:r>
                      <a:endParaRPr lang="en-US" sz="1000" dirty="0">
                        <a:latin typeface="Arial"/>
                        <a:cs typeface="Arial"/>
                      </a:endParaRPr>
                    </a:p>
                  </a:txBody>
                  <a:tcPr marT="27432" marB="27432">
                    <a:cell3D prstMaterial="dkEdge">
                      <a:bevel w="25400" h="25400" prst="hardEdge"/>
                      <a:lightRig rig="flood" dir="t"/>
                    </a:cell3D>
                    <a:solidFill>
                      <a:srgbClr val="FFFFFF"/>
                    </a:solidFill>
                  </a:tcPr>
                </a:tc>
                <a:tc>
                  <a:txBody>
                    <a:bodyPr/>
                    <a:lstStyle/>
                    <a:p>
                      <a:pPr algn="ctr"/>
                      <a:r>
                        <a:rPr lang="en-US" sz="1000" dirty="0" smtClean="0">
                          <a:latin typeface="Arial"/>
                          <a:cs typeface="Arial"/>
                        </a:rPr>
                        <a:t>16</a:t>
                      </a:r>
                      <a:endParaRPr lang="en-US" sz="1000" dirty="0">
                        <a:latin typeface="Arial"/>
                        <a:cs typeface="Arial"/>
                      </a:endParaRPr>
                    </a:p>
                  </a:txBody>
                  <a:tcPr marT="27432" marB="27432">
                    <a:cell3D prstMaterial="dkEdge">
                      <a:bevel w="25400" h="25400" prst="hardEdge"/>
                      <a:lightRig rig="flood" dir="t"/>
                    </a:cell3D>
                    <a:solidFill>
                      <a:srgbClr val="FFFFFF"/>
                    </a:solidFill>
                  </a:tcPr>
                </a:tc>
              </a:tr>
              <a:tr h="198120">
                <a:tc gridSpan="2">
                  <a:txBody>
                    <a:bodyPr/>
                    <a:lstStyle/>
                    <a:p>
                      <a:pPr algn="r"/>
                      <a:r>
                        <a:rPr lang="en-US" sz="1000" dirty="0" smtClean="0">
                          <a:latin typeface="Arial"/>
                          <a:cs typeface="Arial"/>
                        </a:rPr>
                        <a:t>5,500,000</a:t>
                      </a:r>
                      <a:endParaRPr lang="en-US" sz="1000" dirty="0">
                        <a:latin typeface="Arial"/>
                        <a:cs typeface="Arial"/>
                      </a:endParaRPr>
                    </a:p>
                  </a:txBody>
                  <a:tcPr marT="27432" marB="27432">
                    <a:cell3D prstMaterial="dkEdge">
                      <a:bevel w="25400" h="25400" prst="hardEdge"/>
                      <a:lightRig rig="flood" dir="t"/>
                    </a:cell3D>
                  </a:tcPr>
                </a:tc>
                <a:tc hMerge="1">
                  <a:txBody>
                    <a:bodyPr/>
                    <a:lstStyle/>
                    <a:p>
                      <a:endParaRPr lang="en-US" sz="1000" dirty="0">
                        <a:latin typeface="Arial"/>
                        <a:cs typeface="Arial"/>
                      </a:endParaRPr>
                    </a:p>
                  </a:txBody>
                  <a:tcPr marT="27432" marB="27432"/>
                </a:tc>
                <a:tc>
                  <a:txBody>
                    <a:bodyPr/>
                    <a:lstStyle/>
                    <a:p>
                      <a:pPr algn="r"/>
                      <a:r>
                        <a:rPr lang="en-US" sz="1000" dirty="0" smtClean="0">
                          <a:latin typeface="Arial"/>
                          <a:cs typeface="Arial"/>
                        </a:rPr>
                        <a:t>15,068</a:t>
                      </a:r>
                      <a:endParaRPr lang="en-US" sz="1000" dirty="0">
                        <a:latin typeface="Arial"/>
                        <a:cs typeface="Arial"/>
                      </a:endParaRPr>
                    </a:p>
                  </a:txBody>
                  <a:tcPr marT="27432" marB="27432">
                    <a:cell3D prstMaterial="dkEdge">
                      <a:bevel w="25400" h="25400" prst="hardEdge"/>
                      <a:lightRig rig="flood" dir="t"/>
                    </a:cell3D>
                  </a:tcPr>
                </a:tc>
                <a:tc>
                  <a:txBody>
                    <a:bodyPr/>
                    <a:lstStyle/>
                    <a:p>
                      <a:pPr algn="ct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579</a:t>
                      </a:r>
                      <a:endParaRPr lang="en-US" sz="1000" dirty="0">
                        <a:latin typeface="Arial"/>
                        <a:cs typeface="Arial"/>
                      </a:endParaRPr>
                    </a:p>
                  </a:txBody>
                  <a:tcPr marT="27432" marB="27432">
                    <a:cell3D prstMaterial="dkEdge">
                      <a:bevel w="25400" h="25400" prst="hardEdge"/>
                      <a:lightRig rig="flood" dir="t"/>
                    </a:cell3D>
                  </a:tcPr>
                </a:tc>
                <a:tc gridSpan="2">
                  <a:txBody>
                    <a:bodyPr/>
                    <a:lstStyle/>
                    <a:p>
                      <a:pPr algn="ctr"/>
                      <a:r>
                        <a:rPr lang="en-US" sz="1000" dirty="0" smtClean="0">
                          <a:latin typeface="Arial"/>
                          <a:cs typeface="Arial"/>
                        </a:rPr>
                        <a:t>289</a:t>
                      </a:r>
                      <a:endParaRPr lang="en-US" sz="1000" dirty="0">
                        <a:latin typeface="Arial"/>
                        <a:cs typeface="Arial"/>
                      </a:endParaRPr>
                    </a:p>
                  </a:txBody>
                  <a:tcPr marT="27432" marB="27432">
                    <a:cell3D prstMaterial="dkEdge">
                      <a:bevel w="25400" h="25400" prst="hardEdge"/>
                      <a:lightRig rig="flood" dir="t"/>
                    </a:cell3D>
                  </a:tcPr>
                </a:tc>
                <a:tc hMerge="1">
                  <a:txBody>
                    <a:bodyPr/>
                    <a:lstStyle/>
                    <a:p>
                      <a:endParaRPr lang="en-US"/>
                    </a:p>
                  </a:txBody>
                  <a:tcPr/>
                </a:tc>
                <a:tc gridSpan="2">
                  <a:txBody>
                    <a:bodyPr/>
                    <a:lstStyle/>
                    <a:p>
                      <a:pPr algn="ctr"/>
                      <a:r>
                        <a:rPr lang="en-US" sz="1000" dirty="0" smtClean="0">
                          <a:latin typeface="Arial"/>
                          <a:cs typeface="Arial"/>
                        </a:rPr>
                        <a:t>145</a:t>
                      </a:r>
                      <a:endParaRPr lang="en-US" sz="1000" dirty="0">
                        <a:latin typeface="Arial"/>
                        <a:cs typeface="Arial"/>
                      </a:endParaRPr>
                    </a:p>
                  </a:txBody>
                  <a:tcPr marT="27432" marB="27432">
                    <a:cell3D prstMaterial="dkEdge">
                      <a:bevel w="25400" h="25400" prst="hardEdge"/>
                      <a:lightRig rig="flood" dir="t"/>
                    </a:cell3D>
                  </a:tcPr>
                </a:tc>
                <a:tc hMerge="1">
                  <a:txBody>
                    <a:bodyPr/>
                    <a:lstStyle/>
                    <a:p>
                      <a:pPr algn="ctr"/>
                      <a:endParaRPr lang="en-US" sz="900" dirty="0">
                        <a:latin typeface="Arial"/>
                        <a:cs typeface="Arial"/>
                      </a:endParaRPr>
                    </a:p>
                  </a:txBody>
                  <a:tcPr/>
                </a:tc>
                <a:tc>
                  <a:txBody>
                    <a:bodyPr/>
                    <a:lstStyle/>
                    <a:p>
                      <a:pPr algn="ctr"/>
                      <a:r>
                        <a:rPr lang="en-US" sz="1000" dirty="0" smtClean="0">
                          <a:latin typeface="Arial"/>
                          <a:cs typeface="Arial"/>
                        </a:rPr>
                        <a:t>72</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48</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36</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24</a:t>
                      </a:r>
                      <a:endParaRPr lang="en-US" sz="1000" dirty="0">
                        <a:latin typeface="Arial"/>
                        <a:cs typeface="Arial"/>
                      </a:endParaRPr>
                    </a:p>
                  </a:txBody>
                  <a:tcPr marT="27432" marB="27432">
                    <a:cell3D prstMaterial="dkEdge">
                      <a:bevel w="25400" h="25400" prst="hardEdge"/>
                      <a:lightRig rig="flood" dir="t"/>
                    </a:cell3D>
                  </a:tcPr>
                </a:tc>
                <a:tc>
                  <a:txBody>
                    <a:bodyPr/>
                    <a:lstStyle/>
                    <a:p>
                      <a:pPr algn="ctr"/>
                      <a:r>
                        <a:rPr lang="en-US" sz="1000" dirty="0" smtClean="0">
                          <a:latin typeface="Arial"/>
                          <a:cs typeface="Arial"/>
                        </a:rPr>
                        <a:t>18</a:t>
                      </a:r>
                      <a:endParaRPr lang="en-US" sz="1000" dirty="0">
                        <a:latin typeface="Arial"/>
                        <a:cs typeface="Arial"/>
                      </a:endParaRPr>
                    </a:p>
                  </a:txBody>
                  <a:tcPr marT="27432" marB="27432">
                    <a:cell3D prstMaterial="dkEdge">
                      <a:bevel w="25400" h="25400" prst="hardEdge"/>
                      <a:lightRig rig="flood" dir="t"/>
                    </a:cell3D>
                  </a:tcPr>
                </a:tc>
              </a:tr>
              <a:tr h="167640">
                <a:tc gridSpan="2">
                  <a:txBody>
                    <a:bodyPr/>
                    <a:lstStyle/>
                    <a:p>
                      <a:pPr algn="r"/>
                      <a:r>
                        <a:rPr lang="en-US" sz="1000" smtClean="0">
                          <a:latin typeface="Arial"/>
                          <a:cs typeface="Arial"/>
                        </a:rPr>
                        <a:t>6,000,000</a:t>
                      </a:r>
                      <a:endParaRPr lang="en-US" sz="1000" dirty="0">
                        <a:latin typeface="Arial"/>
                        <a:cs typeface="Arial"/>
                      </a:endParaRPr>
                    </a:p>
                  </a:txBody>
                  <a:tcPr marT="27432" marB="27432">
                    <a:cell3D prstMaterial="dkEdge">
                      <a:bevel w="25400" h="25400" prst="hardEdge"/>
                      <a:lightRig rig="flood" dir="t"/>
                    </a:cell3D>
                    <a:solidFill>
                      <a:schemeClr val="bg1"/>
                    </a:solidFill>
                  </a:tcPr>
                </a:tc>
                <a:tc hMerge="1">
                  <a:txBody>
                    <a:bodyPr/>
                    <a:lstStyle/>
                    <a:p>
                      <a:endParaRPr lang="en-US" sz="1000" dirty="0">
                        <a:latin typeface="Arial"/>
                        <a:cs typeface="Arial"/>
                      </a:endParaRPr>
                    </a:p>
                  </a:txBody>
                  <a:tcPr marT="27432" marB="27432"/>
                </a:tc>
                <a:tc>
                  <a:txBody>
                    <a:bodyPr/>
                    <a:lstStyle/>
                    <a:p>
                      <a:pPr algn="r"/>
                      <a:r>
                        <a:rPr lang="en-US" sz="1000" dirty="0" smtClean="0">
                          <a:latin typeface="Arial"/>
                          <a:cs typeface="Arial"/>
                        </a:rPr>
                        <a:t>16,438</a:t>
                      </a:r>
                      <a:endParaRPr lang="en-US" sz="1000" dirty="0">
                        <a:latin typeface="Arial"/>
                        <a:cs typeface="Arial"/>
                      </a:endParaRPr>
                    </a:p>
                  </a:txBody>
                  <a:tcPr marT="27432" marB="27432">
                    <a:cell3D prstMaterial="dkEdge">
                      <a:bevel w="25400" h="25400" prst="hardEdge"/>
                      <a:lightRig rig="flood" dir="t"/>
                    </a:cell3D>
                    <a:solidFill>
                      <a:schemeClr val="bg1"/>
                    </a:solidFill>
                  </a:tcPr>
                </a:tc>
                <a:tc>
                  <a:txBody>
                    <a:bodyPr/>
                    <a:lstStyle/>
                    <a:p>
                      <a:pPr algn="ctr"/>
                      <a:endParaRPr lang="en-US" sz="1000" dirty="0">
                        <a:latin typeface="Arial"/>
                        <a:cs typeface="Arial"/>
                      </a:endParaRPr>
                    </a:p>
                  </a:txBody>
                  <a:tcPr marT="27432" marB="27432">
                    <a:cell3D prstMaterial="dkEdge">
                      <a:bevel w="25400" h="25400" prst="hardEdge"/>
                      <a:lightRig rig="flood" dir="t"/>
                    </a:cell3D>
                    <a:solidFill>
                      <a:schemeClr val="bg1"/>
                    </a:solidFill>
                  </a:tcPr>
                </a:tc>
                <a:tc>
                  <a:txBody>
                    <a:bodyPr/>
                    <a:lstStyle/>
                    <a:p>
                      <a:pPr algn="ctr"/>
                      <a:r>
                        <a:rPr lang="en-US" sz="1000" dirty="0" smtClean="0">
                          <a:latin typeface="Arial"/>
                          <a:cs typeface="Arial"/>
                        </a:rPr>
                        <a:t>631</a:t>
                      </a:r>
                      <a:endParaRPr lang="en-US" sz="1000" dirty="0">
                        <a:latin typeface="Arial"/>
                        <a:cs typeface="Arial"/>
                      </a:endParaRPr>
                    </a:p>
                  </a:txBody>
                  <a:tcPr marT="27432" marB="27432">
                    <a:cell3D prstMaterial="dkEdge">
                      <a:bevel w="25400" h="25400" prst="hardEdge"/>
                      <a:lightRig rig="flood" dir="t"/>
                    </a:cell3D>
                    <a:solidFill>
                      <a:schemeClr val="bg1"/>
                    </a:solidFill>
                  </a:tcPr>
                </a:tc>
                <a:tc gridSpan="2">
                  <a:txBody>
                    <a:bodyPr/>
                    <a:lstStyle/>
                    <a:p>
                      <a:pPr algn="ctr"/>
                      <a:r>
                        <a:rPr lang="en-US" sz="1000" dirty="0" smtClean="0">
                          <a:latin typeface="Arial"/>
                          <a:cs typeface="Arial"/>
                        </a:rPr>
                        <a:t>316</a:t>
                      </a:r>
                      <a:endParaRPr lang="en-US" sz="1000" dirty="0">
                        <a:latin typeface="Arial"/>
                        <a:cs typeface="Arial"/>
                      </a:endParaRPr>
                    </a:p>
                  </a:txBody>
                  <a:tcPr marT="27432" marB="27432">
                    <a:cell3D prstMaterial="dkEdge">
                      <a:bevel w="25400" h="25400" prst="hardEdge"/>
                      <a:lightRig rig="flood" dir="t"/>
                    </a:cell3D>
                    <a:solidFill>
                      <a:schemeClr val="bg1"/>
                    </a:solidFill>
                  </a:tcPr>
                </a:tc>
                <a:tc hMerge="1">
                  <a:txBody>
                    <a:bodyPr/>
                    <a:lstStyle/>
                    <a:p>
                      <a:endParaRPr lang="en-US"/>
                    </a:p>
                  </a:txBody>
                  <a:tcPr/>
                </a:tc>
                <a:tc gridSpan="2">
                  <a:txBody>
                    <a:bodyPr/>
                    <a:lstStyle/>
                    <a:p>
                      <a:pPr algn="ctr"/>
                      <a:r>
                        <a:rPr lang="en-US" sz="1000" dirty="0" smtClean="0">
                          <a:latin typeface="Arial"/>
                          <a:cs typeface="Arial"/>
                        </a:rPr>
                        <a:t>158</a:t>
                      </a:r>
                      <a:endParaRPr lang="en-US" sz="1000" dirty="0">
                        <a:latin typeface="Arial"/>
                        <a:cs typeface="Arial"/>
                      </a:endParaRPr>
                    </a:p>
                  </a:txBody>
                  <a:tcPr marT="27432" marB="27432">
                    <a:cell3D prstMaterial="dkEdge">
                      <a:bevel w="25400" h="25400" prst="hardEdge"/>
                      <a:lightRig rig="flood" dir="t"/>
                    </a:cell3D>
                    <a:solidFill>
                      <a:schemeClr val="bg1"/>
                    </a:solidFill>
                  </a:tcPr>
                </a:tc>
                <a:tc hMerge="1">
                  <a:txBody>
                    <a:bodyPr/>
                    <a:lstStyle/>
                    <a:p>
                      <a:pPr algn="ctr"/>
                      <a:endParaRPr lang="en-US" sz="900" dirty="0">
                        <a:latin typeface="Arial"/>
                        <a:cs typeface="Arial"/>
                      </a:endParaRPr>
                    </a:p>
                  </a:txBody>
                  <a:tcPr/>
                </a:tc>
                <a:tc>
                  <a:txBody>
                    <a:bodyPr/>
                    <a:lstStyle/>
                    <a:p>
                      <a:pPr algn="ctr"/>
                      <a:r>
                        <a:rPr lang="en-US" sz="1000" dirty="0" smtClean="0">
                          <a:latin typeface="Arial"/>
                          <a:cs typeface="Arial"/>
                        </a:rPr>
                        <a:t>79</a:t>
                      </a:r>
                      <a:endParaRPr lang="en-US" sz="1000" dirty="0">
                        <a:latin typeface="Arial"/>
                        <a:cs typeface="Arial"/>
                      </a:endParaRPr>
                    </a:p>
                  </a:txBody>
                  <a:tcPr marT="27432" marB="27432">
                    <a:cell3D prstMaterial="dkEdge">
                      <a:bevel w="25400" h="25400" prst="hardEdge"/>
                      <a:lightRig rig="flood" dir="t"/>
                    </a:cell3D>
                    <a:solidFill>
                      <a:schemeClr val="bg1"/>
                    </a:solidFill>
                  </a:tcPr>
                </a:tc>
                <a:tc>
                  <a:txBody>
                    <a:bodyPr/>
                    <a:lstStyle/>
                    <a:p>
                      <a:pPr algn="ctr"/>
                      <a:r>
                        <a:rPr lang="en-US" sz="1000" dirty="0" smtClean="0">
                          <a:latin typeface="Arial"/>
                          <a:cs typeface="Arial"/>
                        </a:rPr>
                        <a:t>53</a:t>
                      </a:r>
                      <a:endParaRPr lang="en-US" sz="1000" dirty="0">
                        <a:latin typeface="Arial"/>
                        <a:cs typeface="Arial"/>
                      </a:endParaRPr>
                    </a:p>
                  </a:txBody>
                  <a:tcPr marT="27432" marB="27432">
                    <a:cell3D prstMaterial="dkEdge">
                      <a:bevel w="25400" h="25400" prst="hardEdge"/>
                      <a:lightRig rig="flood" dir="t"/>
                    </a:cell3D>
                    <a:solidFill>
                      <a:schemeClr val="bg1"/>
                    </a:solidFill>
                  </a:tcPr>
                </a:tc>
                <a:tc>
                  <a:txBody>
                    <a:bodyPr/>
                    <a:lstStyle/>
                    <a:p>
                      <a:pPr algn="ctr"/>
                      <a:r>
                        <a:rPr lang="en-US" sz="1000" dirty="0" smtClean="0">
                          <a:latin typeface="Arial"/>
                          <a:cs typeface="Arial"/>
                        </a:rPr>
                        <a:t>39</a:t>
                      </a:r>
                      <a:endParaRPr lang="en-US" sz="1000" dirty="0">
                        <a:latin typeface="Arial"/>
                        <a:cs typeface="Arial"/>
                      </a:endParaRPr>
                    </a:p>
                  </a:txBody>
                  <a:tcPr marT="27432" marB="27432">
                    <a:cell3D prstMaterial="dkEdge">
                      <a:bevel w="25400" h="25400" prst="hardEdge"/>
                      <a:lightRig rig="flood" dir="t"/>
                    </a:cell3D>
                    <a:solidFill>
                      <a:schemeClr val="bg1"/>
                    </a:solidFill>
                  </a:tcPr>
                </a:tc>
                <a:tc>
                  <a:txBody>
                    <a:bodyPr/>
                    <a:lstStyle/>
                    <a:p>
                      <a:pPr algn="ctr"/>
                      <a:r>
                        <a:rPr lang="en-US" sz="1000" dirty="0" smtClean="0">
                          <a:latin typeface="Arial"/>
                          <a:cs typeface="Arial"/>
                        </a:rPr>
                        <a:t>26</a:t>
                      </a:r>
                      <a:endParaRPr lang="en-US" sz="1000" dirty="0">
                        <a:latin typeface="Arial"/>
                        <a:cs typeface="Arial"/>
                      </a:endParaRPr>
                    </a:p>
                  </a:txBody>
                  <a:tcPr marT="27432" marB="27432">
                    <a:cell3D prstMaterial="dkEdge">
                      <a:bevel w="25400" h="25400" prst="hardEdge"/>
                      <a:lightRig rig="flood" dir="t"/>
                    </a:cell3D>
                    <a:solidFill>
                      <a:schemeClr val="bg1"/>
                    </a:solidFill>
                  </a:tcPr>
                </a:tc>
                <a:tc>
                  <a:txBody>
                    <a:bodyPr/>
                    <a:lstStyle/>
                    <a:p>
                      <a:pPr algn="ctr"/>
                      <a:r>
                        <a:rPr lang="en-US" sz="1000" dirty="0" smtClean="0">
                          <a:latin typeface="Arial"/>
                          <a:cs typeface="Arial"/>
                        </a:rPr>
                        <a:t>20</a:t>
                      </a:r>
                      <a:endParaRPr lang="en-US" sz="1000" dirty="0">
                        <a:latin typeface="Arial"/>
                        <a:cs typeface="Arial"/>
                      </a:endParaRPr>
                    </a:p>
                  </a:txBody>
                  <a:tcPr marT="27432" marB="27432">
                    <a:cell3D prstMaterial="dkEdge">
                      <a:bevel w="25400" h="25400" prst="hardEdge"/>
                      <a:lightRig rig="flood" dir="t"/>
                    </a:cell3D>
                    <a:solidFill>
                      <a:schemeClr val="bg1"/>
                    </a:solidFill>
                  </a:tcPr>
                </a:tc>
              </a:tr>
            </a:tbl>
          </a:graphicData>
        </a:graphic>
      </p:graphicFrame>
      <p:cxnSp>
        <p:nvCxnSpPr>
          <p:cNvPr id="5" name="Straight Arrow Connector 4"/>
          <p:cNvCxnSpPr/>
          <p:nvPr/>
        </p:nvCxnSpPr>
        <p:spPr>
          <a:xfrm>
            <a:off x="6781800" y="2133600"/>
            <a:ext cx="0" cy="12192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2590800" y="3429000"/>
            <a:ext cx="38862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856812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93330" y="381000"/>
            <a:ext cx="3557384" cy="646331"/>
          </a:xfrm>
          <a:prstGeom prst="rect">
            <a:avLst/>
          </a:prstGeom>
          <a:noFill/>
        </p:spPr>
        <p:txBody>
          <a:bodyPr wrap="none" rtlCol="0">
            <a:spAutoFit/>
          </a:bodyPr>
          <a:lstStyle/>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Water = Energy</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
        <p:nvSpPr>
          <p:cNvPr id="3" name="TextBox 2"/>
          <p:cNvSpPr txBox="1"/>
          <p:nvPr/>
        </p:nvSpPr>
        <p:spPr>
          <a:xfrm>
            <a:off x="305448" y="1295400"/>
            <a:ext cx="8533105" cy="4945970"/>
          </a:xfrm>
          <a:prstGeom prst="rect">
            <a:avLst/>
          </a:prstGeom>
          <a:noFill/>
        </p:spPr>
        <p:txBody>
          <a:bodyPr wrap="none" rtlCol="0">
            <a:spAutoFit/>
          </a:bodyPr>
          <a:lstStyle/>
          <a:p>
            <a:pPr marL="285750" indent="-285750">
              <a:buClr>
                <a:srgbClr val="008000"/>
              </a:buClr>
              <a:buFont typeface="Wingdings" charset="2"/>
              <a:buChar char="ü"/>
            </a:pPr>
            <a:r>
              <a:rPr lang="en-US" sz="2000" b="1" dirty="0" smtClean="0"/>
              <a:t>10 </a:t>
            </a:r>
            <a:r>
              <a:rPr lang="en-US" sz="2000" b="1" dirty="0"/>
              <a:t>gallons of water lost through normal hot water distribution represents </a:t>
            </a:r>
            <a:br>
              <a:rPr lang="en-US" sz="2000" b="1" dirty="0"/>
            </a:br>
            <a:r>
              <a:rPr lang="en-US" sz="2000" b="1" dirty="0" smtClean="0"/>
              <a:t>1 </a:t>
            </a:r>
            <a:r>
              <a:rPr lang="en-US" sz="2000" b="1" dirty="0"/>
              <a:t>kilowatt-hour of energy</a:t>
            </a:r>
            <a:r>
              <a:rPr lang="en-US" sz="2000" b="1" dirty="0" smtClean="0"/>
              <a:t>.</a:t>
            </a:r>
          </a:p>
          <a:p>
            <a:pPr marL="285750" indent="-285750">
              <a:buClr>
                <a:srgbClr val="008000"/>
              </a:buClr>
              <a:buFont typeface="Wingdings" charset="2"/>
              <a:buChar char="ü"/>
            </a:pPr>
            <a:endParaRPr lang="en-US" sz="2000" b="1" dirty="0"/>
          </a:p>
          <a:p>
            <a:pPr marL="285750" indent="-285750">
              <a:buClr>
                <a:srgbClr val="008000"/>
              </a:buClr>
              <a:buFont typeface="Wingdings" charset="2"/>
              <a:buChar char="ü"/>
            </a:pPr>
            <a:r>
              <a:rPr lang="en-US" sz="2000" b="1" dirty="0" smtClean="0"/>
              <a:t>As </a:t>
            </a:r>
            <a:r>
              <a:rPr lang="en-US" sz="2000" b="1" dirty="0"/>
              <a:t>with inefficient distribution systems and inevitable water waste, the </a:t>
            </a:r>
            <a:br>
              <a:rPr lang="en-US" sz="2000" b="1" dirty="0"/>
            </a:br>
            <a:r>
              <a:rPr lang="en-US" sz="2000" b="1" dirty="0" smtClean="0"/>
              <a:t>embedded </a:t>
            </a:r>
            <a:r>
              <a:rPr lang="en-US" sz="2000" b="1" dirty="0"/>
              <a:t>energy is also lost down the drain. </a:t>
            </a:r>
            <a:endParaRPr lang="en-US" sz="2000" b="1" dirty="0" smtClean="0"/>
          </a:p>
          <a:p>
            <a:pPr marL="285750" indent="-285750">
              <a:buClr>
                <a:srgbClr val="008000"/>
              </a:buClr>
              <a:buFont typeface="Wingdings" charset="2"/>
              <a:buChar char="ü"/>
            </a:pPr>
            <a:endParaRPr lang="en-US" sz="2000" b="1" dirty="0"/>
          </a:p>
          <a:p>
            <a:pPr marL="285750" indent="-285750">
              <a:buClr>
                <a:srgbClr val="008000"/>
              </a:buClr>
              <a:buFont typeface="Wingdings" charset="2"/>
              <a:buChar char="ü"/>
            </a:pPr>
            <a:r>
              <a:rPr lang="en-US" sz="2000" b="1" dirty="0" smtClean="0"/>
              <a:t>According </a:t>
            </a:r>
            <a:r>
              <a:rPr lang="en-US" sz="2000" b="1" dirty="0"/>
              <a:t>to the U.S. Environmental Protection Agency‘s (EPA) Green Lights </a:t>
            </a:r>
            <a:br>
              <a:rPr lang="en-US" sz="2000" b="1" dirty="0"/>
            </a:br>
            <a:r>
              <a:rPr lang="en-US" sz="2000" b="1" dirty="0" smtClean="0"/>
              <a:t>program</a:t>
            </a:r>
            <a:r>
              <a:rPr lang="en-US" sz="2000" b="1" dirty="0"/>
              <a:t>, production and consumption of electricity is directly linked to </a:t>
            </a:r>
            <a:r>
              <a:rPr lang="en-US" sz="2000" b="1" dirty="0" smtClean="0"/>
              <a:t>air </a:t>
            </a:r>
            <a:br>
              <a:rPr lang="en-US" sz="2000" b="1" dirty="0" smtClean="0"/>
            </a:br>
            <a:r>
              <a:rPr lang="en-US" sz="2000" b="1" dirty="0" smtClean="0"/>
              <a:t>quality </a:t>
            </a:r>
            <a:r>
              <a:rPr lang="en-US" sz="2000" b="1" dirty="0"/>
              <a:t>and carbon footprint</a:t>
            </a:r>
            <a:r>
              <a:rPr lang="en-US" sz="2000" b="1" dirty="0" smtClean="0"/>
              <a:t>.</a:t>
            </a:r>
          </a:p>
          <a:p>
            <a:pPr marL="285750" indent="-285750">
              <a:buClr>
                <a:srgbClr val="008000"/>
              </a:buClr>
              <a:buFont typeface="Wingdings" charset="2"/>
              <a:buChar char="ü"/>
            </a:pPr>
            <a:endParaRPr lang="en-US" sz="2000" b="1" dirty="0"/>
          </a:p>
          <a:p>
            <a:pPr marL="285750" indent="-285750">
              <a:buClr>
                <a:srgbClr val="008000"/>
              </a:buClr>
              <a:buFont typeface="Wingdings" charset="2"/>
              <a:buChar char="ü"/>
            </a:pPr>
            <a:r>
              <a:rPr lang="en-US" sz="2000" b="1" dirty="0" smtClean="0"/>
              <a:t>On </a:t>
            </a:r>
            <a:r>
              <a:rPr lang="en-US" sz="2000" b="1" dirty="0"/>
              <a:t>average, every kilowatt-hour of electricity emits: </a:t>
            </a:r>
          </a:p>
          <a:p>
            <a:pPr marL="742950" lvl="1" indent="-285750">
              <a:buClr>
                <a:srgbClr val="3366FF"/>
              </a:buClr>
              <a:buFont typeface="Wingdings" charset="2"/>
              <a:buChar char="v"/>
            </a:pPr>
            <a:endParaRPr lang="en-US" dirty="0" smtClean="0"/>
          </a:p>
          <a:p>
            <a:pPr marL="742950" lvl="1" indent="-285750">
              <a:lnSpc>
                <a:spcPct val="50000"/>
              </a:lnSpc>
              <a:buClr>
                <a:srgbClr val="3366FF"/>
              </a:buClr>
              <a:buFont typeface="Wingdings" charset="2"/>
              <a:buChar char="v"/>
            </a:pPr>
            <a:r>
              <a:rPr lang="en-US" dirty="0" smtClean="0"/>
              <a:t>1.5 </a:t>
            </a:r>
            <a:r>
              <a:rPr lang="en-US" dirty="0"/>
              <a:t>POUNDS OF CARBON DIOXDE</a:t>
            </a:r>
          </a:p>
          <a:p>
            <a:pPr marL="742950" lvl="1" indent="-285750">
              <a:lnSpc>
                <a:spcPct val="140000"/>
              </a:lnSpc>
              <a:buClr>
                <a:srgbClr val="3366FF"/>
              </a:buClr>
              <a:buFont typeface="Wingdings" charset="2"/>
              <a:buChar char="v"/>
            </a:pPr>
            <a:r>
              <a:rPr lang="en-US" dirty="0" smtClean="0"/>
              <a:t>5.8 </a:t>
            </a:r>
            <a:r>
              <a:rPr lang="en-US" dirty="0"/>
              <a:t>GRAMS OF SULFUR DIOXIDE</a:t>
            </a:r>
          </a:p>
          <a:p>
            <a:pPr marL="742950" lvl="1" indent="-285750">
              <a:lnSpc>
                <a:spcPct val="140000"/>
              </a:lnSpc>
              <a:buClr>
                <a:srgbClr val="3366FF"/>
              </a:buClr>
              <a:buFont typeface="Wingdings" charset="2"/>
              <a:buChar char="v"/>
            </a:pPr>
            <a:r>
              <a:rPr lang="en-US" dirty="0" smtClean="0"/>
              <a:t>2.5 </a:t>
            </a:r>
            <a:r>
              <a:rPr lang="en-US" dirty="0"/>
              <a:t>GRAMS OF NITROGEN OXIDES</a:t>
            </a:r>
          </a:p>
          <a:p>
            <a:endParaRPr lang="en-US" dirty="0"/>
          </a:p>
        </p:txBody>
      </p:sp>
    </p:spTree>
    <p:extLst>
      <p:ext uri="{BB962C8B-B14F-4D97-AF65-F5344CB8AC3E}">
        <p14:creationId xmlns:p14="http://schemas.microsoft.com/office/powerpoint/2010/main" val="353559792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1836" y="381000"/>
            <a:ext cx="6300373" cy="646331"/>
          </a:xfrm>
          <a:prstGeom prst="rect">
            <a:avLst/>
          </a:prstGeom>
          <a:noFill/>
        </p:spPr>
        <p:txBody>
          <a:bodyPr wrap="none" rtlCol="0">
            <a:spAutoFit/>
          </a:bodyPr>
          <a:lstStyle/>
          <a:p>
            <a:pPr algn="ct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Impacts on Costs and Resources</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
        <p:nvSpPr>
          <p:cNvPr id="3" name="TextBox 2"/>
          <p:cNvSpPr txBox="1"/>
          <p:nvPr/>
        </p:nvSpPr>
        <p:spPr>
          <a:xfrm>
            <a:off x="685800" y="1371600"/>
            <a:ext cx="7032694" cy="1200329"/>
          </a:xfrm>
          <a:prstGeom prst="rect">
            <a:avLst/>
          </a:prstGeom>
          <a:noFill/>
        </p:spPr>
        <p:txBody>
          <a:bodyPr wrap="none" rtlCol="0">
            <a:spAutoFit/>
          </a:bodyPr>
          <a:lstStyle/>
          <a:p>
            <a:pPr marL="285750" indent="-285750">
              <a:buClr>
                <a:srgbClr val="008000"/>
              </a:buClr>
              <a:buFont typeface="Wingdings" charset="2"/>
              <a:buChar char="ü"/>
            </a:pPr>
            <a:r>
              <a:rPr lang="en-US" b="1" dirty="0" smtClean="0"/>
              <a:t>A </a:t>
            </a:r>
            <a:r>
              <a:rPr lang="en-US" b="1" dirty="0"/>
              <a:t>little waste in one household leads to a lot of waste across society. </a:t>
            </a:r>
          </a:p>
          <a:p>
            <a:pPr marL="285750" indent="-285750">
              <a:buClr>
                <a:srgbClr val="008000"/>
              </a:buClr>
              <a:buFont typeface="Wingdings" charset="2"/>
              <a:buChar char="ü"/>
            </a:pPr>
            <a:endParaRPr lang="en-US" b="1" dirty="0"/>
          </a:p>
          <a:p>
            <a:pPr marL="285750" indent="-285750">
              <a:buClr>
                <a:srgbClr val="008000"/>
              </a:buClr>
              <a:buFont typeface="Wingdings" charset="2"/>
              <a:buChar char="ü"/>
            </a:pPr>
            <a:r>
              <a:rPr lang="en-US" b="1" dirty="0" smtClean="0"/>
              <a:t>A </a:t>
            </a:r>
            <a:r>
              <a:rPr lang="en-US" b="1" dirty="0"/>
              <a:t>little improvement makes a big impact to resource sustainability. </a:t>
            </a:r>
          </a:p>
          <a:p>
            <a:pPr marL="285750" indent="-285750">
              <a:buClr>
                <a:srgbClr val="008000"/>
              </a:buClr>
              <a:buFont typeface="Wingdings" charset="2"/>
              <a:buChar char="ü"/>
            </a:pPr>
            <a:endParaRPr lang="en-US" dirty="0"/>
          </a:p>
        </p:txBody>
      </p:sp>
      <p:pic>
        <p:nvPicPr>
          <p:cNvPr id="4" name="Picture 3"/>
          <p:cNvPicPr>
            <a:picLocks noChangeAspect="1"/>
          </p:cNvPicPr>
          <p:nvPr/>
        </p:nvPicPr>
        <p:blipFill>
          <a:blip r:embed="rId2"/>
          <a:stretch>
            <a:fillRect/>
          </a:stretch>
        </p:blipFill>
        <p:spPr>
          <a:xfrm>
            <a:off x="609600" y="2616475"/>
            <a:ext cx="6553200" cy="3784325"/>
          </a:xfrm>
          <a:prstGeom prst="rect">
            <a:avLst/>
          </a:prstGeom>
        </p:spPr>
      </p:pic>
    </p:spTree>
    <p:extLst>
      <p:ext uri="{BB962C8B-B14F-4D97-AF65-F5344CB8AC3E}">
        <p14:creationId xmlns:p14="http://schemas.microsoft.com/office/powerpoint/2010/main" val="142159515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2798" y="381000"/>
            <a:ext cx="7398404" cy="997196"/>
          </a:xfrm>
          <a:prstGeom prst="rect">
            <a:avLst/>
          </a:prstGeom>
          <a:noFill/>
        </p:spPr>
        <p:txBody>
          <a:bodyPr wrap="none" rtlCol="0">
            <a:spAutoFit/>
          </a:bodyPr>
          <a:lstStyle/>
          <a:p>
            <a:pPr algn="ctr">
              <a:lnSpc>
                <a:spcPct val="80000"/>
              </a:lnSpc>
            </a:pP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On Demand Pumps: A Viable Solution </a:t>
            </a:r>
            <a:endPar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lnSpc>
                <a:spcPct val="80000"/>
              </a:lnSpc>
            </a:pP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for </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Sustainable Design</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
        <p:nvSpPr>
          <p:cNvPr id="3" name="TextBox 2"/>
          <p:cNvSpPr txBox="1"/>
          <p:nvPr/>
        </p:nvSpPr>
        <p:spPr>
          <a:xfrm>
            <a:off x="1395490" y="1487269"/>
            <a:ext cx="5294142" cy="646331"/>
          </a:xfrm>
          <a:prstGeom prst="rect">
            <a:avLst/>
          </a:prstGeom>
          <a:noFill/>
        </p:spPr>
        <p:txBody>
          <a:bodyPr wrap="none" rtlCol="0">
            <a:spAutoFit/>
          </a:bodyPr>
          <a:lstStyle/>
          <a:p>
            <a:pPr marL="285750" indent="-285750">
              <a:buClr>
                <a:srgbClr val="008000"/>
              </a:buClr>
              <a:buFont typeface="Wingdings" charset="2"/>
              <a:buChar char="ü"/>
            </a:pPr>
            <a:r>
              <a:rPr lang="en-US" b="1" dirty="0"/>
              <a:t>How much money can be saved in </a:t>
            </a:r>
            <a:r>
              <a:rPr lang="en-US" b="1" dirty="0" smtClean="0"/>
              <a:t>the </a:t>
            </a:r>
            <a:r>
              <a:rPr lang="en-US" b="1" dirty="0"/>
              <a:t>US by using </a:t>
            </a:r>
            <a:r>
              <a:rPr lang="en-US" b="1" dirty="0" smtClean="0"/>
              <a:t/>
            </a:r>
            <a:br>
              <a:rPr lang="en-US" b="1" dirty="0" smtClean="0"/>
            </a:br>
            <a:r>
              <a:rPr lang="en-US" b="1" dirty="0" smtClean="0"/>
              <a:t>demand </a:t>
            </a:r>
            <a:r>
              <a:rPr lang="en-US" b="1" dirty="0"/>
              <a:t>pumps in single family homes?</a:t>
            </a:r>
          </a:p>
        </p:txBody>
      </p:sp>
      <p:pic>
        <p:nvPicPr>
          <p:cNvPr id="5" name="Picture 4"/>
          <p:cNvPicPr>
            <a:picLocks noChangeAspect="1"/>
          </p:cNvPicPr>
          <p:nvPr/>
        </p:nvPicPr>
        <p:blipFill>
          <a:blip/>
          <a:stretch>
            <a:fillRect/>
          </a:stretch>
        </p:blipFill>
        <p:spPr>
          <a:xfrm>
            <a:off x="914400" y="2286000"/>
            <a:ext cx="6324600" cy="3937751"/>
          </a:xfrm>
          <a:prstGeom prst="rect">
            <a:avLst/>
          </a:prstGeom>
        </p:spPr>
      </p:pic>
    </p:spTree>
    <p:extLst>
      <p:ext uri="{BB962C8B-B14F-4D97-AF65-F5344CB8AC3E}">
        <p14:creationId xmlns:p14="http://schemas.microsoft.com/office/powerpoint/2010/main" val="367662680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8929" y="970002"/>
            <a:ext cx="8006143" cy="553998"/>
          </a:xfrm>
          <a:prstGeom prst="rect">
            <a:avLst/>
          </a:prstGeom>
          <a:noFill/>
        </p:spPr>
        <p:txBody>
          <a:bodyPr wrap="none" rtlCol="0">
            <a:spAutoFit/>
          </a:bodyPr>
          <a:lstStyle/>
          <a:p>
            <a:pPr algn="ctr">
              <a:lnSpc>
                <a:spcPct val="80000"/>
              </a:lnSpc>
            </a:pP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Sustainable Design </a:t>
            </a: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&amp; Meeting </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our Needs</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
        <p:nvSpPr>
          <p:cNvPr id="3" name="TextBox 2"/>
          <p:cNvSpPr txBox="1"/>
          <p:nvPr/>
        </p:nvSpPr>
        <p:spPr>
          <a:xfrm>
            <a:off x="533400" y="2133600"/>
            <a:ext cx="8207783" cy="3139321"/>
          </a:xfrm>
          <a:prstGeom prst="rect">
            <a:avLst/>
          </a:prstGeom>
          <a:noFill/>
        </p:spPr>
        <p:txBody>
          <a:bodyPr wrap="none" rtlCol="0">
            <a:spAutoFit/>
          </a:bodyPr>
          <a:lstStyle/>
          <a:p>
            <a:r>
              <a:rPr lang="en-US" b="1" dirty="0"/>
              <a:t>Sometimes we don‘t think about sustainability of our water distribution, </a:t>
            </a:r>
            <a:r>
              <a:rPr lang="en-US" b="1" dirty="0" smtClean="0"/>
              <a:t/>
            </a:r>
            <a:br>
              <a:rPr lang="en-US" b="1" dirty="0" smtClean="0"/>
            </a:br>
            <a:r>
              <a:rPr lang="en-US" b="1" dirty="0" smtClean="0"/>
              <a:t>but </a:t>
            </a:r>
            <a:r>
              <a:rPr lang="en-US" b="1" dirty="0"/>
              <a:t>oftentimes a more sustainable design contributes to what we really </a:t>
            </a:r>
            <a:r>
              <a:rPr lang="en-US" b="1" dirty="0" smtClean="0"/>
              <a:t/>
            </a:r>
            <a:br>
              <a:rPr lang="en-US" b="1" dirty="0" smtClean="0"/>
            </a:br>
            <a:r>
              <a:rPr lang="en-US" b="1" dirty="0" smtClean="0"/>
              <a:t>want </a:t>
            </a:r>
            <a:r>
              <a:rPr lang="en-US" b="1" dirty="0"/>
              <a:t>from hot water, which is:</a:t>
            </a:r>
          </a:p>
          <a:p>
            <a:endParaRPr lang="en-US" dirty="0"/>
          </a:p>
          <a:p>
            <a:endParaRPr lang="en-US" dirty="0" smtClean="0"/>
          </a:p>
          <a:p>
            <a:endParaRPr lang="en-US" dirty="0"/>
          </a:p>
          <a:p>
            <a:endParaRPr lang="en-US" dirty="0" smtClean="0"/>
          </a:p>
          <a:p>
            <a:endParaRPr lang="en-US" dirty="0"/>
          </a:p>
          <a:p>
            <a:endParaRPr lang="en-US" dirty="0"/>
          </a:p>
          <a:p>
            <a:r>
              <a:rPr lang="en-US" dirty="0" smtClean="0"/>
              <a:t>Advances </a:t>
            </a:r>
            <a:r>
              <a:rPr lang="en-US" dirty="0"/>
              <a:t>in sustainable distribution design, such as demand pump systems, </a:t>
            </a:r>
            <a:r>
              <a:rPr lang="en-US" dirty="0" smtClean="0"/>
              <a:t/>
            </a:r>
            <a:br>
              <a:rPr lang="en-US" dirty="0" smtClean="0"/>
            </a:br>
            <a:r>
              <a:rPr lang="en-US" dirty="0" smtClean="0"/>
              <a:t>have </a:t>
            </a:r>
            <a:r>
              <a:rPr lang="en-US" dirty="0"/>
              <a:t>the double benefit of saving our resources and meeting our needs conveniently!</a:t>
            </a:r>
          </a:p>
        </p:txBody>
      </p:sp>
      <p:sp>
        <p:nvSpPr>
          <p:cNvPr id="4" name="TextBox 3"/>
          <p:cNvSpPr txBox="1"/>
          <p:nvPr/>
        </p:nvSpPr>
        <p:spPr>
          <a:xfrm>
            <a:off x="1219200" y="3200400"/>
            <a:ext cx="1723549" cy="1158779"/>
          </a:xfrm>
          <a:prstGeom prst="rect">
            <a:avLst/>
          </a:prstGeom>
          <a:noFill/>
        </p:spPr>
        <p:txBody>
          <a:bodyPr wrap="none" rtlCol="0">
            <a:spAutoFit/>
          </a:bodyPr>
          <a:lstStyle/>
          <a:p>
            <a:pPr marL="285750" indent="-285750">
              <a:lnSpc>
                <a:spcPct val="130000"/>
              </a:lnSpc>
              <a:buFont typeface="Wingdings" charset="2"/>
              <a:buChar char="v"/>
            </a:pPr>
            <a:r>
              <a:rPr lang="en-US" dirty="0" smtClean="0"/>
              <a:t>Clean </a:t>
            </a:r>
            <a:r>
              <a:rPr lang="en-US" dirty="0"/>
              <a:t>clothes</a:t>
            </a:r>
          </a:p>
          <a:p>
            <a:pPr marL="285750" indent="-285750">
              <a:lnSpc>
                <a:spcPct val="130000"/>
              </a:lnSpc>
              <a:buFont typeface="Wingdings" charset="2"/>
              <a:buChar char="v"/>
            </a:pPr>
            <a:r>
              <a:rPr lang="en-US" dirty="0" smtClean="0"/>
              <a:t>Clean </a:t>
            </a:r>
            <a:r>
              <a:rPr lang="en-US" dirty="0"/>
              <a:t>dishes</a:t>
            </a:r>
          </a:p>
          <a:p>
            <a:pPr marL="285750" indent="-285750">
              <a:lnSpc>
                <a:spcPct val="130000"/>
              </a:lnSpc>
              <a:buFont typeface="Wingdings" charset="2"/>
              <a:buChar char="v"/>
            </a:pPr>
            <a:r>
              <a:rPr lang="en-US" dirty="0" smtClean="0"/>
              <a:t>Clean hands</a:t>
            </a:r>
            <a:endParaRPr lang="en-US" dirty="0"/>
          </a:p>
        </p:txBody>
      </p:sp>
      <p:sp>
        <p:nvSpPr>
          <p:cNvPr id="6" name="TextBox 5"/>
          <p:cNvSpPr txBox="1"/>
          <p:nvPr/>
        </p:nvSpPr>
        <p:spPr>
          <a:xfrm>
            <a:off x="3657600" y="3200400"/>
            <a:ext cx="1518364" cy="1449628"/>
          </a:xfrm>
          <a:prstGeom prst="rect">
            <a:avLst/>
          </a:prstGeom>
          <a:noFill/>
        </p:spPr>
        <p:txBody>
          <a:bodyPr wrap="none" rtlCol="0">
            <a:spAutoFit/>
          </a:bodyPr>
          <a:lstStyle/>
          <a:p>
            <a:pPr marL="285750" indent="-285750">
              <a:lnSpc>
                <a:spcPct val="130000"/>
              </a:lnSpc>
              <a:buFont typeface="Wingdings" charset="2"/>
              <a:buChar char="v"/>
            </a:pPr>
            <a:r>
              <a:rPr lang="en-US" dirty="0" smtClean="0"/>
              <a:t>Clean </a:t>
            </a:r>
            <a:r>
              <a:rPr lang="en-US" dirty="0"/>
              <a:t>body</a:t>
            </a:r>
          </a:p>
          <a:p>
            <a:pPr marL="285750" indent="-285750">
              <a:lnSpc>
                <a:spcPct val="130000"/>
              </a:lnSpc>
              <a:buFont typeface="Wingdings" charset="2"/>
              <a:buChar char="v"/>
            </a:pPr>
            <a:r>
              <a:rPr lang="en-US" dirty="0" smtClean="0"/>
              <a:t>Relaxation</a:t>
            </a:r>
            <a:endParaRPr lang="en-US" dirty="0"/>
          </a:p>
          <a:p>
            <a:pPr marL="285750" indent="-285750">
              <a:lnSpc>
                <a:spcPct val="130000"/>
              </a:lnSpc>
              <a:buFont typeface="Wingdings" charset="2"/>
              <a:buChar char="v"/>
            </a:pPr>
            <a:r>
              <a:rPr lang="en-US" dirty="0" smtClean="0"/>
              <a:t>Enjoyment</a:t>
            </a:r>
            <a:endParaRPr lang="en-US" dirty="0"/>
          </a:p>
          <a:p>
            <a:endParaRPr lang="en-US" dirty="0"/>
          </a:p>
        </p:txBody>
      </p:sp>
      <p:pic>
        <p:nvPicPr>
          <p:cNvPr id="8" name="Picture 7"/>
          <p:cNvPicPr>
            <a:picLocks noChangeAspect="1"/>
          </p:cNvPicPr>
          <p:nvPr/>
        </p:nvPicPr>
        <p:blipFill>
          <a:blip r:embed="rId2"/>
          <a:stretch>
            <a:fillRect/>
          </a:stretch>
        </p:blipFill>
        <p:spPr>
          <a:xfrm flipH="1">
            <a:off x="5334000" y="3200400"/>
            <a:ext cx="1524000" cy="1226820"/>
          </a:xfrm>
          <a:prstGeom prst="rect">
            <a:avLst/>
          </a:prstGeom>
        </p:spPr>
      </p:pic>
    </p:spTree>
    <p:extLst>
      <p:ext uri="{BB962C8B-B14F-4D97-AF65-F5344CB8AC3E}">
        <p14:creationId xmlns:p14="http://schemas.microsoft.com/office/powerpoint/2010/main" val="209658804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4313" y="685800"/>
            <a:ext cx="6715375" cy="997196"/>
          </a:xfrm>
          <a:prstGeom prst="rect">
            <a:avLst/>
          </a:prstGeom>
          <a:noFill/>
        </p:spPr>
        <p:txBody>
          <a:bodyPr wrap="none" rtlCol="0">
            <a:spAutoFit/>
          </a:bodyPr>
          <a:lstStyle/>
          <a:p>
            <a:pPr algn="ctr">
              <a:lnSpc>
                <a:spcPct val="80000"/>
              </a:lnSpc>
            </a:pP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Do Our Expectations of Hot Water </a:t>
            </a: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r>
            <a:b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Align </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with Sustainability?</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
        <p:nvSpPr>
          <p:cNvPr id="3" name="TextBox 2"/>
          <p:cNvSpPr txBox="1"/>
          <p:nvPr/>
        </p:nvSpPr>
        <p:spPr>
          <a:xfrm>
            <a:off x="533400" y="1834884"/>
            <a:ext cx="7314823" cy="4413516"/>
          </a:xfrm>
          <a:prstGeom prst="rect">
            <a:avLst/>
          </a:prstGeom>
          <a:noFill/>
        </p:spPr>
        <p:txBody>
          <a:bodyPr wrap="none" rtlCol="0">
            <a:spAutoFit/>
          </a:bodyPr>
          <a:lstStyle/>
          <a:p>
            <a:r>
              <a:rPr lang="en-US" b="1" dirty="0" smtClean="0"/>
              <a:t>What do we expect from hot water systems?</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b="1" dirty="0" smtClean="0"/>
          </a:p>
          <a:p>
            <a:pPr>
              <a:lnSpc>
                <a:spcPct val="60000"/>
              </a:lnSpc>
            </a:pPr>
            <a:r>
              <a:rPr lang="en-US" b="1" dirty="0" smtClean="0"/>
              <a:t>What </a:t>
            </a:r>
            <a:r>
              <a:rPr lang="en-US" b="1" dirty="0"/>
              <a:t>demand controlled pump systems provide:</a:t>
            </a:r>
          </a:p>
          <a:p>
            <a:pPr marL="285750" indent="-285750">
              <a:buClr>
                <a:srgbClr val="008000"/>
              </a:buClr>
              <a:buFont typeface="Wingdings" charset="2"/>
              <a:buChar char="ü"/>
            </a:pPr>
            <a:r>
              <a:rPr lang="en-US" dirty="0" smtClean="0"/>
              <a:t>Proper </a:t>
            </a:r>
            <a:r>
              <a:rPr lang="en-US" dirty="0"/>
              <a:t>water temperature prevents energy waste and also preserves our </a:t>
            </a:r>
            <a:r>
              <a:rPr lang="en-US" dirty="0" smtClean="0"/>
              <a:t/>
            </a:r>
            <a:br>
              <a:rPr lang="en-US" dirty="0" smtClean="0"/>
            </a:br>
            <a:r>
              <a:rPr lang="en-US" dirty="0" smtClean="0"/>
              <a:t>health </a:t>
            </a:r>
            <a:r>
              <a:rPr lang="en-US" dirty="0"/>
              <a:t>and safety.</a:t>
            </a:r>
          </a:p>
          <a:p>
            <a:pPr marL="285750" indent="-285750">
              <a:buClr>
                <a:srgbClr val="008000"/>
              </a:buClr>
              <a:buFont typeface="Wingdings" charset="2"/>
              <a:buChar char="ü"/>
            </a:pPr>
            <a:r>
              <a:rPr lang="en-US" dirty="0" smtClean="0"/>
              <a:t>Having </a:t>
            </a:r>
            <a:r>
              <a:rPr lang="en-US" dirty="0"/>
              <a:t>more reliable systems means less maintenance and repair costs. </a:t>
            </a:r>
          </a:p>
          <a:p>
            <a:pPr marL="285750" indent="-285750">
              <a:buClr>
                <a:srgbClr val="008000"/>
              </a:buClr>
              <a:buFont typeface="Wingdings" charset="2"/>
              <a:buChar char="ü"/>
            </a:pPr>
            <a:r>
              <a:rPr lang="en-US" dirty="0" smtClean="0"/>
              <a:t>Convenience </a:t>
            </a:r>
            <a:r>
              <a:rPr lang="en-US" dirty="0"/>
              <a:t>means we are waiting less for hot water and thus </a:t>
            </a:r>
            <a:r>
              <a:rPr lang="en-US" dirty="0" smtClean="0"/>
              <a:t/>
            </a:r>
            <a:br>
              <a:rPr lang="en-US" dirty="0" smtClean="0"/>
            </a:br>
            <a:r>
              <a:rPr lang="en-US" dirty="0" smtClean="0"/>
              <a:t>saving </a:t>
            </a:r>
            <a:r>
              <a:rPr lang="en-US" dirty="0"/>
              <a:t>water. </a:t>
            </a:r>
          </a:p>
        </p:txBody>
      </p:sp>
      <p:sp>
        <p:nvSpPr>
          <p:cNvPr id="4" name="TextBox 3"/>
          <p:cNvSpPr txBox="1"/>
          <p:nvPr/>
        </p:nvSpPr>
        <p:spPr>
          <a:xfrm>
            <a:off x="609600" y="2286000"/>
            <a:ext cx="2351926" cy="1915909"/>
          </a:xfrm>
          <a:prstGeom prst="rect">
            <a:avLst/>
          </a:prstGeom>
          <a:noFill/>
        </p:spPr>
        <p:txBody>
          <a:bodyPr wrap="none" rtlCol="0">
            <a:spAutoFit/>
          </a:bodyPr>
          <a:lstStyle/>
          <a:p>
            <a:pPr>
              <a:lnSpc>
                <a:spcPct val="110000"/>
              </a:lnSpc>
            </a:pPr>
            <a:r>
              <a:rPr lang="en-US" b="1" dirty="0"/>
              <a:t>Safety</a:t>
            </a:r>
            <a:endParaRPr lang="en-US" dirty="0"/>
          </a:p>
          <a:p>
            <a:pPr marL="285750" indent="-285750">
              <a:lnSpc>
                <a:spcPct val="110000"/>
              </a:lnSpc>
              <a:buClr>
                <a:srgbClr val="0000FF"/>
              </a:buClr>
              <a:buFont typeface="Wingdings" charset="2"/>
              <a:buChar char="²"/>
            </a:pPr>
            <a:r>
              <a:rPr lang="en-US" dirty="0" smtClean="0"/>
              <a:t>Not </a:t>
            </a:r>
            <a:r>
              <a:rPr lang="en-US" dirty="0"/>
              <a:t>too hot</a:t>
            </a:r>
          </a:p>
          <a:p>
            <a:pPr marL="285750" indent="-285750">
              <a:lnSpc>
                <a:spcPct val="110000"/>
              </a:lnSpc>
              <a:buClr>
                <a:srgbClr val="0000FF"/>
              </a:buClr>
              <a:buFont typeface="Wingdings" charset="2"/>
              <a:buChar char="²"/>
            </a:pPr>
            <a:r>
              <a:rPr lang="en-US" dirty="0" smtClean="0"/>
              <a:t>Not </a:t>
            </a:r>
            <a:r>
              <a:rPr lang="en-US" dirty="0"/>
              <a:t>too cold</a:t>
            </a:r>
          </a:p>
          <a:p>
            <a:pPr marL="285750" indent="-285750">
              <a:lnSpc>
                <a:spcPct val="110000"/>
              </a:lnSpc>
              <a:buClr>
                <a:srgbClr val="0000FF"/>
              </a:buClr>
              <a:buFont typeface="Wingdings" charset="2"/>
              <a:buChar char="²"/>
            </a:pPr>
            <a:r>
              <a:rPr lang="en-US" dirty="0" smtClean="0"/>
              <a:t>No </a:t>
            </a:r>
            <a:r>
              <a:rPr lang="en-US" dirty="0"/>
              <a:t>harmful bacteria </a:t>
            </a:r>
            <a:r>
              <a:rPr lang="en-US" dirty="0" smtClean="0"/>
              <a:t/>
            </a:r>
            <a:br>
              <a:rPr lang="en-US" dirty="0" smtClean="0"/>
            </a:br>
            <a:r>
              <a:rPr lang="en-US" dirty="0" smtClean="0"/>
              <a:t>or particulates</a:t>
            </a:r>
            <a:endParaRPr lang="en-US" dirty="0"/>
          </a:p>
          <a:p>
            <a:pPr marL="285750" indent="-285750">
              <a:lnSpc>
                <a:spcPct val="110000"/>
              </a:lnSpc>
              <a:buClr>
                <a:srgbClr val="0000FF"/>
              </a:buClr>
              <a:buFont typeface="Wingdings" charset="2"/>
              <a:buChar char="²"/>
            </a:pPr>
            <a:r>
              <a:rPr lang="en-US" dirty="0" smtClean="0"/>
              <a:t>Sanitation</a:t>
            </a:r>
            <a:endParaRPr lang="en-US" dirty="0"/>
          </a:p>
        </p:txBody>
      </p:sp>
      <p:sp>
        <p:nvSpPr>
          <p:cNvPr id="7" name="TextBox 6"/>
          <p:cNvSpPr txBox="1"/>
          <p:nvPr/>
        </p:nvSpPr>
        <p:spPr>
          <a:xfrm>
            <a:off x="3640573" y="2286000"/>
            <a:ext cx="1700180" cy="1611210"/>
          </a:xfrm>
          <a:prstGeom prst="rect">
            <a:avLst/>
          </a:prstGeom>
          <a:noFill/>
        </p:spPr>
        <p:txBody>
          <a:bodyPr wrap="none" rtlCol="0">
            <a:spAutoFit/>
          </a:bodyPr>
          <a:lstStyle/>
          <a:p>
            <a:pPr>
              <a:lnSpc>
                <a:spcPct val="110000"/>
              </a:lnSpc>
            </a:pPr>
            <a:r>
              <a:rPr lang="en-US" b="1" dirty="0"/>
              <a:t>Reliability</a:t>
            </a:r>
            <a:endParaRPr lang="en-US" dirty="0"/>
          </a:p>
          <a:p>
            <a:pPr marL="285750" indent="-285750">
              <a:lnSpc>
                <a:spcPct val="110000"/>
              </a:lnSpc>
              <a:buClr>
                <a:srgbClr val="3366FF"/>
              </a:buClr>
              <a:buFont typeface="Wingdings" charset="2"/>
              <a:buChar char="²"/>
            </a:pPr>
            <a:r>
              <a:rPr lang="en-US" dirty="0" smtClean="0"/>
              <a:t>Last </a:t>
            </a:r>
            <a:r>
              <a:rPr lang="en-US" dirty="0"/>
              <a:t>forever</a:t>
            </a:r>
          </a:p>
          <a:p>
            <a:pPr marL="285750" indent="-285750">
              <a:lnSpc>
                <a:spcPct val="110000"/>
              </a:lnSpc>
              <a:buClr>
                <a:srgbClr val="3366FF"/>
              </a:buClr>
              <a:buFont typeface="Wingdings" charset="2"/>
              <a:buChar char="²"/>
            </a:pPr>
            <a:r>
              <a:rPr lang="en-US" dirty="0" smtClean="0"/>
              <a:t>Low </a:t>
            </a:r>
            <a:r>
              <a:rPr lang="en-US" dirty="0"/>
              <a:t>cost</a:t>
            </a:r>
          </a:p>
          <a:p>
            <a:pPr marL="285750" indent="-285750">
              <a:lnSpc>
                <a:spcPct val="110000"/>
              </a:lnSpc>
              <a:buClr>
                <a:srgbClr val="3366FF"/>
              </a:buClr>
              <a:buFont typeface="Wingdings" charset="2"/>
              <a:buChar char="²"/>
            </a:pPr>
            <a:r>
              <a:rPr lang="en-US" dirty="0" smtClean="0"/>
              <a:t>Little or no </a:t>
            </a:r>
            <a:br>
              <a:rPr lang="en-US" dirty="0" smtClean="0"/>
            </a:br>
            <a:r>
              <a:rPr lang="en-US" dirty="0" smtClean="0"/>
              <a:t>maintenance</a:t>
            </a:r>
            <a:endParaRPr lang="en-US" dirty="0"/>
          </a:p>
        </p:txBody>
      </p:sp>
      <p:sp>
        <p:nvSpPr>
          <p:cNvPr id="9" name="TextBox 8"/>
          <p:cNvSpPr txBox="1"/>
          <p:nvPr/>
        </p:nvSpPr>
        <p:spPr>
          <a:xfrm>
            <a:off x="6019800" y="2286000"/>
            <a:ext cx="2710999" cy="1915909"/>
          </a:xfrm>
          <a:prstGeom prst="rect">
            <a:avLst/>
          </a:prstGeom>
          <a:noFill/>
        </p:spPr>
        <p:txBody>
          <a:bodyPr wrap="none" rtlCol="0">
            <a:spAutoFit/>
          </a:bodyPr>
          <a:lstStyle/>
          <a:p>
            <a:pPr>
              <a:lnSpc>
                <a:spcPct val="110000"/>
              </a:lnSpc>
            </a:pPr>
            <a:r>
              <a:rPr lang="en-US" b="1" dirty="0"/>
              <a:t>Convenience</a:t>
            </a:r>
            <a:endParaRPr lang="en-US" dirty="0"/>
          </a:p>
          <a:p>
            <a:pPr marL="285750" indent="-285750">
              <a:lnSpc>
                <a:spcPct val="110000"/>
              </a:lnSpc>
              <a:buClr>
                <a:srgbClr val="3366FF"/>
              </a:buClr>
              <a:buFont typeface="Wingdings" charset="2"/>
              <a:buChar char="²"/>
            </a:pPr>
            <a:r>
              <a:rPr lang="en-US" dirty="0" smtClean="0"/>
              <a:t>Adjustable temperature</a:t>
            </a:r>
            <a:br>
              <a:rPr lang="en-US" dirty="0" smtClean="0"/>
            </a:br>
            <a:r>
              <a:rPr lang="en-US" dirty="0" smtClean="0"/>
              <a:t> </a:t>
            </a:r>
            <a:r>
              <a:rPr lang="en-US" dirty="0"/>
              <a:t>and flow</a:t>
            </a:r>
          </a:p>
          <a:p>
            <a:pPr marL="285750" indent="-285750">
              <a:lnSpc>
                <a:spcPct val="110000"/>
              </a:lnSpc>
              <a:buClr>
                <a:srgbClr val="3366FF"/>
              </a:buClr>
              <a:buFont typeface="Wingdings" charset="2"/>
              <a:buChar char="²"/>
            </a:pPr>
            <a:r>
              <a:rPr lang="en-US" dirty="0" smtClean="0"/>
              <a:t>Never </a:t>
            </a:r>
            <a:r>
              <a:rPr lang="en-US" dirty="0"/>
              <a:t>run out</a:t>
            </a:r>
          </a:p>
          <a:p>
            <a:pPr marL="285750" indent="-285750">
              <a:lnSpc>
                <a:spcPct val="110000"/>
              </a:lnSpc>
              <a:buClr>
                <a:srgbClr val="3366FF"/>
              </a:buClr>
              <a:buFont typeface="Wingdings" charset="2"/>
              <a:buChar char="²"/>
            </a:pPr>
            <a:r>
              <a:rPr lang="en-US" dirty="0" smtClean="0"/>
              <a:t>Quiet</a:t>
            </a:r>
            <a:endParaRPr lang="en-US" dirty="0"/>
          </a:p>
          <a:p>
            <a:pPr marL="285750" indent="-285750">
              <a:lnSpc>
                <a:spcPct val="110000"/>
              </a:lnSpc>
              <a:buClr>
                <a:srgbClr val="3366FF"/>
              </a:buClr>
              <a:buFont typeface="Wingdings" charset="2"/>
              <a:buChar char="²"/>
            </a:pPr>
            <a:r>
              <a:rPr lang="en-US" dirty="0" smtClean="0"/>
              <a:t>Hot </a:t>
            </a:r>
            <a:r>
              <a:rPr lang="en-US" dirty="0"/>
              <a:t>water now</a:t>
            </a:r>
          </a:p>
        </p:txBody>
      </p:sp>
    </p:spTree>
    <p:extLst>
      <p:ext uri="{BB962C8B-B14F-4D97-AF65-F5344CB8AC3E}">
        <p14:creationId xmlns:p14="http://schemas.microsoft.com/office/powerpoint/2010/main" val="111317448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6921" y="970002"/>
            <a:ext cx="6990165" cy="553998"/>
          </a:xfrm>
          <a:prstGeom prst="rect">
            <a:avLst/>
          </a:prstGeom>
          <a:noFill/>
        </p:spPr>
        <p:txBody>
          <a:bodyPr wrap="none" rtlCol="0">
            <a:spAutoFit/>
          </a:bodyPr>
          <a:lstStyle/>
          <a:p>
            <a:pPr algn="ctr">
              <a:lnSpc>
                <a:spcPct val="80000"/>
              </a:lnSpc>
            </a:pP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When </a:t>
            </a: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Is Recirculation Not Needed?</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
        <p:nvSpPr>
          <p:cNvPr id="3" name="TextBox 2"/>
          <p:cNvSpPr txBox="1"/>
          <p:nvPr/>
        </p:nvSpPr>
        <p:spPr>
          <a:xfrm>
            <a:off x="533400" y="2042279"/>
            <a:ext cx="8020144" cy="3139321"/>
          </a:xfrm>
          <a:prstGeom prst="rect">
            <a:avLst/>
          </a:prstGeom>
          <a:noFill/>
        </p:spPr>
        <p:txBody>
          <a:bodyPr wrap="none" rtlCol="0">
            <a:spAutoFit/>
          </a:bodyPr>
          <a:lstStyle/>
          <a:p>
            <a:pPr marL="285750" indent="-285750">
              <a:buClr>
                <a:srgbClr val="008000"/>
              </a:buClr>
              <a:buFont typeface="Wingdings" charset="2"/>
              <a:buChar char="ü"/>
            </a:pPr>
            <a:r>
              <a:rPr lang="en-US" dirty="0" smtClean="0"/>
              <a:t>In </a:t>
            </a:r>
            <a:r>
              <a:rPr lang="en-US" dirty="0"/>
              <a:t>buildings where the fixtures are close to the water heating source and where </a:t>
            </a:r>
            <a:br>
              <a:rPr lang="en-US" dirty="0"/>
            </a:br>
            <a:r>
              <a:rPr lang="en-US" dirty="0" smtClean="0"/>
              <a:t>there </a:t>
            </a:r>
            <a:r>
              <a:rPr lang="en-US" dirty="0"/>
              <a:t>is a small volume water in the pipes between the fixture and the water </a:t>
            </a:r>
            <a:r>
              <a:rPr lang="en-US" dirty="0" smtClean="0"/>
              <a:t/>
            </a:r>
            <a:br>
              <a:rPr lang="en-US" dirty="0" smtClean="0"/>
            </a:br>
            <a:r>
              <a:rPr lang="en-US" dirty="0" smtClean="0"/>
              <a:t>heater may </a:t>
            </a:r>
            <a:r>
              <a:rPr lang="en-US" dirty="0"/>
              <a:t>not need a pump to recirculate water. </a:t>
            </a:r>
            <a:endParaRPr lang="en-US" dirty="0" smtClean="0"/>
          </a:p>
          <a:p>
            <a:pPr marL="285750" indent="-285750">
              <a:buClr>
                <a:srgbClr val="008000"/>
              </a:buClr>
              <a:buFont typeface="Wingdings" charset="2"/>
              <a:buChar char="ü"/>
            </a:pPr>
            <a:endParaRPr lang="en-US" dirty="0"/>
          </a:p>
          <a:p>
            <a:pPr marL="285750" indent="-285750">
              <a:buClr>
                <a:srgbClr val="008000"/>
              </a:buClr>
              <a:buFont typeface="Wingdings" charset="2"/>
              <a:buChar char="ü"/>
            </a:pPr>
            <a:r>
              <a:rPr lang="en-US" dirty="0" smtClean="0"/>
              <a:t>Not </a:t>
            </a:r>
            <a:r>
              <a:rPr lang="en-US" dirty="0"/>
              <a:t>having recirculation is only possible when the volume of water that needs to </a:t>
            </a:r>
            <a:br>
              <a:rPr lang="en-US" dirty="0"/>
            </a:br>
            <a:r>
              <a:rPr lang="en-US" dirty="0" smtClean="0"/>
              <a:t>be </a:t>
            </a:r>
            <a:r>
              <a:rPr lang="en-US" dirty="0"/>
              <a:t>drained is small because the amount of time it takes to get hot water is </a:t>
            </a:r>
            <a:br>
              <a:rPr lang="en-US" dirty="0"/>
            </a:br>
            <a:r>
              <a:rPr lang="en-US" dirty="0" smtClean="0"/>
              <a:t>dependent on </a:t>
            </a:r>
            <a:r>
              <a:rPr lang="en-US" dirty="0"/>
              <a:t>the fixture flow rate and the volume</a:t>
            </a:r>
            <a:r>
              <a:rPr lang="en-US" dirty="0" smtClean="0"/>
              <a:t>.</a:t>
            </a:r>
          </a:p>
          <a:p>
            <a:pPr marL="285750" indent="-285750">
              <a:buClr>
                <a:srgbClr val="008000"/>
              </a:buClr>
              <a:buFont typeface="Wingdings" charset="2"/>
              <a:buChar char="ü"/>
            </a:pPr>
            <a:endParaRPr lang="en-US" dirty="0"/>
          </a:p>
          <a:p>
            <a:pPr marL="285750" indent="-285750">
              <a:buClr>
                <a:srgbClr val="008000"/>
              </a:buClr>
              <a:buFont typeface="Wingdings" charset="2"/>
              <a:buChar char="ü"/>
            </a:pPr>
            <a:r>
              <a:rPr lang="en-US" dirty="0" smtClean="0"/>
              <a:t>For </a:t>
            </a:r>
            <a:r>
              <a:rPr lang="en-US" dirty="0"/>
              <a:t>example if there is 3 gallons of water (volume) in the piping, and the </a:t>
            </a:r>
            <a:r>
              <a:rPr lang="en-US" dirty="0" smtClean="0"/>
              <a:t>faucet</a:t>
            </a:r>
            <a:br>
              <a:rPr lang="en-US" dirty="0" smtClean="0"/>
            </a:br>
            <a:r>
              <a:rPr lang="en-US" dirty="0" smtClean="0"/>
              <a:t> </a:t>
            </a:r>
            <a:r>
              <a:rPr lang="en-US" dirty="0"/>
              <a:t>has a </a:t>
            </a:r>
            <a:r>
              <a:rPr lang="en-US" dirty="0" smtClean="0"/>
              <a:t>1 </a:t>
            </a:r>
            <a:r>
              <a:rPr lang="en-US" dirty="0"/>
              <a:t>gallon per minute flow rate, it will take the user 3 minutes to drain that </a:t>
            </a:r>
            <a:r>
              <a:rPr lang="en-US" dirty="0" smtClean="0"/>
              <a:t/>
            </a:r>
            <a:br>
              <a:rPr lang="en-US" dirty="0" smtClean="0"/>
            </a:br>
            <a:r>
              <a:rPr lang="en-US" dirty="0" smtClean="0"/>
              <a:t>water </a:t>
            </a:r>
            <a:r>
              <a:rPr lang="en-US" dirty="0"/>
              <a:t>and </a:t>
            </a:r>
            <a:r>
              <a:rPr lang="en-US" dirty="0" smtClean="0"/>
              <a:t>thus </a:t>
            </a:r>
            <a:r>
              <a:rPr lang="en-US" dirty="0"/>
              <a:t>get hot water.</a:t>
            </a:r>
          </a:p>
        </p:txBody>
      </p:sp>
    </p:spTree>
    <p:extLst>
      <p:ext uri="{BB962C8B-B14F-4D97-AF65-F5344CB8AC3E}">
        <p14:creationId xmlns:p14="http://schemas.microsoft.com/office/powerpoint/2010/main" val="16315446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2102" y="838200"/>
            <a:ext cx="7786657" cy="1446550"/>
          </a:xfrm>
          <a:prstGeom prst="rect">
            <a:avLst/>
          </a:prstGeom>
          <a:noFill/>
        </p:spPr>
        <p:txBody>
          <a:bodyPr wrap="none" rtlCol="0">
            <a:spAutoFit/>
          </a:bodyPr>
          <a:lstStyle/>
          <a:p>
            <a:pPr algn="ctr"/>
            <a:r>
              <a:rPr lang="en-US"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To Improve the Delivery Phase:</a:t>
            </a:r>
          </a:p>
          <a:p>
            <a:pPr algn="ctr"/>
            <a:r>
              <a:rPr lang="en-US" sz="2400" i="1" dirty="0" smtClean="0">
                <a:solidFill>
                  <a:srgbClr val="FF0000"/>
                </a:solidFill>
              </a:rPr>
              <a:t>Get hotter water sooner by minimizing the</a:t>
            </a:r>
            <a:br>
              <a:rPr lang="en-US" sz="2400" i="1" dirty="0" smtClean="0">
                <a:solidFill>
                  <a:srgbClr val="FF0000"/>
                </a:solidFill>
              </a:rPr>
            </a:br>
            <a:r>
              <a:rPr lang="en-US" sz="2400" i="1" dirty="0" smtClean="0">
                <a:solidFill>
                  <a:srgbClr val="FF0000"/>
                </a:solidFill>
              </a:rPr>
              <a:t> waste of water, energy &amp; time</a:t>
            </a:r>
            <a:r>
              <a:rPr lang="en-US" sz="2400" dirty="0" smtClean="0"/>
              <a:t> </a:t>
            </a:r>
            <a:endParaRPr lang="en-US" sz="2400" dirty="0"/>
          </a:p>
        </p:txBody>
      </p:sp>
      <p:sp>
        <p:nvSpPr>
          <p:cNvPr id="3" name="TextBox 2"/>
          <p:cNvSpPr txBox="1"/>
          <p:nvPr/>
        </p:nvSpPr>
        <p:spPr>
          <a:xfrm>
            <a:off x="1143000" y="2743200"/>
            <a:ext cx="6494085" cy="3139321"/>
          </a:xfrm>
          <a:prstGeom prst="rect">
            <a:avLst/>
          </a:prstGeom>
          <a:noFill/>
        </p:spPr>
        <p:txBody>
          <a:bodyPr wrap="none" rtlCol="0">
            <a:spAutoFit/>
          </a:bodyPr>
          <a:lstStyle/>
          <a:p>
            <a:pPr marL="342900" indent="-342900">
              <a:lnSpc>
                <a:spcPct val="90000"/>
              </a:lnSpc>
              <a:buClr>
                <a:srgbClr val="008000"/>
              </a:buClr>
              <a:buFont typeface="Wingdings" charset="2"/>
              <a:buChar char="ü"/>
            </a:pPr>
            <a:r>
              <a:rPr lang="en-US" sz="2000" dirty="0"/>
              <a:t>Reduce the volume of water in the pipe </a:t>
            </a:r>
            <a:br>
              <a:rPr lang="en-US" sz="2000" dirty="0"/>
            </a:br>
            <a:r>
              <a:rPr lang="en-US" sz="2000" dirty="0"/>
              <a:t>(smaller diameter, shorter length</a:t>
            </a:r>
            <a:r>
              <a:rPr lang="en-US" sz="2000" dirty="0" smtClean="0"/>
              <a:t>)</a:t>
            </a:r>
          </a:p>
          <a:p>
            <a:pPr>
              <a:lnSpc>
                <a:spcPct val="90000"/>
              </a:lnSpc>
              <a:buClr>
                <a:srgbClr val="008000"/>
              </a:buClr>
            </a:pPr>
            <a:endParaRPr lang="en-US" sz="2000" dirty="0"/>
          </a:p>
          <a:p>
            <a:pPr marL="342900" indent="-342900">
              <a:lnSpc>
                <a:spcPct val="90000"/>
              </a:lnSpc>
              <a:buClr>
                <a:srgbClr val="008000"/>
              </a:buClr>
              <a:buFont typeface="Wingdings" charset="2"/>
              <a:buChar char="ü"/>
            </a:pPr>
            <a:r>
              <a:rPr lang="en-US" sz="2000" dirty="0"/>
              <a:t>Reduce the number of restrictions to flow (decrease </a:t>
            </a:r>
            <a:r>
              <a:rPr lang="en-US" sz="2000" dirty="0" smtClean="0"/>
              <a:t/>
            </a:r>
            <a:br>
              <a:rPr lang="en-US" sz="2000" dirty="0" smtClean="0"/>
            </a:br>
            <a:r>
              <a:rPr lang="en-US" sz="2000" dirty="0" smtClean="0"/>
              <a:t>“</a:t>
            </a:r>
            <a:r>
              <a:rPr lang="en-US" sz="2000" dirty="0"/>
              <a:t>effective” length</a:t>
            </a:r>
            <a:r>
              <a:rPr lang="en-US" sz="2000" dirty="0" smtClean="0"/>
              <a:t>)</a:t>
            </a:r>
          </a:p>
          <a:p>
            <a:pPr>
              <a:lnSpc>
                <a:spcPct val="90000"/>
              </a:lnSpc>
              <a:buClr>
                <a:srgbClr val="008000"/>
              </a:buClr>
            </a:pPr>
            <a:endParaRPr lang="en-US" sz="2000" dirty="0"/>
          </a:p>
          <a:p>
            <a:pPr marL="342900" indent="-342900">
              <a:lnSpc>
                <a:spcPct val="90000"/>
              </a:lnSpc>
              <a:buClr>
                <a:srgbClr val="008000"/>
              </a:buClr>
              <a:buFont typeface="Wingdings" charset="2"/>
              <a:buChar char="ü"/>
            </a:pPr>
            <a:r>
              <a:rPr lang="en-US" sz="2000" dirty="0"/>
              <a:t>Increase the flow rate (use a demand-controlled pump</a:t>
            </a:r>
            <a:r>
              <a:rPr lang="en-US" sz="2000" dirty="0" smtClean="0"/>
              <a:t>)</a:t>
            </a:r>
          </a:p>
          <a:p>
            <a:pPr>
              <a:lnSpc>
                <a:spcPct val="90000"/>
              </a:lnSpc>
              <a:buClr>
                <a:srgbClr val="008000"/>
              </a:buClr>
            </a:pPr>
            <a:endParaRPr lang="en-US" sz="2000" dirty="0"/>
          </a:p>
          <a:p>
            <a:pPr marL="342900" indent="-342900">
              <a:lnSpc>
                <a:spcPct val="90000"/>
              </a:lnSpc>
              <a:buClr>
                <a:srgbClr val="008000"/>
              </a:buClr>
              <a:buFont typeface="Wingdings" charset="2"/>
              <a:buChar char="ü"/>
            </a:pPr>
            <a:r>
              <a:rPr lang="en-US" sz="2000" dirty="0"/>
              <a:t>Insulate the pipe (becomes critical for very low flow rates </a:t>
            </a:r>
          </a:p>
          <a:p>
            <a:pPr>
              <a:lnSpc>
                <a:spcPct val="90000"/>
              </a:lnSpc>
              <a:buClr>
                <a:srgbClr val="008000"/>
              </a:buClr>
            </a:pPr>
            <a:r>
              <a:rPr lang="en-US" sz="2000" dirty="0"/>
              <a:t> </a:t>
            </a:r>
            <a:r>
              <a:rPr lang="en-US" sz="2000" dirty="0" smtClean="0"/>
              <a:t>     and </a:t>
            </a:r>
            <a:r>
              <a:rPr lang="en-US" sz="2000" dirty="0"/>
              <a:t>adverse environmental conditions)</a:t>
            </a:r>
          </a:p>
          <a:p>
            <a:endParaRPr lang="en-US" dirty="0"/>
          </a:p>
        </p:txBody>
      </p:sp>
    </p:spTree>
    <p:extLst>
      <p:ext uri="{BB962C8B-B14F-4D97-AF65-F5344CB8AC3E}">
        <p14:creationId xmlns:p14="http://schemas.microsoft.com/office/powerpoint/2010/main" val="427025165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69373" y="970002"/>
            <a:ext cx="5205271" cy="553998"/>
          </a:xfrm>
          <a:prstGeom prst="rect">
            <a:avLst/>
          </a:prstGeom>
          <a:noFill/>
        </p:spPr>
        <p:txBody>
          <a:bodyPr wrap="none" rtlCol="0">
            <a:spAutoFit/>
          </a:bodyPr>
          <a:lstStyle/>
          <a:p>
            <a:pPr algn="ctr">
              <a:lnSpc>
                <a:spcPct val="80000"/>
              </a:lnSpc>
            </a:pP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Why You Need Circulation</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
        <p:nvSpPr>
          <p:cNvPr id="3" name="TextBox 2"/>
          <p:cNvSpPr txBox="1"/>
          <p:nvPr/>
        </p:nvSpPr>
        <p:spPr>
          <a:xfrm>
            <a:off x="533400" y="1752600"/>
            <a:ext cx="8315422" cy="3970318"/>
          </a:xfrm>
          <a:prstGeom prst="rect">
            <a:avLst/>
          </a:prstGeom>
          <a:noFill/>
        </p:spPr>
        <p:txBody>
          <a:bodyPr wrap="none" rtlCol="0">
            <a:spAutoFit/>
          </a:bodyPr>
          <a:lstStyle/>
          <a:p>
            <a:pPr marL="285750" indent="-285750">
              <a:buClr>
                <a:srgbClr val="008000"/>
              </a:buClr>
              <a:buFont typeface="Wingdings" charset="2"/>
              <a:buChar char="ü"/>
            </a:pPr>
            <a:r>
              <a:rPr lang="en-US" dirty="0"/>
              <a:t>No recirculation is only recommended if all the fixtures are within 1 gallon of the </a:t>
            </a:r>
            <a:r>
              <a:rPr lang="en-US" dirty="0" smtClean="0"/>
              <a:t/>
            </a:r>
            <a:br>
              <a:rPr lang="en-US" dirty="0" smtClean="0"/>
            </a:br>
            <a:r>
              <a:rPr lang="en-US" dirty="0" smtClean="0"/>
              <a:t>water </a:t>
            </a:r>
            <a:r>
              <a:rPr lang="en-US" dirty="0"/>
              <a:t>heater. In most cases this is not possible</a:t>
            </a:r>
            <a:r>
              <a:rPr lang="en-US" dirty="0" smtClean="0"/>
              <a:t>.</a:t>
            </a:r>
          </a:p>
          <a:p>
            <a:pPr>
              <a:buClr>
                <a:srgbClr val="008000"/>
              </a:buClr>
            </a:pPr>
            <a:endParaRPr lang="en-US" dirty="0"/>
          </a:p>
          <a:p>
            <a:pPr marL="285750" indent="-285750">
              <a:buClr>
                <a:srgbClr val="008000"/>
              </a:buClr>
              <a:buFont typeface="Wingdings" charset="2"/>
              <a:buChar char="ü"/>
            </a:pPr>
            <a:r>
              <a:rPr lang="en-US" dirty="0" smtClean="0"/>
              <a:t>By </a:t>
            </a:r>
            <a:r>
              <a:rPr lang="en-US" dirty="0"/>
              <a:t>not using recirculation the user will be foregoing getting hot water quickly</a:t>
            </a:r>
            <a:r>
              <a:rPr lang="en-US" dirty="0" smtClean="0"/>
              <a:t>.</a:t>
            </a:r>
            <a:br>
              <a:rPr lang="en-US" dirty="0" smtClean="0"/>
            </a:br>
            <a:endParaRPr lang="en-US" dirty="0"/>
          </a:p>
          <a:p>
            <a:pPr marL="285750" indent="-285750">
              <a:buClr>
                <a:srgbClr val="008000"/>
              </a:buClr>
              <a:buFont typeface="Wingdings" charset="2"/>
              <a:buChar char="ü"/>
            </a:pPr>
            <a:r>
              <a:rPr lang="en-US" dirty="0" smtClean="0"/>
              <a:t>This </a:t>
            </a:r>
            <a:r>
              <a:rPr lang="en-US" dirty="0"/>
              <a:t>results in tremendous water waste. How much? In a typical home, this can </a:t>
            </a:r>
            <a:r>
              <a:rPr lang="en-US" dirty="0" smtClean="0"/>
              <a:t/>
            </a:r>
            <a:br>
              <a:rPr lang="en-US" dirty="0" smtClean="0"/>
            </a:br>
            <a:r>
              <a:rPr lang="en-US" dirty="0" smtClean="0"/>
              <a:t>be </a:t>
            </a:r>
            <a:r>
              <a:rPr lang="en-US" dirty="0"/>
              <a:t>roughly 12,000 gallons per year</a:t>
            </a:r>
            <a:r>
              <a:rPr lang="en-US" dirty="0" smtClean="0"/>
              <a:t>.</a:t>
            </a:r>
            <a:br>
              <a:rPr lang="en-US" dirty="0" smtClean="0"/>
            </a:br>
            <a:endParaRPr lang="en-US" dirty="0"/>
          </a:p>
          <a:p>
            <a:pPr marL="285750" indent="-285750">
              <a:buClr>
                <a:srgbClr val="008000"/>
              </a:buClr>
              <a:buFont typeface="Wingdings" charset="2"/>
              <a:buChar char="ü"/>
            </a:pPr>
            <a:r>
              <a:rPr lang="en-US" dirty="0" smtClean="0"/>
              <a:t>In </a:t>
            </a:r>
            <a:r>
              <a:rPr lang="en-US" dirty="0"/>
              <a:t>a commercial/multifamily building this can be hundreds of thousands of gallons </a:t>
            </a:r>
            <a:r>
              <a:rPr lang="en-US" dirty="0" smtClean="0"/>
              <a:t/>
            </a:r>
            <a:br>
              <a:rPr lang="en-US" dirty="0" smtClean="0"/>
            </a:br>
            <a:r>
              <a:rPr lang="en-US" dirty="0" smtClean="0"/>
              <a:t>of </a:t>
            </a:r>
            <a:r>
              <a:rPr lang="en-US" dirty="0"/>
              <a:t>water waste. In fact, recirculation is required in large structures because the wait </a:t>
            </a:r>
            <a:r>
              <a:rPr lang="en-US" dirty="0" smtClean="0"/>
              <a:t/>
            </a:r>
            <a:br>
              <a:rPr lang="en-US" dirty="0" smtClean="0"/>
            </a:br>
            <a:r>
              <a:rPr lang="en-US" dirty="0" smtClean="0"/>
              <a:t>time </a:t>
            </a:r>
            <a:r>
              <a:rPr lang="en-US" dirty="0"/>
              <a:t>without recirculation can be 10 minutes or more and some tenants may never </a:t>
            </a:r>
            <a:r>
              <a:rPr lang="en-US" dirty="0" smtClean="0"/>
              <a:t/>
            </a:r>
            <a:br>
              <a:rPr lang="en-US" dirty="0" smtClean="0"/>
            </a:br>
            <a:r>
              <a:rPr lang="en-US" dirty="0" smtClean="0"/>
              <a:t>even </a:t>
            </a:r>
            <a:r>
              <a:rPr lang="en-US" dirty="0"/>
              <a:t>get hot water. </a:t>
            </a:r>
            <a:endParaRPr lang="en-US" dirty="0" smtClean="0"/>
          </a:p>
          <a:p>
            <a:endParaRPr lang="en-US" dirty="0"/>
          </a:p>
          <a:p>
            <a:r>
              <a:rPr lang="en-US" b="1" dirty="0" smtClean="0"/>
              <a:t>So </a:t>
            </a:r>
            <a:r>
              <a:rPr lang="en-US" b="1" dirty="0"/>
              <a:t>what are the options?</a:t>
            </a:r>
          </a:p>
        </p:txBody>
      </p:sp>
    </p:spTree>
    <p:extLst>
      <p:ext uri="{BB962C8B-B14F-4D97-AF65-F5344CB8AC3E}">
        <p14:creationId xmlns:p14="http://schemas.microsoft.com/office/powerpoint/2010/main" val="157447011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9425" y="685800"/>
            <a:ext cx="7045168" cy="997196"/>
          </a:xfrm>
          <a:prstGeom prst="rect">
            <a:avLst/>
          </a:prstGeom>
          <a:noFill/>
        </p:spPr>
        <p:txBody>
          <a:bodyPr wrap="none" rtlCol="0">
            <a:spAutoFit/>
          </a:bodyPr>
          <a:lstStyle/>
          <a:p>
            <a:pPr algn="ctr">
              <a:lnSpc>
                <a:spcPct val="80000"/>
              </a:lnSpc>
            </a:pP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Methods for Distributing Hot Water </a:t>
            </a: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r>
            <a:b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and </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Effects on Water and Energy</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graphicFrame>
        <p:nvGraphicFramePr>
          <p:cNvPr id="4" name="Table 3"/>
          <p:cNvGraphicFramePr>
            <a:graphicFrameLocks noGrp="1"/>
          </p:cNvGraphicFramePr>
          <p:nvPr>
            <p:extLst>
              <p:ext uri="{D42A27DB-BD31-4B8C-83A1-F6EECF244321}">
                <p14:modId xmlns:p14="http://schemas.microsoft.com/office/powerpoint/2010/main" val="267224300"/>
              </p:ext>
            </p:extLst>
          </p:nvPr>
        </p:nvGraphicFramePr>
        <p:xfrm>
          <a:off x="685800" y="2133600"/>
          <a:ext cx="7467600" cy="2885440"/>
        </p:xfrm>
        <a:graphic>
          <a:graphicData uri="http://schemas.openxmlformats.org/drawingml/2006/table">
            <a:tbl>
              <a:tblPr firstRow="1" bandRow="1">
                <a:tableStyleId>{5C22544A-7EE6-4342-B048-85BDC9FD1C3A}</a:tableStyleId>
              </a:tblPr>
              <a:tblGrid>
                <a:gridCol w="3352800"/>
                <a:gridCol w="2057400"/>
                <a:gridCol w="20574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smtClean="0">
                          <a:solidFill>
                            <a:schemeClr val="lt1"/>
                          </a:solidFill>
                          <a:latin typeface="+mn-lt"/>
                          <a:ea typeface="+mn-ea"/>
                          <a:cs typeface="+mn-cs"/>
                        </a:rPr>
                        <a:t>Distribution Method</a:t>
                      </a:r>
                      <a:r>
                        <a:rPr lang="en-US" sz="1800" b="0" i="0" u="none" strike="noStrike" kern="1200" baseline="0" dirty="0" smtClean="0">
                          <a:solidFill>
                            <a:schemeClr val="lt1"/>
                          </a:solidFill>
                          <a:latin typeface="+mn-lt"/>
                          <a:ea typeface="+mn-ea"/>
                          <a:cs typeface="+mn-cs"/>
                        </a:rPr>
                        <a:t>	</a:t>
                      </a:r>
                    </a:p>
                  </a:txBody>
                  <a:tcPr>
                    <a:cell3D prstMaterial="dkEdge">
                      <a:bevel w="38100" h="25400" prst="artDeco"/>
                      <a:lightRig rig="flood" dir="t"/>
                    </a:cell3D>
                  </a:tcPr>
                </a:tc>
                <a:tc>
                  <a:txBody>
                    <a:bodyPr/>
                    <a:lstStyle/>
                    <a:p>
                      <a:pPr algn="ctr"/>
                      <a:r>
                        <a:rPr lang="en-US" dirty="0" smtClean="0"/>
                        <a:t>Water</a:t>
                      </a:r>
                      <a:endParaRPr lang="en-US" dirty="0"/>
                    </a:p>
                  </a:txBody>
                  <a:tcPr>
                    <a:cell3D prstMaterial="dkEdge">
                      <a:bevel w="38100" h="25400" prst="artDeco"/>
                      <a:lightRig rig="flood" dir="t"/>
                    </a:cell3D>
                  </a:tcPr>
                </a:tc>
                <a:tc>
                  <a:txBody>
                    <a:bodyPr/>
                    <a:lstStyle/>
                    <a:p>
                      <a:pPr algn="ctr"/>
                      <a:r>
                        <a:rPr lang="en-US" dirty="0" smtClean="0"/>
                        <a:t>Energy</a:t>
                      </a:r>
                      <a:endParaRPr lang="en-US" dirty="0"/>
                    </a:p>
                  </a:txBody>
                  <a:tcPr>
                    <a:cell3D prstMaterial="dkEdge">
                      <a:bevel w="38100" h="25400" prst="artDeco"/>
                      <a:lightRig rig="flood" dir="t"/>
                    </a:cell3D>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smtClean="0">
                          <a:solidFill>
                            <a:schemeClr val="dk1"/>
                          </a:solidFill>
                          <a:latin typeface="+mn-lt"/>
                          <a:ea typeface="+mn-ea"/>
                          <a:cs typeface="+mn-cs"/>
                        </a:rPr>
                        <a:t>Non-</a:t>
                      </a:r>
                      <a:r>
                        <a:rPr lang="en-US" sz="1600" b="0" i="0" u="none" strike="noStrike" kern="1200" baseline="0" dirty="0" err="1" smtClean="0">
                          <a:solidFill>
                            <a:schemeClr val="dk1"/>
                          </a:solidFill>
                          <a:latin typeface="+mn-lt"/>
                          <a:ea typeface="+mn-ea"/>
                          <a:cs typeface="+mn-cs"/>
                        </a:rPr>
                        <a:t>Recirculated</a:t>
                      </a:r>
                      <a:r>
                        <a:rPr lang="en-US" sz="1600" b="0" i="0" u="none" strike="noStrike" kern="1200" baseline="0" dirty="0" smtClean="0">
                          <a:solidFill>
                            <a:schemeClr val="dk1"/>
                          </a:solidFill>
                          <a:latin typeface="+mn-lt"/>
                          <a:ea typeface="+mn-ea"/>
                          <a:cs typeface="+mn-cs"/>
                        </a:rPr>
                        <a:t>	</a:t>
                      </a:r>
                    </a:p>
                  </a:txBody>
                  <a:tcPr anchor="ctr">
                    <a:cell3D prstMaterial="dkEdge">
                      <a:bevel w="38100" h="25400" prst="artDeco"/>
                      <a:lightRig rig="flood" dir="t"/>
                    </a:cell3D>
                  </a:tcPr>
                </a:tc>
                <a:tc>
                  <a:txBody>
                    <a:bodyPr/>
                    <a:lstStyle/>
                    <a:p>
                      <a:r>
                        <a:rPr lang="en-US" sz="1600" dirty="0" smtClean="0"/>
                        <a:t>Wasteful</a:t>
                      </a:r>
                      <a:endParaRPr lang="en-US" sz="1600" dirty="0"/>
                    </a:p>
                  </a:txBody>
                  <a:tcPr anchor="ctr">
                    <a:cell3D prstMaterial="dkEdge">
                      <a:bevel w="38100" h="25400" prst="artDeco"/>
                      <a:lightRig rig="flood" dir="t"/>
                    </a:cell3D>
                  </a:tcPr>
                </a:tc>
                <a:tc>
                  <a:txBody>
                    <a:bodyPr/>
                    <a:lstStyle/>
                    <a:p>
                      <a:r>
                        <a:rPr lang="en-US" sz="1600" dirty="0" smtClean="0"/>
                        <a:t>Efficient, if works</a:t>
                      </a:r>
                      <a:endParaRPr lang="en-US" sz="1600" dirty="0"/>
                    </a:p>
                  </a:txBody>
                  <a:tcPr anchor="ctr">
                    <a:cell3D prstMaterial="dkEdge">
                      <a:bevel w="38100" h="25400" prst="artDeco"/>
                      <a:lightRig rig="flood" dir="t"/>
                    </a:cell3D>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smtClean="0">
                          <a:solidFill>
                            <a:schemeClr val="dk1"/>
                          </a:solidFill>
                          <a:latin typeface="+mn-lt"/>
                          <a:ea typeface="+mn-ea"/>
                          <a:cs typeface="+mn-cs"/>
                        </a:rPr>
                        <a:t>Continuous Recirculation	</a:t>
                      </a:r>
                    </a:p>
                  </a:txBody>
                  <a:tcPr anchor="ctr">
                    <a:cell3D prstMaterial="dkEdge">
                      <a:bevel w="38100" h="25400" prst="artDeco"/>
                      <a:lightRig rig="flood" dir="t"/>
                    </a:cell3D>
                  </a:tcPr>
                </a:tc>
                <a:tc>
                  <a:txBody>
                    <a:bodyPr/>
                    <a:lstStyle/>
                    <a:p>
                      <a:r>
                        <a:rPr lang="en-US" sz="1600" dirty="0" smtClean="0"/>
                        <a:t>Efficient</a:t>
                      </a:r>
                      <a:endParaRPr lang="en-US" sz="1600" dirty="0"/>
                    </a:p>
                  </a:txBody>
                  <a:tcPr anchor="ctr">
                    <a:cell3D prstMaterial="dkEdge">
                      <a:bevel w="38100" h="25400" prst="artDeco"/>
                      <a:lightRig rig="flood" dir="t"/>
                    </a:cell3D>
                  </a:tcPr>
                </a:tc>
                <a:tc>
                  <a:txBody>
                    <a:bodyPr/>
                    <a:lstStyle/>
                    <a:p>
                      <a:r>
                        <a:rPr lang="en-US" sz="1600" dirty="0" smtClean="0"/>
                        <a:t>Wasteful</a:t>
                      </a:r>
                      <a:endParaRPr lang="en-US" sz="1600" dirty="0"/>
                    </a:p>
                  </a:txBody>
                  <a:tcPr anchor="ctr">
                    <a:cell3D prstMaterial="dkEdge">
                      <a:bevel w="38100" h="25400" prst="artDeco"/>
                      <a:lightRig rig="flood" dir="t"/>
                    </a:cell3D>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smtClean="0">
                          <a:solidFill>
                            <a:schemeClr val="dk1"/>
                          </a:solidFill>
                          <a:latin typeface="+mn-lt"/>
                          <a:ea typeface="+mn-ea"/>
                          <a:cs typeface="+mn-cs"/>
                        </a:rPr>
                        <a:t>Timer-Controlled Recirculation	</a:t>
                      </a:r>
                    </a:p>
                  </a:txBody>
                  <a:tcPr anchor="ctr">
                    <a:cell3D prstMaterial="dkEdge">
                      <a:bevel w="38100" h="25400" prst="artDeco"/>
                      <a:lightRig rig="flood" dir="t"/>
                    </a:cell3D>
                  </a:tcPr>
                </a:tc>
                <a:tc>
                  <a:txBody>
                    <a:bodyPr/>
                    <a:lstStyle/>
                    <a:p>
                      <a:r>
                        <a:rPr lang="en-US" sz="1600" dirty="0" smtClean="0"/>
                        <a:t>Wasteful / Efficient, depending on the time</a:t>
                      </a:r>
                      <a:endParaRPr lang="en-US" sz="1600" dirty="0"/>
                    </a:p>
                  </a:txBody>
                  <a:tcPr anchor="ctr">
                    <a:cell3D prstMaterial="dkEdge">
                      <a:bevel w="38100" h="25400" prst="artDeco"/>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Wasteful / Efficient, depending on the time</a:t>
                      </a:r>
                      <a:endParaRPr lang="en-US" sz="1600" dirty="0"/>
                    </a:p>
                  </a:txBody>
                  <a:tcPr anchor="ctr">
                    <a:cell3D prstMaterial="dkEdge">
                      <a:bevel w="38100" h="25400" prst="artDeco"/>
                      <a:lightRig rig="flood" dir="t"/>
                    </a:cell3D>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smtClean="0">
                          <a:solidFill>
                            <a:schemeClr val="dk1"/>
                          </a:solidFill>
                          <a:latin typeface="+mn-lt"/>
                          <a:ea typeface="+mn-ea"/>
                          <a:cs typeface="+mn-cs"/>
                        </a:rPr>
                        <a:t>Temperature-Controlled Recirculation	</a:t>
                      </a:r>
                    </a:p>
                  </a:txBody>
                  <a:tcPr anchor="ctr">
                    <a:cell3D prstMaterial="dkEdge">
                      <a:bevel w="38100" h="25400" prst="artDeco"/>
                      <a:lightRig rig="flood" dir="t"/>
                    </a:cell3D>
                  </a:tcPr>
                </a:tc>
                <a:tc>
                  <a:txBody>
                    <a:bodyPr/>
                    <a:lstStyle/>
                    <a:p>
                      <a:r>
                        <a:rPr lang="en-US" sz="1600" dirty="0" smtClean="0"/>
                        <a:t>Efficient</a:t>
                      </a:r>
                      <a:endParaRPr lang="en-US" sz="1600" dirty="0"/>
                    </a:p>
                  </a:txBody>
                  <a:tcPr anchor="ctr">
                    <a:cell3D prstMaterial="dkEdge">
                      <a:bevel w="38100" h="25400" prst="artDeco"/>
                      <a:lightRig rig="flood" dir="t"/>
                    </a:cell3D>
                  </a:tcPr>
                </a:tc>
                <a:tc>
                  <a:txBody>
                    <a:bodyPr/>
                    <a:lstStyle/>
                    <a:p>
                      <a:r>
                        <a:rPr lang="en-US" sz="1600" dirty="0" smtClean="0"/>
                        <a:t>Wasteful</a:t>
                      </a:r>
                      <a:endParaRPr lang="en-US" sz="1600" dirty="0"/>
                    </a:p>
                  </a:txBody>
                  <a:tcPr anchor="ctr">
                    <a:cell3D prstMaterial="dkEdge">
                      <a:bevel w="38100" h="25400" prst="artDeco"/>
                      <a:lightRig rig="flood" dir="t"/>
                    </a:cell3D>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smtClean="0">
                          <a:solidFill>
                            <a:schemeClr val="dk1"/>
                          </a:solidFill>
                          <a:latin typeface="+mn-lt"/>
                          <a:ea typeface="+mn-ea"/>
                          <a:cs typeface="+mn-cs"/>
                        </a:rPr>
                        <a:t>Demand-Controlled Recirculation</a:t>
                      </a:r>
                    </a:p>
                  </a:txBody>
                  <a:tcPr anchor="ctr">
                    <a:cell3D prstMaterial="dkEdge">
                      <a:bevel w="38100" h="25400" prst="artDeco"/>
                      <a:lightRig rig="flood" dir="t"/>
                    </a:cell3D>
                  </a:tcPr>
                </a:tc>
                <a:tc>
                  <a:txBody>
                    <a:bodyPr/>
                    <a:lstStyle/>
                    <a:p>
                      <a:r>
                        <a:rPr lang="en-US" sz="1600" dirty="0" smtClean="0"/>
                        <a:t>Efficient</a:t>
                      </a:r>
                      <a:endParaRPr lang="en-US" sz="1600" dirty="0"/>
                    </a:p>
                  </a:txBody>
                  <a:tcPr anchor="ctr">
                    <a:cell3D prstMaterial="dkEdge">
                      <a:bevel w="38100" h="25400" prst="artDeco"/>
                      <a:lightRig rig="flood" dir="t"/>
                    </a:cell3D>
                  </a:tcPr>
                </a:tc>
                <a:tc>
                  <a:txBody>
                    <a:bodyPr/>
                    <a:lstStyle/>
                    <a:p>
                      <a:r>
                        <a:rPr lang="en-US" sz="1600" dirty="0" smtClean="0"/>
                        <a:t>Wasteful</a:t>
                      </a:r>
                      <a:endParaRPr lang="en-US" sz="1600" dirty="0"/>
                    </a:p>
                  </a:txBody>
                  <a:tcPr anchor="ctr">
                    <a:cell3D prstMaterial="dkEdge">
                      <a:bevel w="38100" h="25400" prst="artDeco"/>
                      <a:lightRig rig="flood" dir="t"/>
                    </a:cell3D>
                  </a:tcPr>
                </a:tc>
              </a:tr>
            </a:tbl>
          </a:graphicData>
        </a:graphic>
      </p:graphicFrame>
    </p:spTree>
    <p:extLst>
      <p:ext uri="{BB962C8B-B14F-4D97-AF65-F5344CB8AC3E}">
        <p14:creationId xmlns:p14="http://schemas.microsoft.com/office/powerpoint/2010/main" val="59319503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4600" y="1524000"/>
            <a:ext cx="6172200" cy="4108766"/>
          </a:xfrm>
          <a:prstGeom prst="rect">
            <a:avLst/>
          </a:prstGeom>
        </p:spPr>
      </p:pic>
      <p:sp>
        <p:nvSpPr>
          <p:cNvPr id="2" name="TextBox 1"/>
          <p:cNvSpPr txBox="1"/>
          <p:nvPr/>
        </p:nvSpPr>
        <p:spPr>
          <a:xfrm>
            <a:off x="1981200" y="665202"/>
            <a:ext cx="4962266" cy="553998"/>
          </a:xfrm>
          <a:prstGeom prst="rect">
            <a:avLst/>
          </a:prstGeom>
          <a:noFill/>
        </p:spPr>
        <p:txBody>
          <a:bodyPr wrap="none" rtlCol="0">
            <a:spAutoFit/>
          </a:bodyPr>
          <a:lstStyle/>
          <a:p>
            <a:pPr algn="ctr">
              <a:lnSpc>
                <a:spcPct val="80000"/>
              </a:lnSpc>
            </a:pPr>
            <a:r>
              <a:rPr lang="en-US" sz="3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Recirculated</a:t>
            </a: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Distribution</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
        <p:nvSpPr>
          <p:cNvPr id="3" name="TextBox 2"/>
          <p:cNvSpPr txBox="1"/>
          <p:nvPr/>
        </p:nvSpPr>
        <p:spPr>
          <a:xfrm>
            <a:off x="533400" y="1488281"/>
            <a:ext cx="5051984" cy="3693319"/>
          </a:xfrm>
          <a:prstGeom prst="rect">
            <a:avLst/>
          </a:prstGeom>
          <a:noFill/>
        </p:spPr>
        <p:txBody>
          <a:bodyPr wrap="none" rtlCol="0">
            <a:spAutoFit/>
          </a:bodyPr>
          <a:lstStyle/>
          <a:p>
            <a:pPr marL="285750" indent="-285750">
              <a:buClr>
                <a:srgbClr val="008000"/>
              </a:buClr>
              <a:buFont typeface="Wingdings" charset="2"/>
              <a:buChar char="ü"/>
            </a:pPr>
            <a:r>
              <a:rPr lang="en-US" dirty="0" smtClean="0"/>
              <a:t>Recirculation </a:t>
            </a:r>
            <a:r>
              <a:rPr lang="en-US" dirty="0"/>
              <a:t>pumps, again, reduce the </a:t>
            </a:r>
            <a:r>
              <a:rPr lang="en-US" dirty="0" smtClean="0"/>
              <a:t>wait </a:t>
            </a:r>
            <a:br>
              <a:rPr lang="en-US" dirty="0" smtClean="0"/>
            </a:br>
            <a:r>
              <a:rPr lang="en-US" dirty="0" smtClean="0"/>
              <a:t>for </a:t>
            </a:r>
            <a:r>
              <a:rPr lang="en-US" dirty="0"/>
              <a:t>hot water</a:t>
            </a:r>
            <a:r>
              <a:rPr lang="en-US" dirty="0" smtClean="0"/>
              <a:t>.</a:t>
            </a:r>
          </a:p>
          <a:p>
            <a:pPr marL="285750" indent="-285750">
              <a:buClr>
                <a:srgbClr val="008000"/>
              </a:buClr>
              <a:buFont typeface="Wingdings" charset="2"/>
              <a:buChar char="ü"/>
            </a:pPr>
            <a:endParaRPr lang="en-US" dirty="0"/>
          </a:p>
          <a:p>
            <a:pPr marL="285750" indent="-285750">
              <a:buClr>
                <a:srgbClr val="008000"/>
              </a:buClr>
              <a:buFont typeface="Wingdings" charset="2"/>
              <a:buChar char="ü"/>
            </a:pPr>
            <a:r>
              <a:rPr lang="en-US" dirty="0" smtClean="0"/>
              <a:t>They </a:t>
            </a:r>
            <a:r>
              <a:rPr lang="en-US" dirty="0"/>
              <a:t>can be installed in both new and existing </a:t>
            </a:r>
            <a:r>
              <a:rPr lang="en-US" dirty="0" smtClean="0"/>
              <a:t/>
            </a:r>
            <a:br>
              <a:rPr lang="en-US" dirty="0" smtClean="0"/>
            </a:br>
            <a:r>
              <a:rPr lang="en-US" dirty="0" smtClean="0"/>
              <a:t>construction</a:t>
            </a:r>
            <a:r>
              <a:rPr lang="en-US" dirty="0"/>
              <a:t>, either at the furthest fixture where </a:t>
            </a:r>
            <a:r>
              <a:rPr lang="en-US" dirty="0" smtClean="0"/>
              <a:t/>
            </a:r>
            <a:br>
              <a:rPr lang="en-US" dirty="0" smtClean="0"/>
            </a:br>
            <a:r>
              <a:rPr lang="en-US" dirty="0" smtClean="0"/>
              <a:t>the </a:t>
            </a:r>
            <a:r>
              <a:rPr lang="en-US" dirty="0"/>
              <a:t>hot and cold water pipes dead end or on a </a:t>
            </a:r>
            <a:r>
              <a:rPr lang="en-US" dirty="0" smtClean="0"/>
              <a:t/>
            </a:r>
            <a:br>
              <a:rPr lang="en-US" dirty="0" smtClean="0"/>
            </a:br>
            <a:r>
              <a:rPr lang="en-US" dirty="0" smtClean="0"/>
              <a:t>dedicated </a:t>
            </a:r>
            <a:r>
              <a:rPr lang="en-US" dirty="0"/>
              <a:t>return line</a:t>
            </a:r>
            <a:r>
              <a:rPr lang="en-US" dirty="0" smtClean="0"/>
              <a:t>.</a:t>
            </a:r>
          </a:p>
          <a:p>
            <a:pPr marL="285750" indent="-285750">
              <a:buClr>
                <a:srgbClr val="008000"/>
              </a:buClr>
              <a:buFont typeface="Wingdings" charset="2"/>
              <a:buChar char="ü"/>
            </a:pPr>
            <a:endParaRPr lang="en-US" dirty="0"/>
          </a:p>
          <a:p>
            <a:pPr marL="285750" indent="-285750">
              <a:buClr>
                <a:srgbClr val="008000"/>
              </a:buClr>
              <a:buFont typeface="Wingdings" charset="2"/>
              <a:buChar char="ü"/>
            </a:pPr>
            <a:r>
              <a:rPr lang="en-US" dirty="0" smtClean="0"/>
              <a:t>Many </a:t>
            </a:r>
            <a:r>
              <a:rPr lang="en-US" dirty="0"/>
              <a:t>times, the recirculation pump is </a:t>
            </a:r>
            <a:r>
              <a:rPr lang="en-US" dirty="0" smtClean="0"/>
              <a:t/>
            </a:r>
            <a:br>
              <a:rPr lang="en-US" dirty="0" smtClean="0"/>
            </a:br>
            <a:r>
              <a:rPr lang="en-US" dirty="0" smtClean="0"/>
              <a:t>left </a:t>
            </a:r>
            <a:r>
              <a:rPr lang="en-US" dirty="0"/>
              <a:t>running </a:t>
            </a:r>
            <a:r>
              <a:rPr lang="en-US" dirty="0" smtClean="0"/>
              <a:t>continuously</a:t>
            </a:r>
            <a:r>
              <a:rPr lang="en-US" dirty="0"/>
              <a:t>, so that hot </a:t>
            </a:r>
            <a:r>
              <a:rPr lang="en-US" dirty="0" smtClean="0"/>
              <a:t/>
            </a:r>
            <a:br>
              <a:rPr lang="en-US" dirty="0" smtClean="0"/>
            </a:br>
            <a:r>
              <a:rPr lang="en-US" dirty="0" smtClean="0"/>
              <a:t>water is </a:t>
            </a:r>
            <a:r>
              <a:rPr lang="en-US" dirty="0"/>
              <a:t>always at every tap </a:t>
            </a:r>
            <a:r>
              <a:rPr lang="en-US" dirty="0" smtClean="0"/>
              <a:t/>
            </a:r>
            <a:br>
              <a:rPr lang="en-US" dirty="0" smtClean="0"/>
            </a:br>
            <a:r>
              <a:rPr lang="en-US" dirty="0" smtClean="0"/>
              <a:t>without </a:t>
            </a:r>
            <a:r>
              <a:rPr lang="en-US" dirty="0"/>
              <a:t>any wait time </a:t>
            </a:r>
            <a:r>
              <a:rPr lang="en-US" dirty="0" smtClean="0"/>
              <a:t/>
            </a:r>
            <a:br>
              <a:rPr lang="en-US" dirty="0" smtClean="0"/>
            </a:br>
            <a:r>
              <a:rPr lang="en-US" dirty="0" smtClean="0"/>
              <a:t>whatsoever.</a:t>
            </a:r>
            <a:endParaRPr lang="en-US" dirty="0"/>
          </a:p>
        </p:txBody>
      </p:sp>
      <p:sp>
        <p:nvSpPr>
          <p:cNvPr id="6" name="TextBox 5"/>
          <p:cNvSpPr txBox="1"/>
          <p:nvPr/>
        </p:nvSpPr>
        <p:spPr>
          <a:xfrm>
            <a:off x="3733800" y="4724400"/>
            <a:ext cx="1174608" cy="646331"/>
          </a:xfrm>
          <a:prstGeom prst="rect">
            <a:avLst/>
          </a:prstGeom>
          <a:noFill/>
        </p:spPr>
        <p:txBody>
          <a:bodyPr wrap="none" rtlCol="0">
            <a:spAutoFit/>
          </a:bodyPr>
          <a:lstStyle/>
          <a:p>
            <a:r>
              <a:rPr lang="en-US" dirty="0" smtClean="0"/>
              <a:t>Dedicated </a:t>
            </a:r>
          </a:p>
          <a:p>
            <a:r>
              <a:rPr lang="en-US" dirty="0" smtClean="0"/>
              <a:t>return line</a:t>
            </a:r>
            <a:endParaRPr lang="en-US" dirty="0"/>
          </a:p>
        </p:txBody>
      </p:sp>
      <p:sp>
        <p:nvSpPr>
          <p:cNvPr id="7" name="TextBox 6"/>
          <p:cNvSpPr txBox="1"/>
          <p:nvPr/>
        </p:nvSpPr>
        <p:spPr>
          <a:xfrm>
            <a:off x="7691875" y="4114800"/>
            <a:ext cx="1223525" cy="646331"/>
          </a:xfrm>
          <a:prstGeom prst="rect">
            <a:avLst/>
          </a:prstGeom>
          <a:noFill/>
        </p:spPr>
        <p:txBody>
          <a:bodyPr wrap="none" rtlCol="0">
            <a:spAutoFit/>
          </a:bodyPr>
          <a:lstStyle/>
          <a:p>
            <a:r>
              <a:rPr lang="en-US" dirty="0" smtClean="0"/>
              <a:t>Retrofit</a:t>
            </a:r>
            <a:br>
              <a:rPr lang="en-US" dirty="0" smtClean="0"/>
            </a:br>
            <a:r>
              <a:rPr lang="en-US" dirty="0" smtClean="0"/>
              <a:t>application</a:t>
            </a:r>
            <a:endParaRPr lang="en-US" dirty="0"/>
          </a:p>
        </p:txBody>
      </p:sp>
    </p:spTree>
    <p:extLst>
      <p:ext uri="{BB962C8B-B14F-4D97-AF65-F5344CB8AC3E}">
        <p14:creationId xmlns:p14="http://schemas.microsoft.com/office/powerpoint/2010/main" val="280837403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90600" y="3886200"/>
            <a:ext cx="5791200" cy="2872383"/>
          </a:xfrm>
          <a:prstGeom prst="rect">
            <a:avLst/>
          </a:prstGeom>
        </p:spPr>
      </p:pic>
      <p:sp>
        <p:nvSpPr>
          <p:cNvPr id="2" name="TextBox 1"/>
          <p:cNvSpPr txBox="1"/>
          <p:nvPr/>
        </p:nvSpPr>
        <p:spPr>
          <a:xfrm>
            <a:off x="307778" y="634424"/>
            <a:ext cx="8528497" cy="584776"/>
          </a:xfrm>
          <a:prstGeom prst="rect">
            <a:avLst/>
          </a:prstGeom>
          <a:noFill/>
        </p:spPr>
        <p:txBody>
          <a:bodyPr wrap="none" rtlCol="0">
            <a:spAutoFit/>
          </a:bodyPr>
          <a:lstStyle/>
          <a:p>
            <a:pPr algn="ct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Distribution with Continuous Recirculation</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
        <p:nvSpPr>
          <p:cNvPr id="3" name="TextBox 2"/>
          <p:cNvSpPr txBox="1"/>
          <p:nvPr/>
        </p:nvSpPr>
        <p:spPr>
          <a:xfrm>
            <a:off x="685800" y="1371600"/>
            <a:ext cx="7622600" cy="2862323"/>
          </a:xfrm>
          <a:prstGeom prst="rect">
            <a:avLst/>
          </a:prstGeom>
          <a:noFill/>
        </p:spPr>
        <p:txBody>
          <a:bodyPr wrap="none" rtlCol="0">
            <a:spAutoFit/>
          </a:bodyPr>
          <a:lstStyle/>
          <a:p>
            <a:pPr marL="285750" indent="-285750">
              <a:buClr>
                <a:srgbClr val="008000"/>
              </a:buClr>
              <a:buFont typeface="Wingdings" charset="2"/>
              <a:buChar char="ü"/>
            </a:pPr>
            <a:r>
              <a:rPr lang="en-US" dirty="0" smtClean="0"/>
              <a:t>Continuous </a:t>
            </a:r>
            <a:r>
              <a:rPr lang="en-US" dirty="0"/>
              <a:t>recirculation solves the problem of having to drain unacceptable </a:t>
            </a:r>
            <a:r>
              <a:rPr lang="en-US" dirty="0" smtClean="0"/>
              <a:t/>
            </a:r>
            <a:br>
              <a:rPr lang="en-US" dirty="0" smtClean="0"/>
            </a:br>
            <a:r>
              <a:rPr lang="en-US" dirty="0" smtClean="0"/>
              <a:t>amounts </a:t>
            </a:r>
            <a:r>
              <a:rPr lang="en-US" dirty="0"/>
              <a:t>of water or waiting an unacceptable time to get hot water. </a:t>
            </a:r>
            <a:endParaRPr lang="en-US" dirty="0" smtClean="0"/>
          </a:p>
          <a:p>
            <a:pPr>
              <a:buClr>
                <a:srgbClr val="008000"/>
              </a:buClr>
            </a:pPr>
            <a:endParaRPr lang="en-US" dirty="0"/>
          </a:p>
          <a:p>
            <a:pPr marL="285750" indent="-285750">
              <a:buClr>
                <a:srgbClr val="008000"/>
              </a:buClr>
              <a:buFont typeface="Wingdings" charset="2"/>
              <a:buChar char="ü"/>
            </a:pPr>
            <a:r>
              <a:rPr lang="en-US" dirty="0" smtClean="0"/>
              <a:t>However</a:t>
            </a:r>
            <a:r>
              <a:rPr lang="en-US" dirty="0"/>
              <a:t>, it has three major drawbacks:</a:t>
            </a:r>
          </a:p>
          <a:p>
            <a:pPr marL="742950" lvl="1" indent="-285750">
              <a:buClr>
                <a:srgbClr val="3366FF"/>
              </a:buClr>
              <a:buFont typeface="Wingdings" charset="2"/>
              <a:buChar char="²"/>
            </a:pPr>
            <a:r>
              <a:rPr lang="en-US" dirty="0" smtClean="0"/>
              <a:t>Uses energy–a </a:t>
            </a:r>
            <a:r>
              <a:rPr lang="en-US" dirty="0"/>
              <a:t>pump is needed which consumes electricity</a:t>
            </a:r>
          </a:p>
          <a:p>
            <a:pPr marL="742950" lvl="1" indent="-285750">
              <a:buClr>
                <a:srgbClr val="3366FF"/>
              </a:buClr>
              <a:buFont typeface="Wingdings" charset="2"/>
              <a:buChar char="²"/>
            </a:pPr>
            <a:r>
              <a:rPr lang="en-US" dirty="0" smtClean="0"/>
              <a:t>Continuous </a:t>
            </a:r>
            <a:r>
              <a:rPr lang="en-US" dirty="0"/>
              <a:t>movement of hot water will wear away at the pipes </a:t>
            </a:r>
            <a:r>
              <a:rPr lang="en-US" dirty="0" smtClean="0"/>
              <a:t/>
            </a:r>
            <a:br>
              <a:rPr lang="en-US" dirty="0" smtClean="0"/>
            </a:br>
            <a:r>
              <a:rPr lang="en-US" dirty="0" smtClean="0"/>
              <a:t>and </a:t>
            </a:r>
            <a:r>
              <a:rPr lang="en-US" dirty="0"/>
              <a:t>water heater</a:t>
            </a:r>
          </a:p>
          <a:p>
            <a:pPr marL="742950" lvl="1" indent="-285750">
              <a:buClr>
                <a:srgbClr val="3366FF"/>
              </a:buClr>
              <a:buFont typeface="Wingdings" charset="2"/>
              <a:buChar char="²"/>
            </a:pPr>
            <a:r>
              <a:rPr lang="en-US" dirty="0" smtClean="0"/>
              <a:t>It </a:t>
            </a:r>
            <a:r>
              <a:rPr lang="en-US" dirty="0"/>
              <a:t>wastes tremendous water heating energy from heat losses </a:t>
            </a:r>
            <a:r>
              <a:rPr lang="en-US" dirty="0" smtClean="0"/>
              <a:t/>
            </a:r>
            <a:br>
              <a:rPr lang="en-US" dirty="0" smtClean="0"/>
            </a:br>
            <a:r>
              <a:rPr lang="en-US" dirty="0" smtClean="0"/>
              <a:t>in </a:t>
            </a:r>
            <a:r>
              <a:rPr lang="en-US" dirty="0"/>
              <a:t>the pipe.</a:t>
            </a:r>
          </a:p>
          <a:p>
            <a:endParaRPr lang="en-US" dirty="0"/>
          </a:p>
        </p:txBody>
      </p:sp>
    </p:spTree>
    <p:extLst>
      <p:ext uri="{BB962C8B-B14F-4D97-AF65-F5344CB8AC3E}">
        <p14:creationId xmlns:p14="http://schemas.microsoft.com/office/powerpoint/2010/main" val="382971311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1593" y="634424"/>
            <a:ext cx="8300870" cy="584776"/>
          </a:xfrm>
          <a:prstGeom prst="rect">
            <a:avLst/>
          </a:prstGeom>
          <a:noFill/>
        </p:spPr>
        <p:txBody>
          <a:bodyPr wrap="none" rtlCol="0">
            <a:spAutoFit/>
          </a:bodyPr>
          <a:lstStyle/>
          <a:p>
            <a:pPr algn="ct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Distribution with Controlled Recirculation</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
        <p:nvSpPr>
          <p:cNvPr id="3" name="TextBox 2"/>
          <p:cNvSpPr txBox="1"/>
          <p:nvPr/>
        </p:nvSpPr>
        <p:spPr>
          <a:xfrm>
            <a:off x="685800" y="1371600"/>
            <a:ext cx="7866256" cy="2031325"/>
          </a:xfrm>
          <a:prstGeom prst="rect">
            <a:avLst/>
          </a:prstGeom>
          <a:noFill/>
        </p:spPr>
        <p:txBody>
          <a:bodyPr wrap="none" rtlCol="0">
            <a:spAutoFit/>
          </a:bodyPr>
          <a:lstStyle/>
          <a:p>
            <a:pPr marL="285750" indent="-285750">
              <a:buClr>
                <a:srgbClr val="008000"/>
              </a:buClr>
              <a:buFont typeface="Wingdings" charset="2"/>
              <a:buChar char="ü"/>
            </a:pPr>
            <a:r>
              <a:rPr lang="en-US" dirty="0" smtClean="0"/>
              <a:t>Because </a:t>
            </a:r>
            <a:r>
              <a:rPr lang="en-US" dirty="0"/>
              <a:t>running the pump continuously is both unnecessary and highly energy </a:t>
            </a:r>
            <a:r>
              <a:rPr lang="en-US" dirty="0" smtClean="0"/>
              <a:t/>
            </a:r>
            <a:br>
              <a:rPr lang="en-US" dirty="0" smtClean="0"/>
            </a:br>
            <a:r>
              <a:rPr lang="en-US" dirty="0" smtClean="0"/>
              <a:t>intensive</a:t>
            </a:r>
            <a:r>
              <a:rPr lang="en-US" dirty="0"/>
              <a:t>, controls may be put on the pump to automatically turn it off when it </a:t>
            </a:r>
            <a:r>
              <a:rPr lang="en-US" dirty="0" smtClean="0"/>
              <a:t/>
            </a:r>
            <a:br>
              <a:rPr lang="en-US" dirty="0" smtClean="0"/>
            </a:br>
            <a:r>
              <a:rPr lang="en-US" dirty="0" smtClean="0"/>
              <a:t>does </a:t>
            </a:r>
            <a:r>
              <a:rPr lang="en-US" dirty="0"/>
              <a:t>not need to run. </a:t>
            </a:r>
            <a:r>
              <a:rPr lang="en-US" dirty="0" smtClean="0"/>
              <a:t/>
            </a:r>
            <a:br>
              <a:rPr lang="en-US" dirty="0" smtClean="0"/>
            </a:br>
            <a:endParaRPr lang="en-US" dirty="0"/>
          </a:p>
          <a:p>
            <a:pPr marL="285750" indent="-285750">
              <a:buClr>
                <a:srgbClr val="008000"/>
              </a:buClr>
              <a:buFont typeface="Wingdings" charset="2"/>
              <a:buChar char="ü"/>
            </a:pPr>
            <a:r>
              <a:rPr lang="en-US" b="1" dirty="0" smtClean="0"/>
              <a:t>This </a:t>
            </a:r>
            <a:r>
              <a:rPr lang="en-US" b="1" dirty="0"/>
              <a:t>is the most sustainable way to design the hot water distribution system</a:t>
            </a:r>
            <a:r>
              <a:rPr lang="en-US" b="1" dirty="0" smtClean="0"/>
              <a:t>.</a:t>
            </a:r>
            <a:br>
              <a:rPr lang="en-US" b="1" dirty="0" smtClean="0"/>
            </a:br>
            <a:endParaRPr lang="en-US" dirty="0"/>
          </a:p>
          <a:p>
            <a:pPr marL="285750" indent="-285750">
              <a:buClr>
                <a:srgbClr val="008000"/>
              </a:buClr>
              <a:buFont typeface="Wingdings" charset="2"/>
              <a:buChar char="ü"/>
            </a:pPr>
            <a:r>
              <a:rPr lang="en-US" dirty="0" smtClean="0"/>
              <a:t>However</a:t>
            </a:r>
            <a:r>
              <a:rPr lang="en-US" dirty="0"/>
              <a:t>, some control methods are more efficient than others. </a:t>
            </a:r>
          </a:p>
        </p:txBody>
      </p:sp>
      <p:pic>
        <p:nvPicPr>
          <p:cNvPr id="4" name="Picture 3"/>
          <p:cNvPicPr>
            <a:picLocks noChangeAspect="1"/>
          </p:cNvPicPr>
          <p:nvPr/>
        </p:nvPicPr>
        <p:blipFill>
          <a:blip r:embed="rId2"/>
          <a:stretch>
            <a:fillRect/>
          </a:stretch>
        </p:blipFill>
        <p:spPr>
          <a:xfrm>
            <a:off x="914400" y="3429000"/>
            <a:ext cx="6172200" cy="3100980"/>
          </a:xfrm>
          <a:prstGeom prst="rect">
            <a:avLst/>
          </a:prstGeom>
        </p:spPr>
      </p:pic>
    </p:spTree>
    <p:extLst>
      <p:ext uri="{BB962C8B-B14F-4D97-AF65-F5344CB8AC3E}">
        <p14:creationId xmlns:p14="http://schemas.microsoft.com/office/powerpoint/2010/main" val="16544494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3664" y="634424"/>
            <a:ext cx="6196729" cy="584776"/>
          </a:xfrm>
          <a:prstGeom prst="rect">
            <a:avLst/>
          </a:prstGeom>
          <a:noFill/>
        </p:spPr>
        <p:txBody>
          <a:bodyPr wrap="none" rtlCol="0">
            <a:spAutoFit/>
          </a:bodyPr>
          <a:lstStyle/>
          <a:p>
            <a:pPr algn="ct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Timer-Controlled Recirculation</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
        <p:nvSpPr>
          <p:cNvPr id="3" name="TextBox 2"/>
          <p:cNvSpPr txBox="1"/>
          <p:nvPr/>
        </p:nvSpPr>
        <p:spPr>
          <a:xfrm>
            <a:off x="685800" y="1371600"/>
            <a:ext cx="6340197" cy="3970318"/>
          </a:xfrm>
          <a:prstGeom prst="rect">
            <a:avLst/>
          </a:prstGeom>
          <a:noFill/>
        </p:spPr>
        <p:txBody>
          <a:bodyPr wrap="none" rtlCol="0">
            <a:spAutoFit/>
          </a:bodyPr>
          <a:lstStyle/>
          <a:p>
            <a:pPr marL="285750" indent="-285750">
              <a:buClr>
                <a:srgbClr val="008000"/>
              </a:buClr>
              <a:buFont typeface="Wingdings" charset="2"/>
              <a:buChar char="ü"/>
            </a:pPr>
            <a:r>
              <a:rPr lang="en-US" dirty="0" smtClean="0"/>
              <a:t>Turns </a:t>
            </a:r>
            <a:r>
              <a:rPr lang="en-US" dirty="0"/>
              <a:t>on and off according to time </a:t>
            </a:r>
            <a:r>
              <a:rPr lang="en-US" dirty="0" smtClean="0"/>
              <a:t>schedule</a:t>
            </a:r>
          </a:p>
          <a:p>
            <a:pPr marL="285750" indent="-285750">
              <a:buClr>
                <a:srgbClr val="008000"/>
              </a:buClr>
              <a:buFont typeface="Wingdings" charset="2"/>
              <a:buChar char="ü"/>
            </a:pPr>
            <a:endParaRPr lang="en-US" dirty="0"/>
          </a:p>
          <a:p>
            <a:pPr marL="285750" indent="-285750">
              <a:buClr>
                <a:srgbClr val="008000"/>
              </a:buClr>
              <a:buFont typeface="Wingdings" charset="2"/>
              <a:buChar char="ü"/>
            </a:pPr>
            <a:r>
              <a:rPr lang="en-US" dirty="0" smtClean="0"/>
              <a:t>Will </a:t>
            </a:r>
            <a:r>
              <a:rPr lang="en-US" dirty="0"/>
              <a:t>not work if user demands hot water during "off" </a:t>
            </a:r>
            <a:r>
              <a:rPr lang="en-US" dirty="0" smtClean="0"/>
              <a:t>period</a:t>
            </a:r>
          </a:p>
          <a:p>
            <a:pPr marL="285750" indent="-285750">
              <a:buClr>
                <a:srgbClr val="008000"/>
              </a:buClr>
              <a:buFont typeface="Wingdings" charset="2"/>
              <a:buChar char="ü"/>
            </a:pPr>
            <a:endParaRPr lang="en-US" dirty="0"/>
          </a:p>
          <a:p>
            <a:pPr marL="285750" indent="-285750">
              <a:buClr>
                <a:srgbClr val="008000"/>
              </a:buClr>
              <a:buFont typeface="Wingdings" charset="2"/>
              <a:buChar char="ü"/>
            </a:pPr>
            <a:r>
              <a:rPr lang="en-US" dirty="0" smtClean="0"/>
              <a:t>Often </a:t>
            </a:r>
            <a:r>
              <a:rPr lang="en-US" dirty="0"/>
              <a:t>a guessing game; timers are often disconnected because </a:t>
            </a:r>
            <a:r>
              <a:rPr lang="en-US" dirty="0" smtClean="0"/>
              <a:t/>
            </a:r>
            <a:br>
              <a:rPr lang="en-US" dirty="0" smtClean="0"/>
            </a:br>
            <a:r>
              <a:rPr lang="en-US" dirty="0" smtClean="0"/>
              <a:t>it‘s </a:t>
            </a:r>
            <a:r>
              <a:rPr lang="en-US" dirty="0"/>
              <a:t>hard to schedule the need for hot </a:t>
            </a:r>
            <a:r>
              <a:rPr lang="en-US" dirty="0" smtClean="0"/>
              <a:t>water </a:t>
            </a:r>
          </a:p>
          <a:p>
            <a:pPr marL="285750" indent="-285750">
              <a:buClr>
                <a:srgbClr val="008000"/>
              </a:buClr>
              <a:buFont typeface="Wingdings" charset="2"/>
              <a:buChar char="ü"/>
            </a:pPr>
            <a:endParaRPr lang="en-US" dirty="0"/>
          </a:p>
          <a:p>
            <a:pPr marL="285750" indent="-285750">
              <a:buClr>
                <a:srgbClr val="008000"/>
              </a:buClr>
              <a:buFont typeface="Wingdings" charset="2"/>
              <a:buChar char="ü"/>
            </a:pPr>
            <a:r>
              <a:rPr lang="en-US" dirty="0" smtClean="0"/>
              <a:t>Still </a:t>
            </a:r>
            <a:r>
              <a:rPr lang="en-US" dirty="0"/>
              <a:t>wastes water and </a:t>
            </a:r>
            <a:r>
              <a:rPr lang="en-US" dirty="0" smtClean="0"/>
              <a:t>energy      </a:t>
            </a:r>
          </a:p>
          <a:p>
            <a:pPr>
              <a:buClr>
                <a:srgbClr val="008000"/>
              </a:buClr>
            </a:pPr>
            <a:endParaRPr lang="en-US" dirty="0"/>
          </a:p>
          <a:p>
            <a:pPr marL="285750" indent="-285750">
              <a:buClr>
                <a:srgbClr val="008000"/>
              </a:buClr>
              <a:buFont typeface="Wingdings" charset="2"/>
              <a:buChar char="ü"/>
            </a:pPr>
            <a:r>
              <a:rPr lang="en-US" dirty="0" smtClean="0"/>
              <a:t>A </a:t>
            </a:r>
            <a:r>
              <a:rPr lang="en-US" dirty="0"/>
              <a:t>non-sustainable solution, </a:t>
            </a:r>
            <a:r>
              <a:rPr lang="en-US" dirty="0" smtClean="0"/>
              <a:t/>
            </a:r>
            <a:br>
              <a:rPr lang="en-US" dirty="0" smtClean="0"/>
            </a:br>
            <a:r>
              <a:rPr lang="en-US" dirty="0" smtClean="0"/>
              <a:t>as </a:t>
            </a:r>
            <a:r>
              <a:rPr lang="en-US" dirty="0"/>
              <a:t>it runs the pump too much when its </a:t>
            </a:r>
            <a:r>
              <a:rPr lang="en-US" dirty="0" smtClean="0"/>
              <a:t>“on”</a:t>
            </a:r>
            <a:br>
              <a:rPr lang="en-US" dirty="0" smtClean="0"/>
            </a:br>
            <a:r>
              <a:rPr lang="en-US" dirty="0" smtClean="0"/>
              <a:t> </a:t>
            </a:r>
            <a:r>
              <a:rPr lang="en-US" dirty="0"/>
              <a:t>creating unnecessary heat losses and runs </a:t>
            </a:r>
            <a:r>
              <a:rPr lang="en-US" dirty="0" smtClean="0"/>
              <a:t/>
            </a:r>
            <a:br>
              <a:rPr lang="en-US" dirty="0" smtClean="0"/>
            </a:br>
            <a:r>
              <a:rPr lang="en-US" dirty="0" smtClean="0"/>
              <a:t>the </a:t>
            </a:r>
            <a:r>
              <a:rPr lang="en-US" dirty="0"/>
              <a:t>pump too little when </a:t>
            </a:r>
            <a:r>
              <a:rPr lang="en-US" dirty="0" smtClean="0"/>
              <a:t>it’s “off” </a:t>
            </a:r>
            <a:r>
              <a:rPr lang="en-US" dirty="0"/>
              <a:t>creating </a:t>
            </a:r>
            <a:r>
              <a:rPr lang="en-US" dirty="0" smtClean="0"/>
              <a:t/>
            </a:r>
            <a:br>
              <a:rPr lang="en-US" dirty="0" smtClean="0"/>
            </a:br>
            <a:r>
              <a:rPr lang="en-US" dirty="0" smtClean="0"/>
              <a:t>unnecessary </a:t>
            </a:r>
            <a:r>
              <a:rPr lang="en-US" dirty="0"/>
              <a:t>water waste</a:t>
            </a:r>
          </a:p>
        </p:txBody>
      </p:sp>
      <p:pic>
        <p:nvPicPr>
          <p:cNvPr id="6" name="Picture 5"/>
          <p:cNvPicPr>
            <a:picLocks noChangeAspect="1"/>
          </p:cNvPicPr>
          <p:nvPr/>
        </p:nvPicPr>
        <p:blipFill>
          <a:blip r:embed="rId2"/>
          <a:stretch>
            <a:fillRect/>
          </a:stretch>
        </p:blipFill>
        <p:spPr>
          <a:xfrm>
            <a:off x="5181600" y="2971800"/>
            <a:ext cx="3200400" cy="2679404"/>
          </a:xfrm>
          <a:prstGeom prst="rect">
            <a:avLst/>
          </a:prstGeom>
        </p:spPr>
      </p:pic>
    </p:spTree>
    <p:extLst>
      <p:ext uri="{BB962C8B-B14F-4D97-AF65-F5344CB8AC3E}">
        <p14:creationId xmlns:p14="http://schemas.microsoft.com/office/powerpoint/2010/main" val="191596470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00600" y="3113706"/>
            <a:ext cx="2851392" cy="2982294"/>
          </a:xfrm>
          <a:prstGeom prst="rect">
            <a:avLst/>
          </a:prstGeom>
        </p:spPr>
      </p:pic>
      <p:sp>
        <p:nvSpPr>
          <p:cNvPr id="2" name="TextBox 1"/>
          <p:cNvSpPr txBox="1"/>
          <p:nvPr/>
        </p:nvSpPr>
        <p:spPr>
          <a:xfrm>
            <a:off x="801007" y="634424"/>
            <a:ext cx="7542049" cy="584776"/>
          </a:xfrm>
          <a:prstGeom prst="rect">
            <a:avLst/>
          </a:prstGeom>
          <a:noFill/>
        </p:spPr>
        <p:txBody>
          <a:bodyPr wrap="none" rtlCol="0">
            <a:spAutoFit/>
          </a:bodyPr>
          <a:lstStyle/>
          <a:p>
            <a:pPr algn="ct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Temperature-Controlled Recirculation</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
        <p:nvSpPr>
          <p:cNvPr id="3" name="TextBox 2"/>
          <p:cNvSpPr txBox="1"/>
          <p:nvPr/>
        </p:nvSpPr>
        <p:spPr>
          <a:xfrm>
            <a:off x="685800" y="1371600"/>
            <a:ext cx="7378943" cy="4247317"/>
          </a:xfrm>
          <a:prstGeom prst="rect">
            <a:avLst/>
          </a:prstGeom>
          <a:noFill/>
        </p:spPr>
        <p:txBody>
          <a:bodyPr wrap="none" rtlCol="0">
            <a:spAutoFit/>
          </a:bodyPr>
          <a:lstStyle/>
          <a:p>
            <a:pPr marL="285750" indent="-285750">
              <a:buClr>
                <a:srgbClr val="008000"/>
              </a:buClr>
              <a:buFont typeface="Wingdings" charset="2"/>
              <a:buChar char="ü"/>
            </a:pPr>
            <a:r>
              <a:rPr lang="en-US" dirty="0" smtClean="0"/>
              <a:t>Automatically </a:t>
            </a:r>
            <a:r>
              <a:rPr lang="en-US" dirty="0"/>
              <a:t>turns pump on and off based on temperature (usually 120˚) </a:t>
            </a:r>
            <a:r>
              <a:rPr lang="en-US" dirty="0" smtClean="0"/>
              <a:t/>
            </a:r>
            <a:br>
              <a:rPr lang="en-US" dirty="0" smtClean="0"/>
            </a:br>
            <a:r>
              <a:rPr lang="en-US" dirty="0" smtClean="0"/>
              <a:t>via </a:t>
            </a:r>
            <a:r>
              <a:rPr lang="en-US" dirty="0"/>
              <a:t>a sensor on the return </a:t>
            </a:r>
            <a:r>
              <a:rPr lang="en-US" dirty="0" smtClean="0"/>
              <a:t>line</a:t>
            </a:r>
          </a:p>
          <a:p>
            <a:pPr marL="285750" indent="-285750">
              <a:buClr>
                <a:srgbClr val="008000"/>
              </a:buClr>
              <a:buFont typeface="Wingdings" charset="2"/>
              <a:buChar char="ü"/>
            </a:pPr>
            <a:endParaRPr lang="en-US" dirty="0"/>
          </a:p>
          <a:p>
            <a:pPr marL="285750" indent="-285750">
              <a:buClr>
                <a:srgbClr val="008000"/>
              </a:buClr>
              <a:buFont typeface="Wingdings" charset="2"/>
              <a:buChar char="ü"/>
            </a:pPr>
            <a:r>
              <a:rPr lang="en-US" dirty="0" smtClean="0"/>
              <a:t>It </a:t>
            </a:r>
            <a:r>
              <a:rPr lang="en-US" dirty="0"/>
              <a:t>is water sustainable as it keeps the wait for hot water to a minimum, </a:t>
            </a:r>
            <a:r>
              <a:rPr lang="en-US" dirty="0" smtClean="0"/>
              <a:t/>
            </a:r>
            <a:br>
              <a:rPr lang="en-US" dirty="0" smtClean="0"/>
            </a:br>
            <a:r>
              <a:rPr lang="en-US" dirty="0" smtClean="0"/>
              <a:t>but </a:t>
            </a:r>
            <a:r>
              <a:rPr lang="en-US" dirty="0"/>
              <a:t>is not very energy efficient </a:t>
            </a:r>
            <a:r>
              <a:rPr lang="en-US" dirty="0" smtClean="0"/>
              <a:t/>
            </a:r>
            <a:br>
              <a:rPr lang="en-US" dirty="0" smtClean="0"/>
            </a:br>
            <a:endParaRPr lang="en-US" dirty="0"/>
          </a:p>
          <a:p>
            <a:pPr marL="285750" indent="-285750">
              <a:buClr>
                <a:srgbClr val="008000"/>
              </a:buClr>
              <a:buFont typeface="Wingdings" charset="2"/>
              <a:buChar char="ü"/>
            </a:pPr>
            <a:r>
              <a:rPr lang="en-US" dirty="0" smtClean="0"/>
              <a:t>Although </a:t>
            </a:r>
            <a:r>
              <a:rPr lang="en-US" dirty="0"/>
              <a:t>the pump uses less electricity, </a:t>
            </a:r>
            <a:r>
              <a:rPr lang="en-US" dirty="0" smtClean="0"/>
              <a:t/>
            </a:r>
            <a:br>
              <a:rPr lang="en-US" dirty="0" smtClean="0"/>
            </a:br>
            <a:r>
              <a:rPr lang="en-US" dirty="0" smtClean="0"/>
              <a:t>it </a:t>
            </a:r>
            <a:r>
              <a:rPr lang="en-US" dirty="0"/>
              <a:t>keeps the distribution loop </a:t>
            </a:r>
            <a:r>
              <a:rPr lang="en-US" dirty="0" smtClean="0"/>
              <a:t>hot </a:t>
            </a:r>
            <a:r>
              <a:rPr lang="en-US" dirty="0"/>
              <a:t>to </a:t>
            </a:r>
            <a:r>
              <a:rPr lang="en-US" dirty="0" smtClean="0"/>
              <a:t/>
            </a:r>
            <a:br>
              <a:rPr lang="en-US" dirty="0" smtClean="0"/>
            </a:br>
            <a:r>
              <a:rPr lang="en-US" dirty="0" smtClean="0"/>
              <a:t>maintain </a:t>
            </a:r>
            <a:r>
              <a:rPr lang="en-US" dirty="0"/>
              <a:t>the 120˚temperature even </a:t>
            </a:r>
            <a:r>
              <a:rPr lang="en-US" dirty="0" smtClean="0"/>
              <a:t/>
            </a:r>
            <a:br>
              <a:rPr lang="en-US" dirty="0" smtClean="0"/>
            </a:br>
            <a:r>
              <a:rPr lang="en-US" dirty="0" smtClean="0"/>
              <a:t>when </a:t>
            </a:r>
            <a:r>
              <a:rPr lang="en-US" dirty="0"/>
              <a:t>there is no demand</a:t>
            </a:r>
            <a:r>
              <a:rPr lang="en-US" dirty="0" smtClean="0"/>
              <a:t>,</a:t>
            </a:r>
            <a:br>
              <a:rPr lang="en-US" dirty="0" smtClean="0"/>
            </a:br>
            <a:r>
              <a:rPr lang="en-US" dirty="0" smtClean="0"/>
              <a:t>creating </a:t>
            </a:r>
            <a:r>
              <a:rPr lang="en-US" dirty="0"/>
              <a:t>the same heat losses </a:t>
            </a:r>
            <a:r>
              <a:rPr lang="en-US" dirty="0" smtClean="0"/>
              <a:t/>
            </a:r>
            <a:br>
              <a:rPr lang="en-US" dirty="0" smtClean="0"/>
            </a:br>
            <a:r>
              <a:rPr lang="en-US" dirty="0" smtClean="0"/>
              <a:t>as </a:t>
            </a:r>
            <a:r>
              <a:rPr lang="en-US" dirty="0"/>
              <a:t>a continuous pump </a:t>
            </a:r>
            <a:r>
              <a:rPr lang="en-US" dirty="0" smtClean="0"/>
              <a:t/>
            </a:r>
            <a:br>
              <a:rPr lang="en-US" dirty="0" smtClean="0"/>
            </a:br>
            <a:endParaRPr lang="en-US" dirty="0"/>
          </a:p>
          <a:p>
            <a:pPr marL="285750" indent="-285750">
              <a:buClr>
                <a:srgbClr val="008000"/>
              </a:buClr>
              <a:buFont typeface="Wingdings" charset="2"/>
              <a:buChar char="ü"/>
            </a:pPr>
            <a:r>
              <a:rPr lang="en-US" dirty="0" smtClean="0"/>
              <a:t>Slightly </a:t>
            </a:r>
            <a:r>
              <a:rPr lang="en-US" dirty="0"/>
              <a:t>more sustainable than </a:t>
            </a:r>
            <a:r>
              <a:rPr lang="en-US" dirty="0" smtClean="0"/>
              <a:t/>
            </a:r>
            <a:br>
              <a:rPr lang="en-US" dirty="0" smtClean="0"/>
            </a:br>
            <a:r>
              <a:rPr lang="en-US" dirty="0" smtClean="0"/>
              <a:t>Time </a:t>
            </a:r>
            <a:r>
              <a:rPr lang="en-US" dirty="0"/>
              <a:t>Clocks </a:t>
            </a:r>
          </a:p>
        </p:txBody>
      </p:sp>
      <p:sp>
        <p:nvSpPr>
          <p:cNvPr id="5" name="TextBox 4"/>
          <p:cNvSpPr txBox="1"/>
          <p:nvPr/>
        </p:nvSpPr>
        <p:spPr>
          <a:xfrm>
            <a:off x="6400800" y="4114800"/>
            <a:ext cx="819342" cy="369332"/>
          </a:xfrm>
          <a:prstGeom prst="rect">
            <a:avLst/>
          </a:prstGeom>
          <a:noFill/>
        </p:spPr>
        <p:txBody>
          <a:bodyPr wrap="none" rtlCol="0">
            <a:spAutoFit/>
          </a:bodyPr>
          <a:lstStyle/>
          <a:p>
            <a:r>
              <a:rPr lang="en-US" dirty="0" smtClean="0"/>
              <a:t>Sensor</a:t>
            </a:r>
            <a:endParaRPr lang="en-US" dirty="0"/>
          </a:p>
        </p:txBody>
      </p:sp>
    </p:spTree>
    <p:extLst>
      <p:ext uri="{BB962C8B-B14F-4D97-AF65-F5344CB8AC3E}">
        <p14:creationId xmlns:p14="http://schemas.microsoft.com/office/powerpoint/2010/main" val="414680724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7305" y="222004"/>
            <a:ext cx="6864379" cy="997196"/>
          </a:xfrm>
          <a:prstGeom prst="rect">
            <a:avLst/>
          </a:prstGeom>
          <a:noFill/>
        </p:spPr>
        <p:txBody>
          <a:bodyPr wrap="none" rtlCol="0">
            <a:spAutoFit/>
          </a:bodyPr>
          <a:lstStyle/>
          <a:p>
            <a:pPr algn="ctr">
              <a:lnSpc>
                <a:spcPct val="80000"/>
              </a:lnSpc>
            </a:pP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Controlled Recirculation Options </a:t>
            </a: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&amp;</a:t>
            </a:r>
            <a:b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Their </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Influence on Sustainability</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
        <p:nvSpPr>
          <p:cNvPr id="3" name="TextBox 2"/>
          <p:cNvSpPr txBox="1"/>
          <p:nvPr/>
        </p:nvSpPr>
        <p:spPr>
          <a:xfrm>
            <a:off x="661789" y="1384041"/>
            <a:ext cx="7428248" cy="4952125"/>
          </a:xfrm>
          <a:prstGeom prst="rect">
            <a:avLst/>
          </a:prstGeom>
          <a:noFill/>
        </p:spPr>
        <p:txBody>
          <a:bodyPr wrap="none" rtlCol="0">
            <a:spAutoFit/>
          </a:bodyPr>
          <a:lstStyle/>
          <a:p>
            <a:pPr marL="285750" indent="-285750">
              <a:buClr>
                <a:srgbClr val="008000"/>
              </a:buClr>
              <a:buFont typeface="Wingdings" charset="2"/>
              <a:buChar char="ü"/>
            </a:pPr>
            <a:r>
              <a:rPr lang="en-US" sz="1600" dirty="0" smtClean="0"/>
              <a:t>Time Clocks: A </a:t>
            </a:r>
            <a:r>
              <a:rPr lang="en-US" sz="1600" dirty="0"/>
              <a:t>non-sustainable solution, as it runs the pump too much when </a:t>
            </a:r>
            <a:r>
              <a:rPr lang="en-US" sz="1600" dirty="0" smtClean="0"/>
              <a:t/>
            </a:r>
            <a:br>
              <a:rPr lang="en-US" sz="1600" dirty="0" smtClean="0"/>
            </a:br>
            <a:r>
              <a:rPr lang="en-US" sz="1600" dirty="0" smtClean="0"/>
              <a:t>it’s “on” </a:t>
            </a:r>
            <a:r>
              <a:rPr lang="en-US" sz="1600" dirty="0"/>
              <a:t>creating unnecessary heat losses and runs the pump too little </a:t>
            </a:r>
            <a:r>
              <a:rPr lang="en-US" sz="1600" dirty="0" smtClean="0"/>
              <a:t>when</a:t>
            </a:r>
            <a:br>
              <a:rPr lang="en-US" sz="1600" dirty="0" smtClean="0"/>
            </a:br>
            <a:r>
              <a:rPr lang="en-US" sz="1600" dirty="0" smtClean="0"/>
              <a:t> it’s “off” </a:t>
            </a:r>
            <a:r>
              <a:rPr lang="en-US" sz="1600" dirty="0"/>
              <a:t>creating unnecessary water waste. </a:t>
            </a:r>
            <a:endParaRPr lang="en-US" sz="1600" dirty="0" smtClean="0"/>
          </a:p>
          <a:p>
            <a:pPr marL="285750" indent="-285750">
              <a:buClr>
                <a:srgbClr val="008000"/>
              </a:buClr>
              <a:buFont typeface="Wingdings" charset="2"/>
              <a:buChar char="ü"/>
            </a:pPr>
            <a:endParaRPr lang="en-US" sz="1600" dirty="0"/>
          </a:p>
          <a:p>
            <a:pPr marL="285750" indent="-285750">
              <a:buClr>
                <a:srgbClr val="008000"/>
              </a:buClr>
              <a:buFont typeface="Wingdings" charset="2"/>
              <a:buChar char="ü"/>
            </a:pPr>
            <a:r>
              <a:rPr lang="en-US" sz="1600" dirty="0" smtClean="0"/>
              <a:t>Temp regulator: Turn </a:t>
            </a:r>
            <a:r>
              <a:rPr lang="en-US" sz="1600" dirty="0"/>
              <a:t>the pump off when there is already hot water in the </a:t>
            </a:r>
            <a:r>
              <a:rPr lang="en-US" sz="1600" dirty="0" smtClean="0"/>
              <a:t>pipes</a:t>
            </a:r>
            <a:br>
              <a:rPr lang="en-US" sz="1600" dirty="0" smtClean="0"/>
            </a:br>
            <a:r>
              <a:rPr lang="en-US" sz="1600" dirty="0" smtClean="0"/>
              <a:t> </a:t>
            </a:r>
            <a:r>
              <a:rPr lang="en-US" sz="1600" dirty="0"/>
              <a:t>(will continue to run the pump during periods of no demand to keep the </a:t>
            </a:r>
            <a:r>
              <a:rPr lang="en-US" sz="1600" dirty="0" smtClean="0"/>
              <a:t>pipes</a:t>
            </a:r>
            <a:br>
              <a:rPr lang="en-US" sz="1600" dirty="0" smtClean="0"/>
            </a:br>
            <a:r>
              <a:rPr lang="en-US" sz="1600" dirty="0" smtClean="0"/>
              <a:t> </a:t>
            </a:r>
            <a:r>
              <a:rPr lang="en-US" sz="1600" dirty="0"/>
              <a:t>constantly hot). It is water sustainable as it keeps the wait for hot water to a </a:t>
            </a:r>
            <a:r>
              <a:rPr lang="en-US" sz="1600" dirty="0" smtClean="0"/>
              <a:t/>
            </a:r>
            <a:br>
              <a:rPr lang="en-US" sz="1600" dirty="0" smtClean="0"/>
            </a:br>
            <a:r>
              <a:rPr lang="en-US" sz="1600" dirty="0" smtClean="0"/>
              <a:t>minimum</a:t>
            </a:r>
            <a:r>
              <a:rPr lang="en-US" sz="1600" dirty="0"/>
              <a:t>, but not very energy sustainable. Although the pump uses less electricity, </a:t>
            </a:r>
            <a:r>
              <a:rPr lang="en-US" sz="1600" dirty="0" smtClean="0"/>
              <a:t/>
            </a:r>
            <a:br>
              <a:rPr lang="en-US" sz="1600" dirty="0" smtClean="0"/>
            </a:br>
            <a:r>
              <a:rPr lang="en-US" sz="1600" dirty="0" smtClean="0"/>
              <a:t>it </a:t>
            </a:r>
            <a:r>
              <a:rPr lang="en-US" sz="1600" dirty="0"/>
              <a:t>keeps the distribution hot creating the same heat losses as a continuous pump</a:t>
            </a:r>
            <a:r>
              <a:rPr lang="en-US" sz="1600" dirty="0" smtClean="0"/>
              <a:t>.</a:t>
            </a:r>
            <a:br>
              <a:rPr lang="en-US" sz="1600" dirty="0" smtClean="0"/>
            </a:br>
            <a:r>
              <a:rPr lang="en-US" sz="1600" dirty="0" smtClean="0"/>
              <a:t>Better </a:t>
            </a:r>
            <a:r>
              <a:rPr lang="en-US" sz="1600" dirty="0"/>
              <a:t>than Time Clocks but not the best</a:t>
            </a:r>
            <a:r>
              <a:rPr lang="en-US" sz="1600" dirty="0" smtClean="0"/>
              <a:t>.</a:t>
            </a:r>
          </a:p>
          <a:p>
            <a:pPr marL="285750" indent="-285750">
              <a:buClr>
                <a:srgbClr val="008000"/>
              </a:buClr>
              <a:buFont typeface="Wingdings" charset="2"/>
              <a:buChar char="ü"/>
            </a:pPr>
            <a:endParaRPr lang="en-US" sz="1600" dirty="0"/>
          </a:p>
          <a:p>
            <a:pPr marL="285750" indent="-285750">
              <a:buClr>
                <a:srgbClr val="008000"/>
              </a:buClr>
              <a:buFont typeface="Wingdings" charset="2"/>
              <a:buChar char="ü"/>
            </a:pPr>
            <a:r>
              <a:rPr lang="en-US" sz="1600" dirty="0" smtClean="0"/>
              <a:t>Time</a:t>
            </a:r>
            <a:r>
              <a:rPr lang="en-US" sz="1600" dirty="0"/>
              <a:t>/</a:t>
            </a:r>
            <a:r>
              <a:rPr lang="en-US" sz="1600" dirty="0" smtClean="0"/>
              <a:t>Temp: Combination </a:t>
            </a:r>
            <a:r>
              <a:rPr lang="en-US" sz="1600" dirty="0"/>
              <a:t>of time clock and temperature regulator (will run </a:t>
            </a:r>
            <a:r>
              <a:rPr lang="en-US" sz="1600" dirty="0" smtClean="0"/>
              <a:t/>
            </a:r>
            <a:br>
              <a:rPr lang="en-US" sz="1600" dirty="0" smtClean="0"/>
            </a:br>
            <a:r>
              <a:rPr lang="en-US" sz="1600" dirty="0" smtClean="0"/>
              <a:t>the </a:t>
            </a:r>
            <a:r>
              <a:rPr lang="en-US" sz="1600" dirty="0"/>
              <a:t>pump as needed to keep pipes hot only during the "on" period. Although </a:t>
            </a:r>
            <a:r>
              <a:rPr lang="en-US" sz="1600" dirty="0" smtClean="0"/>
              <a:t/>
            </a:r>
            <a:br>
              <a:rPr lang="en-US" sz="1600" dirty="0" smtClean="0"/>
            </a:br>
            <a:r>
              <a:rPr lang="en-US" sz="1600" dirty="0" smtClean="0"/>
              <a:t>this </a:t>
            </a:r>
            <a:r>
              <a:rPr lang="en-US" sz="1600" dirty="0"/>
              <a:t>is better than timers or temp regulators standalone, it still has the combination </a:t>
            </a:r>
            <a:r>
              <a:rPr lang="en-US" sz="1600" dirty="0" smtClean="0"/>
              <a:t/>
            </a:r>
            <a:br>
              <a:rPr lang="en-US" sz="1600" dirty="0" smtClean="0"/>
            </a:br>
            <a:r>
              <a:rPr lang="en-US" sz="1600" dirty="0" smtClean="0"/>
              <a:t>of </a:t>
            </a:r>
            <a:r>
              <a:rPr lang="en-US" sz="1600" dirty="0"/>
              <a:t>the same problems, making it only semi-sustainable. </a:t>
            </a:r>
            <a:endParaRPr lang="en-US" sz="1600" dirty="0" smtClean="0"/>
          </a:p>
          <a:p>
            <a:pPr>
              <a:buClr>
                <a:srgbClr val="008000"/>
              </a:buClr>
            </a:pPr>
            <a:endParaRPr lang="en-US" sz="1600" dirty="0" smtClean="0"/>
          </a:p>
          <a:p>
            <a:pPr>
              <a:buClr>
                <a:srgbClr val="008000"/>
              </a:buClr>
            </a:pPr>
            <a:r>
              <a:rPr lang="en-US" sz="1600" dirty="0" smtClean="0"/>
              <a:t>Although </a:t>
            </a:r>
            <a:r>
              <a:rPr lang="en-US" sz="1600" dirty="0"/>
              <a:t>these are not ideal methods for controlled recirculation, controlled </a:t>
            </a:r>
            <a:r>
              <a:rPr lang="en-US" sz="1600" dirty="0" smtClean="0"/>
              <a:t/>
            </a:r>
            <a:br>
              <a:rPr lang="en-US" sz="1600" dirty="0" smtClean="0"/>
            </a:br>
            <a:r>
              <a:rPr lang="en-US" sz="1600" dirty="0" smtClean="0"/>
              <a:t>recirculation </a:t>
            </a:r>
            <a:r>
              <a:rPr lang="en-US" sz="1600" dirty="0"/>
              <a:t>is always better than no recirculation or continuous recirculation</a:t>
            </a:r>
            <a:r>
              <a:rPr lang="en-US" sz="1600" dirty="0" smtClean="0"/>
              <a:t>.</a:t>
            </a:r>
          </a:p>
          <a:p>
            <a:pPr>
              <a:lnSpc>
                <a:spcPct val="80000"/>
              </a:lnSpc>
              <a:buClr>
                <a:srgbClr val="008000"/>
              </a:buClr>
            </a:pPr>
            <a:r>
              <a:rPr lang="en-US" sz="1600" dirty="0" smtClean="0"/>
              <a:t> </a:t>
            </a:r>
            <a:br>
              <a:rPr lang="en-US" sz="1600" dirty="0" smtClean="0"/>
            </a:br>
            <a:r>
              <a:rPr lang="en-US" b="1" i="1" dirty="0" smtClean="0"/>
              <a:t>Demand Control </a:t>
            </a:r>
            <a:r>
              <a:rPr lang="en-US" i="1" dirty="0" smtClean="0"/>
              <a:t>is </a:t>
            </a:r>
            <a:r>
              <a:rPr lang="en-US" i="1" dirty="0"/>
              <a:t>the method that solves all these problems. </a:t>
            </a:r>
          </a:p>
        </p:txBody>
      </p:sp>
    </p:spTree>
    <p:extLst>
      <p:ext uri="{BB962C8B-B14F-4D97-AF65-F5344CB8AC3E}">
        <p14:creationId xmlns:p14="http://schemas.microsoft.com/office/powerpoint/2010/main" val="63011783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9937" y="381000"/>
            <a:ext cx="7444165" cy="646331"/>
          </a:xfrm>
          <a:prstGeom prst="rect">
            <a:avLst/>
          </a:prstGeom>
          <a:noFill/>
        </p:spPr>
        <p:txBody>
          <a:bodyPr wrap="none" rtlCol="0">
            <a:spAutoFit/>
          </a:bodyPr>
          <a:lstStyle/>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Demand-controlled Recirculation</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
        <p:nvSpPr>
          <p:cNvPr id="3" name="TextBox 2"/>
          <p:cNvSpPr txBox="1"/>
          <p:nvPr/>
        </p:nvSpPr>
        <p:spPr>
          <a:xfrm>
            <a:off x="685800" y="1524000"/>
            <a:ext cx="6201638" cy="3693319"/>
          </a:xfrm>
          <a:prstGeom prst="rect">
            <a:avLst/>
          </a:prstGeom>
          <a:noFill/>
        </p:spPr>
        <p:txBody>
          <a:bodyPr wrap="none" rtlCol="0">
            <a:spAutoFit/>
          </a:bodyPr>
          <a:lstStyle/>
          <a:p>
            <a:pPr marL="285750" indent="-285750">
              <a:buClr>
                <a:srgbClr val="008000"/>
              </a:buClr>
              <a:buFont typeface="Wingdings" charset="2"/>
              <a:buChar char="ü"/>
            </a:pPr>
            <a:r>
              <a:rPr lang="en-US" dirty="0" smtClean="0"/>
              <a:t>This </a:t>
            </a:r>
            <a:r>
              <a:rPr lang="en-US" dirty="0"/>
              <a:t>method controls recirculation of hot </a:t>
            </a:r>
            <a:r>
              <a:rPr lang="en-US" dirty="0" smtClean="0"/>
              <a:t/>
            </a:r>
            <a:br>
              <a:rPr lang="en-US" dirty="0" smtClean="0"/>
            </a:br>
            <a:r>
              <a:rPr lang="en-US" dirty="0" smtClean="0"/>
              <a:t>water according </a:t>
            </a:r>
            <a:r>
              <a:rPr lang="en-US" dirty="0"/>
              <a:t>to real-time user demand </a:t>
            </a:r>
            <a:r>
              <a:rPr lang="en-US" dirty="0" smtClean="0"/>
              <a:t/>
            </a:r>
            <a:br>
              <a:rPr lang="en-US" dirty="0" smtClean="0"/>
            </a:br>
            <a:r>
              <a:rPr lang="en-US" dirty="0" smtClean="0"/>
              <a:t>within </a:t>
            </a:r>
            <a:r>
              <a:rPr lang="en-US" dirty="0"/>
              <a:t>the </a:t>
            </a:r>
            <a:r>
              <a:rPr lang="en-US" dirty="0" smtClean="0"/>
              <a:t>building </a:t>
            </a:r>
            <a:r>
              <a:rPr lang="en-US" dirty="0"/>
              <a:t>or home via an activator</a:t>
            </a:r>
            <a:r>
              <a:rPr lang="en-US" dirty="0" smtClean="0"/>
              <a:t>.</a:t>
            </a:r>
          </a:p>
          <a:p>
            <a:endParaRPr lang="en-US" dirty="0"/>
          </a:p>
          <a:p>
            <a:pPr marL="285750" indent="-285750">
              <a:buClr>
                <a:srgbClr val="008000"/>
              </a:buClr>
              <a:buFont typeface="Wingdings" charset="2"/>
              <a:buChar char="ü"/>
            </a:pPr>
            <a:r>
              <a:rPr lang="en-US" dirty="0" smtClean="0"/>
              <a:t>A </a:t>
            </a:r>
            <a:r>
              <a:rPr lang="en-US" dirty="0"/>
              <a:t>demand system returns water in the hot </a:t>
            </a:r>
            <a:r>
              <a:rPr lang="en-US" dirty="0" smtClean="0"/>
              <a:t/>
            </a:r>
            <a:br>
              <a:rPr lang="en-US" dirty="0" smtClean="0"/>
            </a:br>
            <a:r>
              <a:rPr lang="en-US" dirty="0" smtClean="0"/>
              <a:t>water pipe </a:t>
            </a:r>
            <a:r>
              <a:rPr lang="en-US" dirty="0"/>
              <a:t>to the boiler or water heater </a:t>
            </a:r>
            <a:r>
              <a:rPr lang="en-US" dirty="0" smtClean="0"/>
              <a:t/>
            </a:r>
            <a:br>
              <a:rPr lang="en-US" dirty="0" smtClean="0"/>
            </a:br>
            <a:r>
              <a:rPr lang="en-US" dirty="0" smtClean="0"/>
              <a:t>through </a:t>
            </a:r>
            <a:r>
              <a:rPr lang="en-US" dirty="0"/>
              <a:t>the cold </a:t>
            </a:r>
            <a:r>
              <a:rPr lang="en-US" dirty="0" smtClean="0"/>
              <a:t>water </a:t>
            </a:r>
            <a:r>
              <a:rPr lang="en-US" dirty="0"/>
              <a:t>line or designated </a:t>
            </a:r>
            <a:r>
              <a:rPr lang="en-US" dirty="0" smtClean="0"/>
              <a:t/>
            </a:r>
            <a:br>
              <a:rPr lang="en-US" dirty="0" smtClean="0"/>
            </a:br>
            <a:r>
              <a:rPr lang="en-US" dirty="0" smtClean="0"/>
              <a:t>return </a:t>
            </a:r>
            <a:r>
              <a:rPr lang="en-US" dirty="0"/>
              <a:t>line, reducing water waste</a:t>
            </a:r>
            <a:r>
              <a:rPr lang="en-US" dirty="0" smtClean="0"/>
              <a:t>.</a:t>
            </a:r>
          </a:p>
          <a:p>
            <a:r>
              <a:rPr lang="en-US" dirty="0" smtClean="0"/>
              <a:t> </a:t>
            </a:r>
            <a:endParaRPr lang="en-US" dirty="0"/>
          </a:p>
          <a:p>
            <a:pPr marL="285750" indent="-285750">
              <a:buClr>
                <a:srgbClr val="008000"/>
              </a:buClr>
              <a:buFont typeface="Wingdings" charset="2"/>
              <a:buChar char="ü"/>
            </a:pPr>
            <a:r>
              <a:rPr lang="en-US" dirty="0" smtClean="0"/>
              <a:t>The </a:t>
            </a:r>
            <a:r>
              <a:rPr lang="en-US" dirty="0"/>
              <a:t>system uses a thermal sensor so the </a:t>
            </a:r>
            <a:r>
              <a:rPr lang="en-US" dirty="0" smtClean="0"/>
              <a:t/>
            </a:r>
            <a:br>
              <a:rPr lang="en-US" dirty="0" smtClean="0"/>
            </a:br>
            <a:r>
              <a:rPr lang="en-US" dirty="0" smtClean="0"/>
              <a:t>fixture demanding </a:t>
            </a:r>
            <a:r>
              <a:rPr lang="en-US" dirty="0"/>
              <a:t>hot water only receives </a:t>
            </a:r>
            <a:r>
              <a:rPr lang="en-US" dirty="0" smtClean="0"/>
              <a:t/>
            </a:r>
            <a:br>
              <a:rPr lang="en-US" dirty="0" smtClean="0"/>
            </a:br>
            <a:r>
              <a:rPr lang="en-US" dirty="0" smtClean="0"/>
              <a:t>the </a:t>
            </a:r>
            <a:r>
              <a:rPr lang="en-US" dirty="0"/>
              <a:t>water when a </a:t>
            </a:r>
            <a:r>
              <a:rPr lang="en-US" dirty="0" smtClean="0"/>
              <a:t>sensor </a:t>
            </a:r>
            <a:r>
              <a:rPr lang="en-US" dirty="0"/>
              <a:t>is activated, reducing energy waste.</a:t>
            </a:r>
          </a:p>
          <a:p>
            <a:endParaRPr lang="en-US" dirty="0"/>
          </a:p>
        </p:txBody>
      </p:sp>
      <p:pic>
        <p:nvPicPr>
          <p:cNvPr id="4" name="Picture 3"/>
          <p:cNvPicPr>
            <a:picLocks noChangeAspect="1"/>
          </p:cNvPicPr>
          <p:nvPr/>
        </p:nvPicPr>
        <p:blipFill>
          <a:blip r:embed="rId2"/>
          <a:stretch>
            <a:fillRect/>
          </a:stretch>
        </p:blipFill>
        <p:spPr>
          <a:xfrm>
            <a:off x="5334000" y="1701800"/>
            <a:ext cx="3479089" cy="2717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0618938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3633" y="878681"/>
            <a:ext cx="7936788" cy="584776"/>
          </a:xfrm>
          <a:prstGeom prst="rect">
            <a:avLst/>
          </a:prstGeom>
          <a:noFill/>
        </p:spPr>
        <p:txBody>
          <a:bodyPr wrap="none" rtlCol="0">
            <a:spAutoFit/>
          </a:bodyPr>
          <a:lstStyle/>
          <a:p>
            <a:pPr algn="ct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Sustained Benefits of Demand Controls</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
        <p:nvSpPr>
          <p:cNvPr id="5" name="TextBox 4"/>
          <p:cNvSpPr txBox="1"/>
          <p:nvPr/>
        </p:nvSpPr>
        <p:spPr>
          <a:xfrm>
            <a:off x="609600" y="2021681"/>
            <a:ext cx="7699544" cy="3693319"/>
          </a:xfrm>
          <a:prstGeom prst="rect">
            <a:avLst/>
          </a:prstGeom>
          <a:noFill/>
        </p:spPr>
        <p:txBody>
          <a:bodyPr wrap="none" rtlCol="0">
            <a:spAutoFit/>
          </a:bodyPr>
          <a:lstStyle/>
          <a:p>
            <a:pPr marL="285750" indent="-285750">
              <a:buClr>
                <a:srgbClr val="008000"/>
              </a:buClr>
              <a:buFont typeface="Wingdings" charset="2"/>
              <a:buChar char="ü"/>
            </a:pPr>
            <a:r>
              <a:rPr lang="en-US" dirty="0" smtClean="0">
                <a:solidFill>
                  <a:srgbClr val="FF0000"/>
                </a:solidFill>
              </a:rPr>
              <a:t>What </a:t>
            </a:r>
            <a:r>
              <a:rPr lang="en-US" dirty="0">
                <a:solidFill>
                  <a:srgbClr val="FF0000"/>
                </a:solidFill>
              </a:rPr>
              <a:t>makes demand controlled recirculation the most sustainable hot water </a:t>
            </a:r>
            <a:r>
              <a:rPr lang="en-US" dirty="0" smtClean="0">
                <a:solidFill>
                  <a:srgbClr val="FF0000"/>
                </a:solidFill>
              </a:rPr>
              <a:t/>
            </a:r>
            <a:br>
              <a:rPr lang="en-US" dirty="0" smtClean="0">
                <a:solidFill>
                  <a:srgbClr val="FF0000"/>
                </a:solidFill>
              </a:rPr>
            </a:br>
            <a:r>
              <a:rPr lang="en-US" dirty="0" smtClean="0">
                <a:solidFill>
                  <a:srgbClr val="FF0000"/>
                </a:solidFill>
              </a:rPr>
              <a:t>delivery </a:t>
            </a:r>
            <a:r>
              <a:rPr lang="en-US" dirty="0">
                <a:solidFill>
                  <a:srgbClr val="FF0000"/>
                </a:solidFill>
              </a:rPr>
              <a:t>method?</a:t>
            </a:r>
          </a:p>
          <a:p>
            <a:pPr lvl="1"/>
            <a:r>
              <a:rPr lang="en-US" dirty="0" smtClean="0">
                <a:solidFill>
                  <a:srgbClr val="FF0000"/>
                </a:solidFill>
              </a:rPr>
              <a:t>•  Demand </a:t>
            </a:r>
            <a:r>
              <a:rPr lang="en-US" dirty="0">
                <a:solidFill>
                  <a:srgbClr val="FF0000"/>
                </a:solidFill>
              </a:rPr>
              <a:t>Controls match user demand to the delivery of hot water </a:t>
            </a:r>
            <a:r>
              <a:rPr lang="en-US" dirty="0" smtClean="0">
                <a:solidFill>
                  <a:srgbClr val="FF0000"/>
                </a:solidFill>
              </a:rPr>
              <a:t/>
            </a:r>
            <a:br>
              <a:rPr lang="en-US" dirty="0" smtClean="0">
                <a:solidFill>
                  <a:srgbClr val="FF0000"/>
                </a:solidFill>
              </a:rPr>
            </a:br>
            <a:r>
              <a:rPr lang="en-US" dirty="0" smtClean="0">
                <a:solidFill>
                  <a:srgbClr val="FF0000"/>
                </a:solidFill>
              </a:rPr>
              <a:t>      (</a:t>
            </a:r>
            <a:r>
              <a:rPr lang="en-US" dirty="0">
                <a:solidFill>
                  <a:srgbClr val="FF0000"/>
                </a:solidFill>
              </a:rPr>
              <a:t>the pump only runs when the user requires hot water). </a:t>
            </a:r>
          </a:p>
          <a:p>
            <a:pPr lvl="1"/>
            <a:r>
              <a:rPr lang="en-US" dirty="0" smtClean="0">
                <a:solidFill>
                  <a:srgbClr val="FF0000"/>
                </a:solidFill>
              </a:rPr>
              <a:t>•  Get </a:t>
            </a:r>
            <a:r>
              <a:rPr lang="en-US" dirty="0">
                <a:solidFill>
                  <a:srgbClr val="FF0000"/>
                </a:solidFill>
              </a:rPr>
              <a:t>hot water quickly, when you want it</a:t>
            </a:r>
          </a:p>
          <a:p>
            <a:pPr lvl="1"/>
            <a:r>
              <a:rPr lang="en-US" dirty="0" smtClean="0">
                <a:solidFill>
                  <a:srgbClr val="FF0000"/>
                </a:solidFill>
              </a:rPr>
              <a:t>•  Reduces </a:t>
            </a:r>
            <a:r>
              <a:rPr lang="en-US" dirty="0">
                <a:solidFill>
                  <a:srgbClr val="FF0000"/>
                </a:solidFill>
              </a:rPr>
              <a:t>energy use</a:t>
            </a:r>
          </a:p>
          <a:p>
            <a:pPr lvl="1"/>
            <a:r>
              <a:rPr lang="en-US" dirty="0" smtClean="0">
                <a:solidFill>
                  <a:srgbClr val="FF0000"/>
                </a:solidFill>
              </a:rPr>
              <a:t>•  Conserves </a:t>
            </a:r>
            <a:r>
              <a:rPr lang="en-US" dirty="0">
                <a:solidFill>
                  <a:srgbClr val="FF0000"/>
                </a:solidFill>
              </a:rPr>
              <a:t>water</a:t>
            </a:r>
          </a:p>
          <a:p>
            <a:pPr lvl="1"/>
            <a:r>
              <a:rPr lang="en-US" dirty="0" smtClean="0">
                <a:solidFill>
                  <a:srgbClr val="FF0000"/>
                </a:solidFill>
              </a:rPr>
              <a:t>•  Reduces </a:t>
            </a:r>
            <a:r>
              <a:rPr lang="en-US" dirty="0">
                <a:solidFill>
                  <a:srgbClr val="FF0000"/>
                </a:solidFill>
              </a:rPr>
              <a:t>wear and tear on entire water heating </a:t>
            </a:r>
            <a:r>
              <a:rPr lang="en-US" dirty="0" smtClean="0">
                <a:solidFill>
                  <a:srgbClr val="FF0000"/>
                </a:solidFill>
              </a:rPr>
              <a:t>system</a:t>
            </a:r>
          </a:p>
          <a:p>
            <a:pPr lvl="1"/>
            <a:endParaRPr lang="en-US" dirty="0"/>
          </a:p>
          <a:p>
            <a:pPr marL="285750" indent="-285750">
              <a:buClr>
                <a:srgbClr val="008000"/>
              </a:buClr>
              <a:buFont typeface="Wingdings" charset="2"/>
              <a:buChar char="ü"/>
            </a:pPr>
            <a:r>
              <a:rPr lang="en-US" dirty="0" smtClean="0"/>
              <a:t>The </a:t>
            </a:r>
            <a:r>
              <a:rPr lang="en-US" dirty="0"/>
              <a:t>U.S. Department of Energy specifically recognizes the efficiency of </a:t>
            </a:r>
            <a:r>
              <a:rPr lang="en-US" dirty="0" smtClean="0"/>
              <a:t>these</a:t>
            </a:r>
            <a:br>
              <a:rPr lang="en-US" dirty="0" smtClean="0"/>
            </a:br>
            <a:r>
              <a:rPr lang="en-US" dirty="0" smtClean="0"/>
              <a:t> </a:t>
            </a:r>
            <a:r>
              <a:rPr lang="en-US" dirty="0"/>
              <a:t>systems as a ―Hot Water Waste Prevention System‖ and ―a novel system </a:t>
            </a:r>
            <a:r>
              <a:rPr lang="en-US" dirty="0" smtClean="0"/>
              <a:t/>
            </a:r>
            <a:br>
              <a:rPr lang="en-US" dirty="0" smtClean="0"/>
            </a:br>
            <a:r>
              <a:rPr lang="en-US" dirty="0" smtClean="0"/>
              <a:t>that </a:t>
            </a:r>
            <a:r>
              <a:rPr lang="en-US" dirty="0"/>
              <a:t>conserves water and energy.‖</a:t>
            </a:r>
          </a:p>
          <a:p>
            <a:endParaRPr lang="en-US" dirty="0"/>
          </a:p>
        </p:txBody>
      </p:sp>
    </p:spTree>
    <p:extLst>
      <p:ext uri="{BB962C8B-B14F-4D97-AF65-F5344CB8AC3E}">
        <p14:creationId xmlns:p14="http://schemas.microsoft.com/office/powerpoint/2010/main" val="5356579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657587"/>
            <a:ext cx="8915400" cy="5438413"/>
          </a:xfrm>
          <a:prstGeom prst="rect">
            <a:avLst/>
          </a:prstGeom>
        </p:spPr>
        <p:txBody>
          <a:bodyPr wrap="square">
            <a:spAutoFit/>
          </a:bodyPr>
          <a:lstStyle/>
          <a:p>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Key Strategies</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a:p>
            <a:r>
              <a:rPr lang="en-US" sz="2400" dirty="0"/>
              <a:t> </a:t>
            </a:r>
          </a:p>
          <a:p>
            <a:pPr marL="800100" lvl="1" indent="-342900">
              <a:lnSpc>
                <a:spcPct val="120000"/>
              </a:lnSpc>
              <a:buFont typeface="Wingdings" charset="2"/>
              <a:buChar char="ü"/>
            </a:pPr>
            <a:r>
              <a:rPr lang="en-US" sz="2000" b="1" dirty="0" smtClean="0">
                <a:solidFill>
                  <a:srgbClr val="008000"/>
                </a:solidFill>
              </a:rPr>
              <a:t>Wring out the wastes</a:t>
            </a:r>
            <a:r>
              <a:rPr lang="en-US" sz="2000" b="1" dirty="0">
                <a:solidFill>
                  <a:srgbClr val="008000"/>
                </a:solidFill>
              </a:rPr>
              <a:t>.</a:t>
            </a:r>
          </a:p>
          <a:p>
            <a:pPr lvl="1">
              <a:lnSpc>
                <a:spcPct val="120000"/>
              </a:lnSpc>
            </a:pPr>
            <a:r>
              <a:rPr lang="en-US" dirty="0"/>
              <a:t>	</a:t>
            </a:r>
            <a:r>
              <a:rPr lang="en-US" dirty="0" smtClean="0"/>
              <a:t>• Decrease </a:t>
            </a:r>
            <a:r>
              <a:rPr lang="en-US" dirty="0"/>
              <a:t>the volume between source of </a:t>
            </a:r>
            <a:endParaRPr lang="en-US" dirty="0" smtClean="0"/>
          </a:p>
          <a:p>
            <a:pPr lvl="1">
              <a:lnSpc>
                <a:spcPct val="120000"/>
              </a:lnSpc>
            </a:pPr>
            <a:r>
              <a:rPr lang="en-US" dirty="0"/>
              <a:t> </a:t>
            </a:r>
            <a:r>
              <a:rPr lang="en-US" dirty="0" smtClean="0"/>
              <a:t>            hot </a:t>
            </a:r>
            <a:r>
              <a:rPr lang="en-US" dirty="0"/>
              <a:t>water </a:t>
            </a:r>
            <a:r>
              <a:rPr lang="en-US" dirty="0" smtClean="0"/>
              <a:t>and the </a:t>
            </a:r>
            <a:r>
              <a:rPr lang="en-US" dirty="0"/>
              <a:t>use – instantaneousness</a:t>
            </a:r>
          </a:p>
          <a:p>
            <a:pPr lvl="1">
              <a:lnSpc>
                <a:spcPct val="120000"/>
              </a:lnSpc>
            </a:pPr>
            <a:r>
              <a:rPr lang="en-US" dirty="0"/>
              <a:t>	</a:t>
            </a:r>
            <a:r>
              <a:rPr lang="en-US" dirty="0" smtClean="0"/>
              <a:t>• Insulate </a:t>
            </a:r>
            <a:r>
              <a:rPr lang="en-US" dirty="0"/>
              <a:t>the hot water piping</a:t>
            </a:r>
          </a:p>
          <a:p>
            <a:pPr lvl="1">
              <a:lnSpc>
                <a:spcPct val="120000"/>
              </a:lnSpc>
            </a:pPr>
            <a:r>
              <a:rPr lang="en-US" dirty="0"/>
              <a:t>	</a:t>
            </a:r>
            <a:r>
              <a:rPr lang="en-US" dirty="0" smtClean="0"/>
              <a:t>• Utilize </a:t>
            </a:r>
            <a:r>
              <a:rPr lang="en-US" dirty="0"/>
              <a:t>the waste heat running down the drain</a:t>
            </a:r>
          </a:p>
          <a:p>
            <a:pPr marL="800100" lvl="1" indent="-342900">
              <a:lnSpc>
                <a:spcPct val="120000"/>
              </a:lnSpc>
              <a:buFont typeface="Wingdings" charset="2"/>
              <a:buChar char="ü"/>
            </a:pPr>
            <a:r>
              <a:rPr lang="en-US" sz="2000" b="1" dirty="0" smtClean="0">
                <a:solidFill>
                  <a:srgbClr val="008000"/>
                </a:solidFill>
              </a:rPr>
              <a:t>Improve the water efficiency of</a:t>
            </a:r>
            <a:r>
              <a:rPr lang="en-US" sz="2000" b="1" dirty="0">
                <a:solidFill>
                  <a:srgbClr val="008000"/>
                </a:solidFill>
              </a:rPr>
              <a:t> </a:t>
            </a:r>
            <a:r>
              <a:rPr lang="en-US" sz="2000" b="1" dirty="0" smtClean="0">
                <a:solidFill>
                  <a:srgbClr val="008000"/>
                </a:solidFill>
              </a:rPr>
              <a:t>the</a:t>
            </a:r>
            <a:r>
              <a:rPr lang="en-US" sz="2000" b="1" dirty="0">
                <a:solidFill>
                  <a:srgbClr val="008000"/>
                </a:solidFill>
              </a:rPr>
              <a:t> </a:t>
            </a:r>
            <a:r>
              <a:rPr lang="en-US" sz="2000" b="1" dirty="0" smtClean="0">
                <a:solidFill>
                  <a:srgbClr val="008000"/>
                </a:solidFill>
              </a:rPr>
              <a:t>uses</a:t>
            </a:r>
            <a:r>
              <a:rPr lang="en-US" sz="2000" b="1" dirty="0">
                <a:solidFill>
                  <a:srgbClr val="008000"/>
                </a:solidFill>
              </a:rPr>
              <a:t>.</a:t>
            </a:r>
          </a:p>
          <a:p>
            <a:pPr lvl="1">
              <a:lnSpc>
                <a:spcPct val="120000"/>
              </a:lnSpc>
            </a:pPr>
            <a:r>
              <a:rPr lang="en-US" dirty="0" smtClean="0"/>
              <a:t>	• Reduce </a:t>
            </a:r>
            <a:r>
              <a:rPr lang="en-US" dirty="0"/>
              <a:t>hot water outlet flow rates</a:t>
            </a:r>
          </a:p>
          <a:p>
            <a:pPr lvl="1">
              <a:lnSpc>
                <a:spcPct val="120000"/>
              </a:lnSpc>
            </a:pPr>
            <a:r>
              <a:rPr lang="en-US" dirty="0" smtClean="0"/>
              <a:t>	• Reduce </a:t>
            </a:r>
            <a:r>
              <a:rPr lang="en-US" dirty="0"/>
              <a:t>the volume of hot water needed for each task</a:t>
            </a:r>
          </a:p>
          <a:p>
            <a:pPr marL="800100" lvl="1" indent="-342900">
              <a:lnSpc>
                <a:spcPct val="120000"/>
              </a:lnSpc>
              <a:buFont typeface="Wingdings" charset="2"/>
              <a:buChar char="ü"/>
            </a:pPr>
            <a:r>
              <a:rPr lang="en-US" sz="2000" b="1" dirty="0" smtClean="0">
                <a:solidFill>
                  <a:srgbClr val="008000"/>
                </a:solidFill>
              </a:rPr>
              <a:t>Increase the efficiency making</a:t>
            </a:r>
            <a:r>
              <a:rPr lang="en-US" sz="2000" b="1" dirty="0">
                <a:solidFill>
                  <a:srgbClr val="008000"/>
                </a:solidFill>
              </a:rPr>
              <a:t> </a:t>
            </a:r>
            <a:r>
              <a:rPr lang="en-US" sz="2000" b="1" dirty="0" smtClean="0">
                <a:solidFill>
                  <a:srgbClr val="008000"/>
                </a:solidFill>
              </a:rPr>
              <a:t>hot</a:t>
            </a:r>
            <a:r>
              <a:rPr lang="en-US" sz="2000" b="1" dirty="0">
                <a:solidFill>
                  <a:srgbClr val="008000"/>
                </a:solidFill>
              </a:rPr>
              <a:t> </a:t>
            </a:r>
            <a:r>
              <a:rPr lang="en-US" sz="2000" b="1" dirty="0" smtClean="0">
                <a:solidFill>
                  <a:srgbClr val="008000"/>
                </a:solidFill>
              </a:rPr>
              <a:t>water</a:t>
            </a:r>
            <a:r>
              <a:rPr lang="en-US" sz="2000" b="1" dirty="0">
                <a:solidFill>
                  <a:srgbClr val="008000"/>
                </a:solidFill>
              </a:rPr>
              <a:t>.</a:t>
            </a:r>
          </a:p>
          <a:p>
            <a:pPr lvl="1">
              <a:lnSpc>
                <a:spcPct val="120000"/>
              </a:lnSpc>
            </a:pPr>
            <a:r>
              <a:rPr lang="en-US" dirty="0" smtClean="0"/>
              <a:t>	• Preheat </a:t>
            </a:r>
            <a:r>
              <a:rPr lang="en-US" dirty="0"/>
              <a:t>– solar, heat pump, off-peak </a:t>
            </a:r>
            <a:r>
              <a:rPr lang="en-US" dirty="0" smtClean="0"/>
              <a:t>electric</a:t>
            </a:r>
            <a:endParaRPr lang="en-US" dirty="0"/>
          </a:p>
          <a:p>
            <a:pPr lvl="1">
              <a:lnSpc>
                <a:spcPct val="120000"/>
              </a:lnSpc>
            </a:pPr>
            <a:r>
              <a:rPr lang="en-US" dirty="0"/>
              <a:t>	</a:t>
            </a:r>
            <a:r>
              <a:rPr lang="en-US" dirty="0" smtClean="0"/>
              <a:t>• Select </a:t>
            </a:r>
            <a:r>
              <a:rPr lang="en-US" dirty="0"/>
              <a:t>one or more very efficient supplemental heaters that work with </a:t>
            </a:r>
            <a:r>
              <a:rPr lang="en-US" dirty="0" smtClean="0"/>
              <a:t>preheated  	    water </a:t>
            </a:r>
            <a:r>
              <a:rPr lang="en-US" dirty="0"/>
              <a:t>to reach the desired temperature and for continuousness</a:t>
            </a:r>
          </a:p>
          <a:p>
            <a:pPr lvl="1">
              <a:lnSpc>
                <a:spcPct val="120000"/>
              </a:lnSpc>
            </a:pPr>
            <a:r>
              <a:rPr lang="en-US" dirty="0" smtClean="0"/>
              <a:t>	• Combine </a:t>
            </a:r>
            <a:r>
              <a:rPr lang="en-US" dirty="0"/>
              <a:t>water and space heating</a:t>
            </a:r>
          </a:p>
        </p:txBody>
      </p:sp>
      <p:pic>
        <p:nvPicPr>
          <p:cNvPr id="2" name="Picture 1"/>
          <p:cNvPicPr>
            <a:picLocks noChangeAspect="1"/>
          </p:cNvPicPr>
          <p:nvPr/>
        </p:nvPicPr>
        <p:blipFill>
          <a:blip r:embed="rId2"/>
          <a:stretch>
            <a:fillRect/>
          </a:stretch>
        </p:blipFill>
        <p:spPr>
          <a:xfrm>
            <a:off x="6324600" y="1752600"/>
            <a:ext cx="1981200" cy="1981200"/>
          </a:xfrm>
          <a:prstGeom prst="rect">
            <a:avLst/>
          </a:prstGeom>
          <a:effectLst>
            <a:outerShdw blurRad="50800" dist="63500" dir="2700000" algn="tl" rotWithShape="0">
              <a:srgbClr val="000000">
                <a:alpha val="43000"/>
              </a:srgbClr>
            </a:outerShdw>
          </a:effectLst>
          <a:scene3d>
            <a:camera prst="orthographicFront">
              <a:rot lat="120000" lon="120000" rev="0"/>
            </a:camera>
            <a:lightRig rig="threePt" dir="t"/>
          </a:scene3d>
          <a:sp3d>
            <a:bevelT w="50800" h="50800" prst="softRound"/>
          </a:sp3d>
        </p:spPr>
      </p:pic>
    </p:spTree>
    <p:extLst>
      <p:ext uri="{BB962C8B-B14F-4D97-AF65-F5344CB8AC3E}">
        <p14:creationId xmlns:p14="http://schemas.microsoft.com/office/powerpoint/2010/main" val="367183292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0" y="1676400"/>
            <a:ext cx="6934200" cy="4248674"/>
          </a:xfrm>
          <a:prstGeom prst="rect">
            <a:avLst/>
          </a:prstGeom>
        </p:spPr>
      </p:pic>
      <p:sp>
        <p:nvSpPr>
          <p:cNvPr id="2" name="TextBox 1"/>
          <p:cNvSpPr txBox="1"/>
          <p:nvPr/>
        </p:nvSpPr>
        <p:spPr>
          <a:xfrm>
            <a:off x="2574060" y="572869"/>
            <a:ext cx="3995881" cy="646331"/>
          </a:xfrm>
          <a:prstGeom prst="rect">
            <a:avLst/>
          </a:prstGeom>
          <a:noFill/>
        </p:spPr>
        <p:txBody>
          <a:bodyPr wrap="none" rtlCol="0">
            <a:spAutoFit/>
          </a:bodyPr>
          <a:lstStyle/>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How Is it Activated?</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
        <p:nvSpPr>
          <p:cNvPr id="3" name="TextBox 2"/>
          <p:cNvSpPr txBox="1"/>
          <p:nvPr/>
        </p:nvSpPr>
        <p:spPr>
          <a:xfrm>
            <a:off x="957193" y="1524000"/>
            <a:ext cx="2929007" cy="1364476"/>
          </a:xfrm>
          <a:prstGeom prst="rect">
            <a:avLst/>
          </a:prstGeom>
          <a:noFill/>
        </p:spPr>
        <p:txBody>
          <a:bodyPr wrap="none" rtlCol="0">
            <a:spAutoFit/>
          </a:bodyPr>
          <a:lstStyle/>
          <a:p>
            <a:pPr marL="342900" indent="-342900">
              <a:lnSpc>
                <a:spcPct val="140000"/>
              </a:lnSpc>
              <a:buClr>
                <a:srgbClr val="008000"/>
              </a:buClr>
              <a:buFont typeface="Wingdings" charset="2"/>
              <a:buChar char="ü"/>
            </a:pPr>
            <a:r>
              <a:rPr lang="en-US" sz="2000" dirty="0"/>
              <a:t>Hardwired push button</a:t>
            </a:r>
          </a:p>
          <a:p>
            <a:pPr marL="342900" indent="-342900">
              <a:lnSpc>
                <a:spcPct val="140000"/>
              </a:lnSpc>
              <a:buClr>
                <a:srgbClr val="008000"/>
              </a:buClr>
              <a:buFont typeface="Wingdings" charset="2"/>
              <a:buChar char="ü"/>
            </a:pPr>
            <a:r>
              <a:rPr lang="en-US" sz="2000" dirty="0" smtClean="0"/>
              <a:t>Motion </a:t>
            </a:r>
            <a:r>
              <a:rPr lang="en-US" sz="2000" dirty="0"/>
              <a:t>sensor</a:t>
            </a:r>
          </a:p>
          <a:p>
            <a:pPr marL="342900" indent="-342900">
              <a:lnSpc>
                <a:spcPct val="140000"/>
              </a:lnSpc>
              <a:buClr>
                <a:srgbClr val="008000"/>
              </a:buClr>
              <a:buFont typeface="Wingdings" charset="2"/>
              <a:buChar char="ü"/>
            </a:pPr>
            <a:r>
              <a:rPr lang="en-US" sz="2000" dirty="0" smtClean="0"/>
              <a:t>Remote </a:t>
            </a:r>
            <a:r>
              <a:rPr lang="en-US" sz="2000" dirty="0"/>
              <a:t>push </a:t>
            </a:r>
            <a:r>
              <a:rPr lang="en-US" sz="2000" dirty="0" smtClean="0"/>
              <a:t>button</a:t>
            </a:r>
            <a:endParaRPr lang="en-US" sz="2000" dirty="0"/>
          </a:p>
        </p:txBody>
      </p:sp>
    </p:spTree>
    <p:extLst>
      <p:ext uri="{BB962C8B-B14F-4D97-AF65-F5344CB8AC3E}">
        <p14:creationId xmlns:p14="http://schemas.microsoft.com/office/powerpoint/2010/main" val="302896207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1613" y="878681"/>
            <a:ext cx="7640834" cy="584776"/>
          </a:xfrm>
          <a:prstGeom prst="rect">
            <a:avLst/>
          </a:prstGeom>
          <a:noFill/>
        </p:spPr>
        <p:txBody>
          <a:bodyPr wrap="none" rtlCol="0">
            <a:spAutoFit/>
          </a:bodyPr>
          <a:lstStyle/>
          <a:p>
            <a:pPr algn="ct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Demand Controlled Pumping Systems</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
        <p:nvSpPr>
          <p:cNvPr id="5" name="TextBox 4"/>
          <p:cNvSpPr txBox="1"/>
          <p:nvPr/>
        </p:nvSpPr>
        <p:spPr>
          <a:xfrm>
            <a:off x="609600" y="2021681"/>
            <a:ext cx="7908422" cy="646331"/>
          </a:xfrm>
          <a:prstGeom prst="rect">
            <a:avLst/>
          </a:prstGeom>
          <a:noFill/>
        </p:spPr>
        <p:txBody>
          <a:bodyPr wrap="none" rtlCol="0">
            <a:spAutoFit/>
          </a:bodyPr>
          <a:lstStyle/>
          <a:p>
            <a:pPr>
              <a:buClr>
                <a:srgbClr val="008000"/>
              </a:buClr>
            </a:pPr>
            <a:r>
              <a:rPr lang="en-US" dirty="0"/>
              <a:t>Demand controlled pumping systems work with all hot water heating systems </a:t>
            </a:r>
            <a:endParaRPr lang="en-US" dirty="0" smtClean="0"/>
          </a:p>
          <a:p>
            <a:pPr>
              <a:buClr>
                <a:srgbClr val="008000"/>
              </a:buClr>
            </a:pPr>
            <a:r>
              <a:rPr lang="en-US" dirty="0" smtClean="0"/>
              <a:t>(</a:t>
            </a:r>
            <a:r>
              <a:rPr lang="en-US" dirty="0"/>
              <a:t>tank or </a:t>
            </a:r>
            <a:r>
              <a:rPr lang="en-US" dirty="0" err="1"/>
              <a:t>tankless</a:t>
            </a:r>
            <a:r>
              <a:rPr lang="en-US" dirty="0"/>
              <a:t>, gas or electric) and with either Structured or Standard Plumbing.</a:t>
            </a:r>
          </a:p>
        </p:txBody>
      </p:sp>
      <p:pic>
        <p:nvPicPr>
          <p:cNvPr id="3" name="Picture 2"/>
          <p:cNvPicPr>
            <a:picLocks noChangeAspect="1"/>
          </p:cNvPicPr>
          <p:nvPr/>
        </p:nvPicPr>
        <p:blipFill>
          <a:blip r:embed="rId2"/>
          <a:stretch>
            <a:fillRect/>
          </a:stretch>
        </p:blipFill>
        <p:spPr>
          <a:xfrm>
            <a:off x="0" y="2819400"/>
            <a:ext cx="9144000" cy="2817091"/>
          </a:xfrm>
          <a:prstGeom prst="rect">
            <a:avLst/>
          </a:prstGeom>
        </p:spPr>
      </p:pic>
    </p:spTree>
    <p:extLst>
      <p:ext uri="{BB962C8B-B14F-4D97-AF65-F5344CB8AC3E}">
        <p14:creationId xmlns:p14="http://schemas.microsoft.com/office/powerpoint/2010/main" val="39986384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6384" y="878681"/>
            <a:ext cx="7571303" cy="584776"/>
          </a:xfrm>
          <a:prstGeom prst="rect">
            <a:avLst/>
          </a:prstGeom>
          <a:noFill/>
        </p:spPr>
        <p:txBody>
          <a:bodyPr wrap="none" rtlCol="0">
            <a:spAutoFit/>
          </a:bodyPr>
          <a:lstStyle/>
          <a:p>
            <a:pPr algn="ct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Understanding the Bernoulli Equation</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
        <p:nvSpPr>
          <p:cNvPr id="5" name="TextBox 4"/>
          <p:cNvSpPr txBox="1"/>
          <p:nvPr/>
        </p:nvSpPr>
        <p:spPr>
          <a:xfrm>
            <a:off x="4572000" y="1564481"/>
            <a:ext cx="3581399" cy="1200329"/>
          </a:xfrm>
          <a:prstGeom prst="rect">
            <a:avLst/>
          </a:prstGeom>
          <a:noFill/>
        </p:spPr>
        <p:txBody>
          <a:bodyPr wrap="square" rtlCol="0">
            <a:spAutoFit/>
          </a:bodyPr>
          <a:lstStyle/>
          <a:p>
            <a:pPr>
              <a:buClr>
                <a:srgbClr val="008000"/>
              </a:buClr>
            </a:pPr>
            <a:r>
              <a:rPr lang="en-US" dirty="0" smtClean="0"/>
              <a:t>The expression </a:t>
            </a:r>
            <a:r>
              <a:rPr lang="en-US" dirty="0"/>
              <a:t>of law of head conservation to the flow of fluid in a conduit </a:t>
            </a:r>
            <a:r>
              <a:rPr lang="en-US" dirty="0" smtClean="0"/>
              <a:t>or </a:t>
            </a:r>
            <a:r>
              <a:rPr lang="en-US" dirty="0"/>
              <a:t>streamline </a:t>
            </a:r>
            <a:r>
              <a:rPr lang="en-US" dirty="0" smtClean="0"/>
              <a:t>is </a:t>
            </a:r>
            <a:r>
              <a:rPr lang="en-US" dirty="0"/>
              <a:t>known </a:t>
            </a:r>
            <a:r>
              <a:rPr lang="en-US" dirty="0" smtClean="0"/>
              <a:t>as the </a:t>
            </a:r>
            <a:r>
              <a:rPr lang="en-US" dirty="0"/>
              <a:t>Bernoulli equation</a:t>
            </a:r>
            <a:r>
              <a:rPr lang="en-US" dirty="0" smtClean="0"/>
              <a:t>:</a:t>
            </a:r>
            <a:endParaRPr lang="en-US" dirty="0"/>
          </a:p>
        </p:txBody>
      </p:sp>
      <p:pic>
        <p:nvPicPr>
          <p:cNvPr id="4" name="Picture 3"/>
          <p:cNvPicPr>
            <a:picLocks noChangeAspect="1"/>
          </p:cNvPicPr>
          <p:nvPr/>
        </p:nvPicPr>
        <p:blipFill>
          <a:blip r:embed="rId2"/>
          <a:stretch>
            <a:fillRect/>
          </a:stretch>
        </p:blipFill>
        <p:spPr>
          <a:xfrm>
            <a:off x="4495800" y="3048000"/>
            <a:ext cx="3733800" cy="1796497"/>
          </a:xfrm>
          <a:prstGeom prst="rect">
            <a:avLst/>
          </a:prstGeom>
        </p:spPr>
      </p:pic>
      <p:sp>
        <p:nvSpPr>
          <p:cNvPr id="6" name="TextBox 5"/>
          <p:cNvSpPr txBox="1"/>
          <p:nvPr/>
        </p:nvSpPr>
        <p:spPr>
          <a:xfrm>
            <a:off x="4114800" y="5181600"/>
            <a:ext cx="3505200" cy="1015663"/>
          </a:xfrm>
          <a:prstGeom prst="rect">
            <a:avLst/>
          </a:prstGeom>
          <a:noFill/>
        </p:spPr>
        <p:txBody>
          <a:bodyPr wrap="square" rtlCol="0">
            <a:spAutoFit/>
          </a:bodyPr>
          <a:lstStyle/>
          <a:p>
            <a:pPr>
              <a:buClr>
                <a:srgbClr val="008000"/>
              </a:buClr>
            </a:pPr>
            <a:r>
              <a:rPr lang="en-US" sz="2000" b="1" dirty="0" smtClean="0"/>
              <a:t>The next slide represents the effect of calculating the Bernoulli principle…</a:t>
            </a:r>
            <a:endParaRPr lang="en-US" sz="2000" b="1" dirty="0"/>
          </a:p>
        </p:txBody>
      </p:sp>
      <p:pic>
        <p:nvPicPr>
          <p:cNvPr id="8" name="Picture 7"/>
          <p:cNvPicPr>
            <a:picLocks noChangeAspect="1"/>
          </p:cNvPicPr>
          <p:nvPr/>
        </p:nvPicPr>
        <p:blipFill>
          <a:blip r:embed="rId3"/>
          <a:stretch>
            <a:fillRect/>
          </a:stretch>
        </p:blipFill>
        <p:spPr>
          <a:xfrm>
            <a:off x="954799" y="1524000"/>
            <a:ext cx="2931401" cy="4318000"/>
          </a:xfrm>
          <a:prstGeom prst="rect">
            <a:avLst/>
          </a:prstGeom>
        </p:spPr>
      </p:pic>
    </p:spTree>
    <p:extLst>
      <p:ext uri="{BB962C8B-B14F-4D97-AF65-F5344CB8AC3E}">
        <p14:creationId xmlns:p14="http://schemas.microsoft.com/office/powerpoint/2010/main" val="131315805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954798" y="1524000"/>
            <a:ext cx="2931401" cy="4322888"/>
          </a:xfrm>
          <a:prstGeom prst="rect">
            <a:avLst/>
          </a:prstGeom>
        </p:spPr>
      </p:pic>
      <p:pic>
        <p:nvPicPr>
          <p:cNvPr id="7" name="Picture 6"/>
          <p:cNvPicPr>
            <a:picLocks noChangeAspect="1"/>
          </p:cNvPicPr>
          <p:nvPr/>
        </p:nvPicPr>
        <p:blipFill>
          <a:blip r:embed="rId2"/>
          <a:stretch>
            <a:fillRect/>
          </a:stretch>
        </p:blipFill>
        <p:spPr>
          <a:xfrm>
            <a:off x="990600" y="1523999"/>
            <a:ext cx="2895600" cy="4270095"/>
          </a:xfrm>
          <a:prstGeom prst="rect">
            <a:avLst/>
          </a:prstGeom>
        </p:spPr>
      </p:pic>
      <p:sp>
        <p:nvSpPr>
          <p:cNvPr id="2" name="TextBox 1"/>
          <p:cNvSpPr txBox="1"/>
          <p:nvPr/>
        </p:nvSpPr>
        <p:spPr>
          <a:xfrm>
            <a:off x="786384" y="878681"/>
            <a:ext cx="7571303" cy="584776"/>
          </a:xfrm>
          <a:prstGeom prst="rect">
            <a:avLst/>
          </a:prstGeom>
          <a:noFill/>
        </p:spPr>
        <p:txBody>
          <a:bodyPr wrap="none" rtlCol="0">
            <a:spAutoFit/>
          </a:bodyPr>
          <a:lstStyle/>
          <a:p>
            <a:pPr algn="ct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Understanding the Bernoulli Equation</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
        <p:nvSpPr>
          <p:cNvPr id="5" name="TextBox 4"/>
          <p:cNvSpPr txBox="1"/>
          <p:nvPr/>
        </p:nvSpPr>
        <p:spPr>
          <a:xfrm>
            <a:off x="4648200" y="1600200"/>
            <a:ext cx="3886200" cy="3693319"/>
          </a:xfrm>
          <a:prstGeom prst="rect">
            <a:avLst/>
          </a:prstGeom>
          <a:noFill/>
        </p:spPr>
        <p:txBody>
          <a:bodyPr wrap="square" rtlCol="0">
            <a:spAutoFit/>
          </a:bodyPr>
          <a:lstStyle/>
          <a:p>
            <a:pPr>
              <a:buClr>
                <a:srgbClr val="008000"/>
              </a:buClr>
            </a:pPr>
            <a:r>
              <a:rPr lang="en-US" dirty="0" smtClean="0"/>
              <a:t>Yeah, it even put Danny Boy to sleep. </a:t>
            </a:r>
          </a:p>
          <a:p>
            <a:pPr>
              <a:buClr>
                <a:srgbClr val="008000"/>
              </a:buClr>
            </a:pPr>
            <a:endParaRPr lang="en-US" dirty="0"/>
          </a:p>
          <a:p>
            <a:pPr>
              <a:buClr>
                <a:srgbClr val="008000"/>
              </a:buClr>
            </a:pPr>
            <a:endParaRPr lang="en-US" dirty="0" smtClean="0"/>
          </a:p>
          <a:p>
            <a:pPr>
              <a:buClr>
                <a:srgbClr val="008000"/>
              </a:buClr>
            </a:pPr>
            <a:r>
              <a:rPr lang="en-US" dirty="0" smtClean="0"/>
              <a:t>You can look it up online:</a:t>
            </a:r>
          </a:p>
          <a:p>
            <a:pPr>
              <a:buClr>
                <a:srgbClr val="008000"/>
              </a:buClr>
            </a:pPr>
            <a:r>
              <a:rPr lang="en-US" dirty="0">
                <a:solidFill>
                  <a:srgbClr val="3366FF"/>
                </a:solidFill>
              </a:rPr>
              <a:t>http://</a:t>
            </a:r>
            <a:r>
              <a:rPr lang="en-US" dirty="0" err="1">
                <a:solidFill>
                  <a:srgbClr val="3366FF"/>
                </a:solidFill>
              </a:rPr>
              <a:t>hyperphysics.phy-astr.gsu.edu</a:t>
            </a:r>
            <a:r>
              <a:rPr lang="en-US" dirty="0">
                <a:solidFill>
                  <a:srgbClr val="3366FF"/>
                </a:solidFill>
              </a:rPr>
              <a:t>/</a:t>
            </a:r>
            <a:r>
              <a:rPr lang="en-US" dirty="0" err="1">
                <a:solidFill>
                  <a:srgbClr val="3366FF"/>
                </a:solidFill>
              </a:rPr>
              <a:t>hbase</a:t>
            </a:r>
            <a:r>
              <a:rPr lang="en-US" dirty="0">
                <a:solidFill>
                  <a:srgbClr val="3366FF"/>
                </a:solidFill>
              </a:rPr>
              <a:t>/</a:t>
            </a:r>
            <a:r>
              <a:rPr lang="en-US" dirty="0" err="1">
                <a:solidFill>
                  <a:srgbClr val="3366FF"/>
                </a:solidFill>
              </a:rPr>
              <a:t>pber.html#bcal</a:t>
            </a:r>
            <a:endParaRPr lang="en-US" dirty="0" smtClean="0">
              <a:solidFill>
                <a:srgbClr val="3366FF"/>
              </a:solidFill>
            </a:endParaRPr>
          </a:p>
          <a:p>
            <a:pPr>
              <a:buClr>
                <a:srgbClr val="008000"/>
              </a:buClr>
            </a:pPr>
            <a:endParaRPr lang="en-US" dirty="0" smtClean="0"/>
          </a:p>
          <a:p>
            <a:pPr>
              <a:buClr>
                <a:srgbClr val="008000"/>
              </a:buClr>
            </a:pPr>
            <a:endParaRPr lang="en-US" dirty="0"/>
          </a:p>
          <a:p>
            <a:pPr>
              <a:buClr>
                <a:srgbClr val="008000"/>
              </a:buClr>
            </a:pPr>
            <a:endParaRPr lang="en-US" dirty="0" smtClean="0"/>
          </a:p>
          <a:p>
            <a:pPr>
              <a:buClr>
                <a:srgbClr val="008000"/>
              </a:buClr>
            </a:pPr>
            <a:r>
              <a:rPr lang="en-US" dirty="0" smtClean="0"/>
              <a:t>There’s also an online Bernoulli Equation calculator:</a:t>
            </a:r>
          </a:p>
          <a:p>
            <a:pPr>
              <a:buClr>
                <a:srgbClr val="008000"/>
              </a:buClr>
            </a:pPr>
            <a:r>
              <a:rPr lang="en-US" dirty="0">
                <a:solidFill>
                  <a:srgbClr val="3366FF"/>
                </a:solidFill>
              </a:rPr>
              <a:t>http://</a:t>
            </a:r>
            <a:r>
              <a:rPr lang="en-US" dirty="0" err="1">
                <a:solidFill>
                  <a:srgbClr val="3366FF"/>
                </a:solidFill>
              </a:rPr>
              <a:t>www.endmemo.com</a:t>
            </a:r>
            <a:r>
              <a:rPr lang="en-US" dirty="0">
                <a:solidFill>
                  <a:srgbClr val="3366FF"/>
                </a:solidFill>
              </a:rPr>
              <a:t>/physics/</a:t>
            </a:r>
            <a:r>
              <a:rPr lang="en-US" dirty="0" err="1">
                <a:solidFill>
                  <a:srgbClr val="3366FF"/>
                </a:solidFill>
              </a:rPr>
              <a:t>bernoulli.php</a:t>
            </a:r>
            <a:endParaRPr lang="en-US" dirty="0">
              <a:solidFill>
                <a:srgbClr val="3366FF"/>
              </a:solidFill>
            </a:endParaRPr>
          </a:p>
        </p:txBody>
      </p:sp>
    </p:spTree>
    <p:extLst>
      <p:ext uri="{BB962C8B-B14F-4D97-AF65-F5344CB8AC3E}">
        <p14:creationId xmlns:p14="http://schemas.microsoft.com/office/powerpoint/2010/main" val="237901394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7275" y="1066800"/>
            <a:ext cx="7127923" cy="2308324"/>
          </a:xfrm>
          <a:prstGeom prst="rect">
            <a:avLst/>
          </a:prstGeom>
          <a:noFill/>
        </p:spPr>
        <p:txBody>
          <a:bodyPr wrap="none" rtlCol="0">
            <a:spAutoFit/>
          </a:bodyPr>
          <a:lstStyle/>
          <a:p>
            <a:pPr algn="ctr"/>
            <a:r>
              <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CHAPTER </a:t>
            </a: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6</a:t>
            </a:r>
          </a:p>
          <a:p>
            <a:pPr algn="ct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WATER HEATING DESIGN, </a:t>
            </a:r>
            <a:endParaRPr lang="en-US"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r>
              <a:rPr lang="en-US"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EQUIPMENT </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AND INSTALLATION</a:t>
            </a:r>
            <a:endPar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pic>
        <p:nvPicPr>
          <p:cNvPr id="4" name="Picture 3"/>
          <p:cNvPicPr>
            <a:picLocks noChangeAspect="1"/>
          </p:cNvPicPr>
          <p:nvPr/>
        </p:nvPicPr>
        <p:blipFill>
          <a:blip r:embed="rId2"/>
          <a:stretch>
            <a:fillRect/>
          </a:stretch>
        </p:blipFill>
        <p:spPr>
          <a:xfrm>
            <a:off x="3136336" y="4419600"/>
            <a:ext cx="2209800" cy="1289050"/>
          </a:xfrm>
          <a:prstGeom prst="rect">
            <a:avLst/>
          </a:prstGeom>
        </p:spPr>
      </p:pic>
    </p:spTree>
    <p:extLst>
      <p:ext uri="{BB962C8B-B14F-4D97-AF65-F5344CB8AC3E}">
        <p14:creationId xmlns:p14="http://schemas.microsoft.com/office/powerpoint/2010/main" val="406785090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09251" y="-76200"/>
            <a:ext cx="3258524" cy="1098762"/>
          </a:xfrm>
          <a:prstGeom prst="rect">
            <a:avLst/>
          </a:prstGeom>
          <a:noFill/>
        </p:spPr>
        <p:txBody>
          <a:bodyPr wrap="none" rtlCol="0">
            <a:spAutoFit/>
          </a:bodyPr>
          <a:lstStyle/>
          <a:p>
            <a:pPr algn="ctr">
              <a:lnSpc>
                <a:spcPct val="90000"/>
              </a:lnSpc>
            </a:pP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lnSpc>
                <a:spcPct val="90000"/>
              </a:lnSpc>
            </a:pP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601.2 Insulation</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
        <p:nvSpPr>
          <p:cNvPr id="3" name="TextBox 2"/>
          <p:cNvSpPr txBox="1"/>
          <p:nvPr/>
        </p:nvSpPr>
        <p:spPr>
          <a:xfrm>
            <a:off x="1698016" y="1219200"/>
            <a:ext cx="5747968" cy="5078314"/>
          </a:xfrm>
          <a:prstGeom prst="rect">
            <a:avLst/>
          </a:prstGeom>
          <a:noFill/>
        </p:spPr>
        <p:txBody>
          <a:bodyPr wrap="square" rtlCol="0">
            <a:spAutoFit/>
          </a:bodyPr>
          <a:lstStyle/>
          <a:p>
            <a:r>
              <a:rPr lang="en-US" dirty="0" smtClean="0"/>
              <a:t>Hot </a:t>
            </a:r>
            <a:r>
              <a:rPr lang="en-US" dirty="0"/>
              <a:t>water supply and return piping </a:t>
            </a:r>
            <a:r>
              <a:rPr lang="en-US" dirty="0" smtClean="0"/>
              <a:t>shall be </a:t>
            </a:r>
            <a:r>
              <a:rPr lang="en-US" dirty="0"/>
              <a:t>thermally insulated. </a:t>
            </a:r>
            <a:r>
              <a:rPr lang="en-US" dirty="0">
                <a:solidFill>
                  <a:srgbClr val="FF0000"/>
                </a:solidFill>
              </a:rPr>
              <a:t>The wall thickness of the </a:t>
            </a:r>
            <a:r>
              <a:rPr lang="en-US" dirty="0" smtClean="0">
                <a:solidFill>
                  <a:srgbClr val="FF0000"/>
                </a:solidFill>
              </a:rPr>
              <a:t>insulation shall </a:t>
            </a:r>
            <a:r>
              <a:rPr lang="en-US" dirty="0">
                <a:solidFill>
                  <a:srgbClr val="FF0000"/>
                </a:solidFill>
              </a:rPr>
              <a:t>be equal to the nominal diameter of the pipe up to </a:t>
            </a:r>
            <a:r>
              <a:rPr lang="en-US" dirty="0" smtClean="0">
                <a:solidFill>
                  <a:srgbClr val="FF0000"/>
                </a:solidFill>
              </a:rPr>
              <a:t>2 inches </a:t>
            </a:r>
            <a:r>
              <a:rPr lang="en-US" dirty="0"/>
              <a:t>(50 mm). The wall thickness shall be not less than </a:t>
            </a:r>
            <a:r>
              <a:rPr lang="en-US" dirty="0" smtClean="0"/>
              <a:t>2 inches </a:t>
            </a:r>
            <a:r>
              <a:rPr lang="en-US" dirty="0"/>
              <a:t>(50 mm) for nominal pipe diameters exceeding </a:t>
            </a:r>
            <a:r>
              <a:rPr lang="en-US" dirty="0" smtClean="0"/>
              <a:t>2 inches </a:t>
            </a:r>
            <a:r>
              <a:rPr lang="en-US" dirty="0"/>
              <a:t>(50 mm). The conductivity of the insulation [k-</a:t>
            </a:r>
            <a:r>
              <a:rPr lang="en-US" dirty="0" smtClean="0"/>
              <a:t>factor (</a:t>
            </a:r>
            <a:r>
              <a:rPr lang="en-US" dirty="0" err="1"/>
              <a:t>Btu•in</a:t>
            </a:r>
            <a:r>
              <a:rPr lang="en-US" dirty="0"/>
              <a:t>/(h•</a:t>
            </a:r>
            <a:r>
              <a:rPr lang="en-US" dirty="0" smtClean="0"/>
              <a:t>ft</a:t>
            </a:r>
            <a:r>
              <a:rPr lang="en-US" baseline="30000" dirty="0"/>
              <a:t>2</a:t>
            </a:r>
            <a:r>
              <a:rPr lang="en-US" dirty="0" smtClean="0"/>
              <a:t>•˚F</a:t>
            </a:r>
            <a:r>
              <a:rPr lang="en-US" dirty="0"/>
              <a:t>))], measured radially, shall be less than or</a:t>
            </a:r>
          </a:p>
          <a:p>
            <a:r>
              <a:rPr lang="en-US" dirty="0"/>
              <a:t>equal to 0.28 [</a:t>
            </a:r>
            <a:r>
              <a:rPr lang="en-US" dirty="0" err="1"/>
              <a:t>Btu•in</a:t>
            </a:r>
            <a:r>
              <a:rPr lang="en-US" dirty="0"/>
              <a:t>/(h•ft</a:t>
            </a:r>
            <a:r>
              <a:rPr lang="en-US" baseline="30000" dirty="0"/>
              <a:t>2</a:t>
            </a:r>
            <a:r>
              <a:rPr lang="en-US" dirty="0" smtClean="0"/>
              <a:t>•˚F</a:t>
            </a:r>
            <a:r>
              <a:rPr lang="en-US" dirty="0"/>
              <a:t>)] [0.04 W/(</a:t>
            </a:r>
            <a:r>
              <a:rPr lang="en-US" dirty="0" err="1"/>
              <a:t>m•k</a:t>
            </a:r>
            <a:r>
              <a:rPr lang="en-US" dirty="0" smtClean="0">
                <a:solidFill>
                  <a:srgbClr val="FF0000"/>
                </a:solidFill>
              </a:rPr>
              <a:t>)]. </a:t>
            </a:r>
            <a:r>
              <a:rPr lang="en-US" b="1" dirty="0" smtClean="0">
                <a:solidFill>
                  <a:srgbClr val="003300"/>
                </a:solidFill>
              </a:rPr>
              <a:t>OY VAY! (not code language) </a:t>
            </a:r>
            <a:r>
              <a:rPr lang="en-US" dirty="0">
                <a:solidFill>
                  <a:srgbClr val="FF0000"/>
                </a:solidFill>
              </a:rPr>
              <a:t>Hot </a:t>
            </a:r>
            <a:r>
              <a:rPr lang="en-US" dirty="0" smtClean="0">
                <a:solidFill>
                  <a:srgbClr val="FF0000"/>
                </a:solidFill>
              </a:rPr>
              <a:t>water piping </a:t>
            </a:r>
            <a:r>
              <a:rPr lang="en-US" dirty="0">
                <a:solidFill>
                  <a:srgbClr val="FF0000"/>
                </a:solidFill>
              </a:rPr>
              <a:t>to be insulated shall be installed such that insulation </a:t>
            </a:r>
            <a:r>
              <a:rPr lang="en-US" dirty="0" smtClean="0">
                <a:solidFill>
                  <a:srgbClr val="FF0000"/>
                </a:solidFill>
              </a:rPr>
              <a:t>is continuous</a:t>
            </a:r>
            <a:r>
              <a:rPr lang="en-US" dirty="0">
                <a:solidFill>
                  <a:srgbClr val="FF0000"/>
                </a:solidFill>
              </a:rPr>
              <a:t>. Pipe insulation shall be installed to within 1/4 </a:t>
            </a:r>
            <a:r>
              <a:rPr lang="en-US" dirty="0" smtClean="0">
                <a:solidFill>
                  <a:srgbClr val="FF0000"/>
                </a:solidFill>
              </a:rPr>
              <a:t>inch (</a:t>
            </a:r>
            <a:r>
              <a:rPr lang="en-US" dirty="0">
                <a:solidFill>
                  <a:srgbClr val="FF0000"/>
                </a:solidFill>
              </a:rPr>
              <a:t>6.4 mm) of all appliances, appurtenances, fixtures, </a:t>
            </a:r>
            <a:r>
              <a:rPr lang="en-US" dirty="0" smtClean="0">
                <a:solidFill>
                  <a:srgbClr val="FF0000"/>
                </a:solidFill>
              </a:rPr>
              <a:t>structural members</a:t>
            </a:r>
            <a:r>
              <a:rPr lang="en-US" dirty="0">
                <a:solidFill>
                  <a:srgbClr val="FF0000"/>
                </a:solidFill>
              </a:rPr>
              <a:t>, or a wall where the pipe passes through to </a:t>
            </a:r>
            <a:r>
              <a:rPr lang="en-US" dirty="0" smtClean="0">
                <a:solidFill>
                  <a:srgbClr val="FF0000"/>
                </a:solidFill>
              </a:rPr>
              <a:t>connect to </a:t>
            </a:r>
            <a:r>
              <a:rPr lang="en-US" dirty="0">
                <a:solidFill>
                  <a:srgbClr val="FF0000"/>
                </a:solidFill>
              </a:rPr>
              <a:t>a fixture within 24 </a:t>
            </a:r>
            <a:r>
              <a:rPr lang="en-US" dirty="0"/>
              <a:t>inches (610 mm). Building cavities </a:t>
            </a:r>
            <a:r>
              <a:rPr lang="en-US" dirty="0" smtClean="0"/>
              <a:t>shall be </a:t>
            </a:r>
            <a:r>
              <a:rPr lang="en-US" dirty="0"/>
              <a:t>large enough </a:t>
            </a:r>
            <a:r>
              <a:rPr lang="en-US" dirty="0" smtClean="0"/>
              <a:t>to accommodate </a:t>
            </a:r>
            <a:r>
              <a:rPr lang="en-US" dirty="0"/>
              <a:t>the combined diameter </a:t>
            </a:r>
            <a:r>
              <a:rPr lang="en-US" dirty="0" smtClean="0"/>
              <a:t>of the </a:t>
            </a:r>
            <a:r>
              <a:rPr lang="en-US" dirty="0"/>
              <a:t>pipe plus </a:t>
            </a:r>
            <a:r>
              <a:rPr lang="en-US" dirty="0" smtClean="0"/>
              <a:t>the insulation</a:t>
            </a:r>
            <a:r>
              <a:rPr lang="en-US" dirty="0"/>
              <a:t>, plus any other objects in </a:t>
            </a:r>
            <a:r>
              <a:rPr lang="en-US" dirty="0" smtClean="0"/>
              <a:t>the cavity </a:t>
            </a:r>
            <a:r>
              <a:rPr lang="en-US" dirty="0"/>
              <a:t>that the piping must cross. Pipe supports shall </a:t>
            </a:r>
            <a:r>
              <a:rPr lang="en-US" dirty="0" smtClean="0"/>
              <a:t>be installed </a:t>
            </a:r>
            <a:r>
              <a:rPr lang="en-US" dirty="0"/>
              <a:t>on the outside of the pipe insulation.</a:t>
            </a:r>
          </a:p>
        </p:txBody>
      </p:sp>
    </p:spTree>
    <p:extLst>
      <p:ext uri="{BB962C8B-B14F-4D97-AF65-F5344CB8AC3E}">
        <p14:creationId xmlns:p14="http://schemas.microsoft.com/office/powerpoint/2010/main" val="113244358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09251" y="-76200"/>
            <a:ext cx="3258524" cy="1098762"/>
          </a:xfrm>
          <a:prstGeom prst="rect">
            <a:avLst/>
          </a:prstGeom>
          <a:noFill/>
        </p:spPr>
        <p:txBody>
          <a:bodyPr wrap="none" rtlCol="0">
            <a:spAutoFit/>
          </a:bodyPr>
          <a:lstStyle/>
          <a:p>
            <a:pPr algn="ctr">
              <a:lnSpc>
                <a:spcPct val="90000"/>
              </a:lnSpc>
            </a:pP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lnSpc>
                <a:spcPct val="90000"/>
              </a:lnSpc>
            </a:pP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601.2 Insulation</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
        <p:nvSpPr>
          <p:cNvPr id="3" name="TextBox 2"/>
          <p:cNvSpPr txBox="1"/>
          <p:nvPr/>
        </p:nvSpPr>
        <p:spPr>
          <a:xfrm>
            <a:off x="1143000" y="914400"/>
            <a:ext cx="7101652" cy="5355313"/>
          </a:xfrm>
          <a:prstGeom prst="rect">
            <a:avLst/>
          </a:prstGeom>
          <a:noFill/>
        </p:spPr>
        <p:txBody>
          <a:bodyPr wrap="square" rtlCol="0">
            <a:spAutoFit/>
          </a:bodyPr>
          <a:lstStyle/>
          <a:p>
            <a:r>
              <a:rPr lang="en-US" b="1" dirty="0"/>
              <a:t>Exceptions:</a:t>
            </a:r>
          </a:p>
          <a:p>
            <a:pPr marL="342900" indent="-342900">
              <a:buAutoNum type="arabicParenBoth"/>
            </a:pPr>
            <a:r>
              <a:rPr lang="en-US" dirty="0" smtClean="0"/>
              <a:t>Where </a:t>
            </a:r>
            <a:r>
              <a:rPr lang="en-US" dirty="0"/>
              <a:t>the hot water pipe is installed in a wall that is </a:t>
            </a:r>
            <a:r>
              <a:rPr lang="en-US" dirty="0" smtClean="0"/>
              <a:t>not of </a:t>
            </a:r>
            <a:r>
              <a:rPr lang="en-US" dirty="0"/>
              <a:t>sufficient width to accommodate the pipe and insulation</a:t>
            </a:r>
            <a:r>
              <a:rPr lang="en-US" dirty="0" smtClean="0"/>
              <a:t>, the </a:t>
            </a:r>
            <a:r>
              <a:rPr lang="en-US" dirty="0"/>
              <a:t>insulation thickness shall be permitted to </a:t>
            </a:r>
            <a:r>
              <a:rPr lang="en-US" dirty="0" smtClean="0"/>
              <a:t>have the </a:t>
            </a:r>
            <a:r>
              <a:rPr lang="en-US" dirty="0"/>
              <a:t>maximum thickness that the wall can </a:t>
            </a:r>
            <a:r>
              <a:rPr lang="en-US" dirty="0" smtClean="0"/>
              <a:t>accommodate and </a:t>
            </a:r>
            <a:r>
              <a:rPr lang="en-US" dirty="0"/>
              <a:t>not less than 1/2 inch (12.7 mm) thick</a:t>
            </a:r>
            <a:r>
              <a:rPr lang="en-US" dirty="0" smtClean="0"/>
              <a:t>.</a:t>
            </a:r>
          </a:p>
          <a:p>
            <a:endParaRPr lang="en-US" dirty="0"/>
          </a:p>
          <a:p>
            <a:r>
              <a:rPr lang="en-US" dirty="0"/>
              <a:t>(2) Hot water supply piping exposed under sinks, lavatories,</a:t>
            </a:r>
          </a:p>
          <a:p>
            <a:r>
              <a:rPr lang="en-US" dirty="0" smtClean="0"/>
              <a:t>      and </a:t>
            </a:r>
            <a:r>
              <a:rPr lang="en-US" dirty="0"/>
              <a:t>similar fixtures</a:t>
            </a:r>
            <a:r>
              <a:rPr lang="en-US" dirty="0" smtClean="0"/>
              <a:t>.</a:t>
            </a:r>
          </a:p>
          <a:p>
            <a:endParaRPr lang="en-US" dirty="0"/>
          </a:p>
          <a:p>
            <a:r>
              <a:rPr lang="en-US" dirty="0"/>
              <a:t>(3) Where hot water distribution piping is installed </a:t>
            </a:r>
            <a:r>
              <a:rPr lang="en-US" dirty="0" smtClean="0"/>
              <a:t>within attic,</a:t>
            </a:r>
            <a:br>
              <a:rPr lang="en-US" dirty="0" smtClean="0"/>
            </a:br>
            <a:r>
              <a:rPr lang="en-US" dirty="0" smtClean="0"/>
              <a:t>         crawlspace</a:t>
            </a:r>
            <a:r>
              <a:rPr lang="en-US" dirty="0"/>
              <a:t>, or wall insulation.</a:t>
            </a:r>
          </a:p>
          <a:p>
            <a:pPr lvl="1"/>
            <a:r>
              <a:rPr lang="en-US" dirty="0"/>
              <a:t>(a) In attics and crawlspaces the insulation shall cover</a:t>
            </a:r>
          </a:p>
          <a:p>
            <a:pPr lvl="1"/>
            <a:r>
              <a:rPr lang="en-US" dirty="0" smtClean="0"/>
              <a:t>      the </a:t>
            </a:r>
            <a:r>
              <a:rPr lang="en-US" dirty="0"/>
              <a:t>pipe not less than 5 inches (140 mm) further</a:t>
            </a:r>
          </a:p>
          <a:p>
            <a:pPr lvl="1"/>
            <a:r>
              <a:rPr lang="en-US" dirty="0" smtClean="0"/>
              <a:t>      away </a:t>
            </a:r>
            <a:r>
              <a:rPr lang="en-US" dirty="0"/>
              <a:t>from the conditioned space.</a:t>
            </a:r>
          </a:p>
          <a:p>
            <a:pPr lvl="1"/>
            <a:r>
              <a:rPr lang="en-US" dirty="0"/>
              <a:t>(b) In walls, the insulation must completely surround</a:t>
            </a:r>
          </a:p>
          <a:p>
            <a:pPr lvl="1"/>
            <a:r>
              <a:rPr lang="en-US" dirty="0" smtClean="0"/>
              <a:t>      the </a:t>
            </a:r>
            <a:r>
              <a:rPr lang="en-US" dirty="0"/>
              <a:t>pipe with not less than 1 inch (25.4 mm) of insulation.</a:t>
            </a:r>
          </a:p>
          <a:p>
            <a:pPr lvl="1"/>
            <a:r>
              <a:rPr lang="en-US" dirty="0"/>
              <a:t>(c) If burial within the insulation will not completely or</a:t>
            </a:r>
          </a:p>
          <a:p>
            <a:pPr lvl="1"/>
            <a:r>
              <a:rPr lang="en-US" dirty="0" smtClean="0"/>
              <a:t>      continuously </a:t>
            </a:r>
            <a:r>
              <a:rPr lang="en-US" dirty="0"/>
              <a:t>surround the pipe, then these exceptions</a:t>
            </a:r>
          </a:p>
          <a:p>
            <a:pPr lvl="1"/>
            <a:r>
              <a:rPr lang="en-US" dirty="0" smtClean="0"/>
              <a:t>      do </a:t>
            </a:r>
            <a:r>
              <a:rPr lang="en-US" dirty="0"/>
              <a:t>not </a:t>
            </a:r>
            <a:r>
              <a:rPr lang="en-US" dirty="0" smtClean="0"/>
              <a:t>apply.</a:t>
            </a:r>
            <a:endParaRPr lang="en-US" dirty="0"/>
          </a:p>
        </p:txBody>
      </p:sp>
    </p:spTree>
    <p:extLst>
      <p:ext uri="{BB962C8B-B14F-4D97-AF65-F5344CB8AC3E}">
        <p14:creationId xmlns:p14="http://schemas.microsoft.com/office/powerpoint/2010/main" val="122010357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9859" y="-76200"/>
            <a:ext cx="5537318" cy="1098762"/>
          </a:xfrm>
          <a:prstGeom prst="rect">
            <a:avLst/>
          </a:prstGeom>
          <a:noFill/>
        </p:spPr>
        <p:txBody>
          <a:bodyPr wrap="none" rtlCol="0">
            <a:spAutoFit/>
          </a:bodyPr>
          <a:lstStyle/>
          <a:p>
            <a:pPr algn="ctr">
              <a:lnSpc>
                <a:spcPct val="90000"/>
              </a:lnSpc>
            </a:pP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lnSpc>
                <a:spcPct val="90000"/>
              </a:lnSpc>
            </a:pP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601.3 Recirculation Systems</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
        <p:nvSpPr>
          <p:cNvPr id="3" name="TextBox 2"/>
          <p:cNvSpPr txBox="1"/>
          <p:nvPr/>
        </p:nvSpPr>
        <p:spPr>
          <a:xfrm>
            <a:off x="838200" y="1353502"/>
            <a:ext cx="7620000" cy="3447098"/>
          </a:xfrm>
          <a:prstGeom prst="rect">
            <a:avLst/>
          </a:prstGeom>
          <a:noFill/>
        </p:spPr>
        <p:txBody>
          <a:bodyPr wrap="square" rtlCol="0">
            <a:spAutoFit/>
          </a:bodyPr>
          <a:lstStyle/>
          <a:p>
            <a:r>
              <a:rPr lang="en-US" sz="2000" b="1" dirty="0"/>
              <a:t>601.3.1 Pump Operation.</a:t>
            </a:r>
          </a:p>
          <a:p>
            <a:r>
              <a:rPr lang="en-US" b="1" dirty="0"/>
              <a:t>601.3.1.1 For Low-Rise Residential Buildings.</a:t>
            </a:r>
          </a:p>
          <a:p>
            <a:r>
              <a:rPr lang="en-US" dirty="0"/>
              <a:t>Circulating hot water systems shall </a:t>
            </a:r>
            <a:r>
              <a:rPr lang="en-US" dirty="0" smtClean="0"/>
              <a:t>be arranged </a:t>
            </a:r>
            <a:r>
              <a:rPr lang="en-US" dirty="0"/>
              <a:t>so that the circulating pump(s) can </a:t>
            </a:r>
            <a:r>
              <a:rPr lang="en-US" dirty="0" smtClean="0"/>
              <a:t>be turned </a:t>
            </a:r>
            <a:r>
              <a:rPr lang="en-US" dirty="0"/>
              <a:t>off (automatically or manually) when the </a:t>
            </a:r>
            <a:r>
              <a:rPr lang="en-US" dirty="0" smtClean="0"/>
              <a:t>hot water </a:t>
            </a:r>
            <a:r>
              <a:rPr lang="en-US" dirty="0"/>
              <a:t>system is not in operation. [</a:t>
            </a:r>
            <a:r>
              <a:rPr lang="en-US" dirty="0" smtClean="0"/>
              <a:t>ASHRAE 90.2</a:t>
            </a:r>
            <a:r>
              <a:rPr lang="en-US" dirty="0"/>
              <a:t>:7.2</a:t>
            </a:r>
            <a:r>
              <a:rPr lang="en-US" dirty="0" smtClean="0"/>
              <a:t>]</a:t>
            </a:r>
          </a:p>
          <a:p>
            <a:endParaRPr lang="en-US" dirty="0"/>
          </a:p>
          <a:p>
            <a:r>
              <a:rPr lang="en-US" b="1" dirty="0"/>
              <a:t>601.3.1.2 For Pumps Between Boilers </a:t>
            </a:r>
            <a:r>
              <a:rPr lang="en-US" b="1" dirty="0" smtClean="0"/>
              <a:t>and Storage </a:t>
            </a:r>
            <a:r>
              <a:rPr lang="en-US" b="1" dirty="0"/>
              <a:t>Tanks. </a:t>
            </a:r>
            <a:endParaRPr lang="en-US" b="1" dirty="0" smtClean="0"/>
          </a:p>
          <a:p>
            <a:r>
              <a:rPr lang="en-US" dirty="0" smtClean="0"/>
              <a:t>When </a:t>
            </a:r>
            <a:r>
              <a:rPr lang="en-US" dirty="0"/>
              <a:t>used to maintain </a:t>
            </a:r>
            <a:r>
              <a:rPr lang="en-US" dirty="0" smtClean="0"/>
              <a:t>storage tank </a:t>
            </a:r>
            <a:r>
              <a:rPr lang="en-US" dirty="0"/>
              <a:t>water temperature, recirculating pumps </a:t>
            </a:r>
            <a:r>
              <a:rPr lang="en-US" dirty="0" smtClean="0"/>
              <a:t>shall </a:t>
            </a:r>
            <a:r>
              <a:rPr lang="en-US" dirty="0" smtClean="0">
                <a:solidFill>
                  <a:srgbClr val="FF0000"/>
                </a:solidFill>
              </a:rPr>
              <a:t>be </a:t>
            </a:r>
            <a:r>
              <a:rPr lang="en-US" dirty="0">
                <a:solidFill>
                  <a:srgbClr val="FF0000"/>
                </a:solidFill>
              </a:rPr>
              <a:t>equipped with controls limiting operation to </a:t>
            </a:r>
            <a:r>
              <a:rPr lang="en-US" dirty="0" smtClean="0">
                <a:solidFill>
                  <a:srgbClr val="FF0000"/>
                </a:solidFill>
              </a:rPr>
              <a:t>a period </a:t>
            </a:r>
            <a:r>
              <a:rPr lang="en-US" dirty="0">
                <a:solidFill>
                  <a:srgbClr val="FF0000"/>
                </a:solidFill>
              </a:rPr>
              <a:t>from the start of the heating cycle to </a:t>
            </a:r>
            <a:r>
              <a:rPr lang="en-US" dirty="0" smtClean="0">
                <a:solidFill>
                  <a:srgbClr val="FF0000"/>
                </a:solidFill>
              </a:rPr>
              <a:t>a maximum </a:t>
            </a:r>
            <a:r>
              <a:rPr lang="en-US" dirty="0">
                <a:solidFill>
                  <a:srgbClr val="FF0000"/>
                </a:solidFill>
              </a:rPr>
              <a:t>of 5 minutes after the end of the </a:t>
            </a:r>
            <a:r>
              <a:rPr lang="en-US" dirty="0" smtClean="0">
                <a:solidFill>
                  <a:srgbClr val="FF0000"/>
                </a:solidFill>
              </a:rPr>
              <a:t>heating </a:t>
            </a:r>
            <a:r>
              <a:rPr lang="pl-PL" dirty="0" err="1" smtClean="0">
                <a:solidFill>
                  <a:srgbClr val="FF0000"/>
                </a:solidFill>
              </a:rPr>
              <a:t>cycle</a:t>
            </a:r>
            <a:r>
              <a:rPr lang="pl-PL" dirty="0">
                <a:solidFill>
                  <a:srgbClr val="FF0000"/>
                </a:solidFill>
              </a:rPr>
              <a:t>. [ASHRAE 90.1:7.4.4.4</a:t>
            </a:r>
            <a:r>
              <a:rPr lang="pl-PL" dirty="0" smtClean="0">
                <a:solidFill>
                  <a:srgbClr val="FF0000"/>
                </a:solidFill>
              </a:rPr>
              <a:t>]</a:t>
            </a:r>
          </a:p>
          <a:p>
            <a:endParaRPr lang="pl-PL" dirty="0" smtClean="0">
              <a:solidFill>
                <a:srgbClr val="FF0000"/>
              </a:solidFill>
            </a:endParaRPr>
          </a:p>
        </p:txBody>
      </p:sp>
    </p:spTree>
    <p:extLst>
      <p:ext uri="{BB962C8B-B14F-4D97-AF65-F5344CB8AC3E}">
        <p14:creationId xmlns:p14="http://schemas.microsoft.com/office/powerpoint/2010/main" val="64688702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9859" y="-76200"/>
            <a:ext cx="5537318" cy="1098762"/>
          </a:xfrm>
          <a:prstGeom prst="rect">
            <a:avLst/>
          </a:prstGeom>
          <a:noFill/>
        </p:spPr>
        <p:txBody>
          <a:bodyPr wrap="none" rtlCol="0">
            <a:spAutoFit/>
          </a:bodyPr>
          <a:lstStyle/>
          <a:p>
            <a:pPr algn="ctr">
              <a:lnSpc>
                <a:spcPct val="90000"/>
              </a:lnSpc>
            </a:pP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lnSpc>
                <a:spcPct val="90000"/>
              </a:lnSpc>
            </a:pP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601.3 Recirculation Systems</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
        <p:nvSpPr>
          <p:cNvPr id="3" name="TextBox 2"/>
          <p:cNvSpPr txBox="1"/>
          <p:nvPr/>
        </p:nvSpPr>
        <p:spPr>
          <a:xfrm>
            <a:off x="990600" y="990600"/>
            <a:ext cx="7239000" cy="4524316"/>
          </a:xfrm>
          <a:prstGeom prst="rect">
            <a:avLst/>
          </a:prstGeom>
          <a:noFill/>
        </p:spPr>
        <p:txBody>
          <a:bodyPr wrap="square" rtlCol="0">
            <a:spAutoFit/>
          </a:bodyPr>
          <a:lstStyle/>
          <a:p>
            <a:r>
              <a:rPr lang="en-US" b="1" dirty="0"/>
              <a:t>601.3.2 Recirculation Pump Controls. </a:t>
            </a:r>
          </a:p>
          <a:p>
            <a:r>
              <a:rPr lang="en-US" dirty="0">
                <a:solidFill>
                  <a:srgbClr val="FF0000"/>
                </a:solidFill>
              </a:rPr>
              <a:t>Pump controls shall include on-demand activation or time clocks combined with temperature sensing</a:t>
            </a:r>
            <a:r>
              <a:rPr lang="en-US" dirty="0"/>
              <a:t>. Time clock controls for pumps shall not let the pump operate more than 15 minutes every hour. Temperature sensors shall stop circulation when the temperature set point is reached and shall be located on the circulation loop at or near the last fixture. The pump, pump controls and temperature sensors shall be accessible. Pump operation shall be limited to the building’s hours of operation</a:t>
            </a:r>
          </a:p>
          <a:p>
            <a:endParaRPr lang="en-US" b="1" dirty="0" smtClean="0"/>
          </a:p>
          <a:p>
            <a:r>
              <a:rPr lang="en-US" b="1" dirty="0" smtClean="0"/>
              <a:t>601.3.3 </a:t>
            </a:r>
            <a:r>
              <a:rPr lang="en-US" b="1" dirty="0"/>
              <a:t>Temperature Maintenance Controls. </a:t>
            </a:r>
            <a:endParaRPr lang="en-US" b="1" dirty="0" smtClean="0"/>
          </a:p>
          <a:p>
            <a:r>
              <a:rPr lang="en-US" dirty="0" smtClean="0"/>
              <a:t>For</a:t>
            </a:r>
            <a:r>
              <a:rPr lang="en-US" dirty="0"/>
              <a:t> </a:t>
            </a:r>
            <a:r>
              <a:rPr lang="en-US" dirty="0" smtClean="0"/>
              <a:t>other </a:t>
            </a:r>
            <a:r>
              <a:rPr lang="en-US" dirty="0"/>
              <a:t>than low-rise residential buildings, </a:t>
            </a:r>
            <a:r>
              <a:rPr lang="en-US" dirty="0" smtClean="0"/>
              <a:t>systems designed </a:t>
            </a:r>
            <a:r>
              <a:rPr lang="en-US" dirty="0"/>
              <a:t>to maintain usage temperatures in hot-</a:t>
            </a:r>
            <a:r>
              <a:rPr lang="en-US" dirty="0" smtClean="0"/>
              <a:t>water pipes</a:t>
            </a:r>
            <a:r>
              <a:rPr lang="en-US" dirty="0"/>
              <a:t>, such as recirculating hot-water systems or </a:t>
            </a:r>
            <a:r>
              <a:rPr lang="en-US" dirty="0" smtClean="0"/>
              <a:t>heat trace</a:t>
            </a:r>
            <a:r>
              <a:rPr lang="en-US" dirty="0"/>
              <a:t>, shall be equipped with automatic time switches or</a:t>
            </a:r>
          </a:p>
          <a:p>
            <a:r>
              <a:rPr lang="en-US" dirty="0"/>
              <a:t>other controls that can be set to switch off the </a:t>
            </a:r>
            <a:r>
              <a:rPr lang="en-US" dirty="0" smtClean="0"/>
              <a:t>usage temperature maintenance </a:t>
            </a:r>
            <a:r>
              <a:rPr lang="en-US" dirty="0"/>
              <a:t>system during extended </a:t>
            </a:r>
            <a:r>
              <a:rPr lang="en-US" dirty="0" smtClean="0"/>
              <a:t>periods when </a:t>
            </a:r>
            <a:r>
              <a:rPr lang="en-US" dirty="0"/>
              <a:t>hot water is not required. [ASHRAE 90.1:7.4.4.2</a:t>
            </a:r>
            <a:r>
              <a:rPr lang="en-US" dirty="0" smtClean="0"/>
              <a:t>]</a:t>
            </a:r>
            <a:endParaRPr lang="en-US" sz="1600" dirty="0"/>
          </a:p>
        </p:txBody>
      </p:sp>
    </p:spTree>
    <p:extLst>
      <p:ext uri="{BB962C8B-B14F-4D97-AF65-F5344CB8AC3E}">
        <p14:creationId xmlns:p14="http://schemas.microsoft.com/office/powerpoint/2010/main" val="382817357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9859" y="-76200"/>
            <a:ext cx="5537318" cy="1098762"/>
          </a:xfrm>
          <a:prstGeom prst="rect">
            <a:avLst/>
          </a:prstGeom>
          <a:noFill/>
        </p:spPr>
        <p:txBody>
          <a:bodyPr wrap="none" rtlCol="0">
            <a:spAutoFit/>
          </a:bodyPr>
          <a:lstStyle/>
          <a:p>
            <a:pPr algn="ctr">
              <a:lnSpc>
                <a:spcPct val="90000"/>
              </a:lnSpc>
            </a:pP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lnSpc>
                <a:spcPct val="90000"/>
              </a:lnSpc>
            </a:pP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601.3 Recirculation Systems</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endParaRPr>
          </a:p>
        </p:txBody>
      </p:sp>
      <p:sp>
        <p:nvSpPr>
          <p:cNvPr id="3" name="TextBox 2"/>
          <p:cNvSpPr txBox="1"/>
          <p:nvPr/>
        </p:nvSpPr>
        <p:spPr>
          <a:xfrm>
            <a:off x="990600" y="1363682"/>
            <a:ext cx="7239000" cy="3416320"/>
          </a:xfrm>
          <a:prstGeom prst="rect">
            <a:avLst/>
          </a:prstGeom>
          <a:noFill/>
        </p:spPr>
        <p:txBody>
          <a:bodyPr wrap="square" rtlCol="0">
            <a:spAutoFit/>
          </a:bodyPr>
          <a:lstStyle/>
          <a:p>
            <a:r>
              <a:rPr lang="en-US" sz="2400" b="1" dirty="0"/>
              <a:t>601.3.4 System Balancing. </a:t>
            </a:r>
            <a:r>
              <a:rPr lang="en-US" sz="2400" dirty="0"/>
              <a:t>Systems with multiple recirculation zones shall be balanced to uniformly distribute hot water, or they shall be operated with a pump for each zone. The circulation pump controls shall</a:t>
            </a:r>
          </a:p>
          <a:p>
            <a:r>
              <a:rPr lang="en-US" sz="2400" dirty="0"/>
              <a:t>comply with the provisions of Section 601.3.2.</a:t>
            </a:r>
          </a:p>
          <a:p>
            <a:endParaRPr lang="en-US" sz="2400" b="1" dirty="0"/>
          </a:p>
          <a:p>
            <a:endParaRPr lang="en-US" sz="2400" b="1" dirty="0"/>
          </a:p>
          <a:p>
            <a:r>
              <a:rPr lang="en-US" sz="2400" b="1" dirty="0"/>
              <a:t>601.3.7 Gravity or </a:t>
            </a:r>
            <a:r>
              <a:rPr lang="en-US" sz="2400" b="1" dirty="0" err="1"/>
              <a:t>Thermosyphon</a:t>
            </a:r>
            <a:r>
              <a:rPr lang="en-US" sz="2400" b="1" dirty="0"/>
              <a:t> Systems.</a:t>
            </a:r>
          </a:p>
          <a:p>
            <a:r>
              <a:rPr lang="en-US" sz="2400" dirty="0">
                <a:solidFill>
                  <a:srgbClr val="FF0000"/>
                </a:solidFill>
              </a:rPr>
              <a:t>Gravity or </a:t>
            </a:r>
            <a:r>
              <a:rPr lang="en-US" sz="2400" dirty="0" err="1">
                <a:solidFill>
                  <a:srgbClr val="FF0000"/>
                </a:solidFill>
              </a:rPr>
              <a:t>thermosyphon</a:t>
            </a:r>
            <a:r>
              <a:rPr lang="en-US" sz="2400" dirty="0">
                <a:solidFill>
                  <a:srgbClr val="FF0000"/>
                </a:solidFill>
              </a:rPr>
              <a:t> systems are prohibited</a:t>
            </a:r>
          </a:p>
        </p:txBody>
      </p:sp>
    </p:spTree>
    <p:extLst>
      <p:ext uri="{BB962C8B-B14F-4D97-AF65-F5344CB8AC3E}">
        <p14:creationId xmlns:p14="http://schemas.microsoft.com/office/powerpoint/2010/main" val="20394902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771313"/>
            <a:ext cx="8763000" cy="5587685"/>
          </a:xfrm>
          <a:prstGeom prst="rect">
            <a:avLst/>
          </a:prstGeom>
        </p:spPr>
        <p:txBody>
          <a:bodyPr wrap="square">
            <a:spAutoFit/>
          </a:bodyPr>
          <a:lstStyle/>
          <a:p>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Remember What	</a:t>
            </a: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 People</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cs typeface="Arial"/>
              </a:rPr>
              <a:t>	Want</a:t>
            </a:r>
          </a:p>
          <a:p>
            <a:r>
              <a:rPr lang="en-US" dirty="0"/>
              <a:t> </a:t>
            </a:r>
          </a:p>
          <a:p>
            <a:r>
              <a:rPr lang="en-US" dirty="0"/>
              <a:t> </a:t>
            </a:r>
          </a:p>
          <a:p>
            <a:pPr>
              <a:lnSpc>
                <a:spcPct val="130000"/>
              </a:lnSpc>
            </a:pPr>
            <a:r>
              <a:rPr lang="en-US" dirty="0"/>
              <a:t> </a:t>
            </a:r>
            <a:r>
              <a:rPr lang="en-US" sz="2000" b="1" dirty="0" smtClean="0"/>
              <a:t>Hot </a:t>
            </a:r>
            <a:r>
              <a:rPr lang="en-US" sz="2000" b="1" dirty="0"/>
              <a:t>Water Now = “Instantaneousness”</a:t>
            </a:r>
          </a:p>
          <a:p>
            <a:pPr marL="742950" lvl="1" indent="-285750">
              <a:lnSpc>
                <a:spcPct val="130000"/>
              </a:lnSpc>
              <a:buClr>
                <a:srgbClr val="008000"/>
              </a:buClr>
              <a:buFont typeface="Wingdings" charset="2"/>
              <a:buChar char="ü"/>
            </a:pPr>
            <a:r>
              <a:rPr lang="en-US" dirty="0" smtClean="0"/>
              <a:t>Need </a:t>
            </a:r>
            <a:r>
              <a:rPr lang="en-US" dirty="0"/>
              <a:t>hot water available before the start of </a:t>
            </a:r>
            <a:r>
              <a:rPr lang="en-US" dirty="0" smtClean="0"/>
              <a:t>each draw</a:t>
            </a:r>
            <a:r>
              <a:rPr lang="en-US" dirty="0"/>
              <a:t>.</a:t>
            </a:r>
          </a:p>
          <a:p>
            <a:pPr>
              <a:lnSpc>
                <a:spcPct val="130000"/>
              </a:lnSpc>
            </a:pPr>
            <a:r>
              <a:rPr lang="en-US" dirty="0"/>
              <a:t>	</a:t>
            </a:r>
            <a:r>
              <a:rPr lang="en-US" dirty="0" smtClean="0"/>
              <a:t>• A </a:t>
            </a:r>
            <a:r>
              <a:rPr lang="en-US" dirty="0"/>
              <a:t>tank with hot water</a:t>
            </a:r>
          </a:p>
          <a:p>
            <a:pPr>
              <a:lnSpc>
                <a:spcPct val="130000"/>
              </a:lnSpc>
            </a:pPr>
            <a:r>
              <a:rPr lang="en-US" dirty="0"/>
              <a:t>	</a:t>
            </a:r>
            <a:r>
              <a:rPr lang="en-US" dirty="0" smtClean="0"/>
              <a:t>• Heated pipes</a:t>
            </a:r>
            <a:endParaRPr lang="en-US" dirty="0"/>
          </a:p>
          <a:p>
            <a:pPr marL="742950" lvl="1" indent="-285750">
              <a:lnSpc>
                <a:spcPct val="130000"/>
              </a:lnSpc>
              <a:buClr>
                <a:srgbClr val="008000"/>
              </a:buClr>
              <a:buSzPct val="100000"/>
              <a:buFont typeface="Wingdings" charset="2"/>
              <a:buChar char="ü"/>
            </a:pPr>
            <a:r>
              <a:rPr lang="en-US" dirty="0" smtClean="0"/>
              <a:t>Need </a:t>
            </a:r>
            <a:r>
              <a:rPr lang="en-US" dirty="0"/>
              <a:t>the source of hot water close to each fixture </a:t>
            </a:r>
            <a:r>
              <a:rPr lang="en-US" dirty="0" smtClean="0"/>
              <a:t/>
            </a:r>
            <a:br>
              <a:rPr lang="en-US" dirty="0" smtClean="0"/>
            </a:br>
            <a:r>
              <a:rPr lang="en-US" dirty="0" smtClean="0"/>
              <a:t>or </a:t>
            </a:r>
            <a:r>
              <a:rPr lang="en-US" dirty="0"/>
              <a:t>appliance</a:t>
            </a:r>
          </a:p>
          <a:p>
            <a:pPr marL="742950" lvl="1" indent="-285750">
              <a:lnSpc>
                <a:spcPct val="130000"/>
              </a:lnSpc>
              <a:buClr>
                <a:srgbClr val="008000"/>
              </a:buClr>
              <a:buSzPct val="100000"/>
              <a:buFont typeface="Wingdings" charset="2"/>
              <a:buChar char="ü"/>
            </a:pPr>
            <a:r>
              <a:rPr lang="en-US" dirty="0" smtClean="0"/>
              <a:t>Point </a:t>
            </a:r>
            <a:r>
              <a:rPr lang="en-US" dirty="0"/>
              <a:t>of Use is not about water heater size, its </a:t>
            </a:r>
            <a:r>
              <a:rPr lang="en-US" dirty="0" smtClean="0"/>
              <a:t>about </a:t>
            </a:r>
            <a:br>
              <a:rPr lang="en-US" dirty="0" smtClean="0"/>
            </a:br>
            <a:r>
              <a:rPr lang="en-US" dirty="0" smtClean="0"/>
              <a:t>location</a:t>
            </a:r>
            <a:endParaRPr lang="en-US" dirty="0"/>
          </a:p>
          <a:p>
            <a:pPr>
              <a:lnSpc>
                <a:spcPct val="130000"/>
              </a:lnSpc>
            </a:pPr>
            <a:r>
              <a:rPr lang="en-US" dirty="0"/>
              <a:t> </a:t>
            </a:r>
          </a:p>
          <a:p>
            <a:pPr>
              <a:lnSpc>
                <a:spcPct val="130000"/>
              </a:lnSpc>
            </a:pPr>
            <a:r>
              <a:rPr lang="en-US" sz="2000" b="1" dirty="0"/>
              <a:t>Never Run Out in My Shower = “</a:t>
            </a:r>
            <a:r>
              <a:rPr lang="en-US" sz="2000" b="1" dirty="0" smtClean="0"/>
              <a:t>Continuous”</a:t>
            </a:r>
            <a:endParaRPr lang="en-US" sz="2000" b="1" dirty="0"/>
          </a:p>
          <a:p>
            <a:pPr marL="742950" lvl="1" indent="-285750">
              <a:lnSpc>
                <a:spcPct val="130000"/>
              </a:lnSpc>
              <a:buClr>
                <a:srgbClr val="008000"/>
              </a:buClr>
              <a:buFont typeface="Wingdings" charset="2"/>
              <a:buChar char="ü"/>
            </a:pPr>
            <a:r>
              <a:rPr lang="en-US" dirty="0" smtClean="0"/>
              <a:t>Need </a:t>
            </a:r>
            <a:r>
              <a:rPr lang="en-US" dirty="0"/>
              <a:t>a large enough tank or a large enough </a:t>
            </a:r>
            <a:r>
              <a:rPr lang="en-US" dirty="0" smtClean="0"/>
              <a:t>burner or element</a:t>
            </a:r>
          </a:p>
          <a:p>
            <a:pPr marL="742950" lvl="1" indent="-285750">
              <a:lnSpc>
                <a:spcPct val="130000"/>
              </a:lnSpc>
              <a:buClr>
                <a:srgbClr val="008000"/>
              </a:buClr>
              <a:buFont typeface="Wingdings" charset="2"/>
              <a:buChar char="ü"/>
            </a:pPr>
            <a:r>
              <a:rPr lang="en-US" dirty="0" smtClean="0"/>
              <a:t>Or</a:t>
            </a:r>
            <a:r>
              <a:rPr lang="en-US" dirty="0"/>
              <a:t>, a modest amount of both</a:t>
            </a:r>
          </a:p>
        </p:txBody>
      </p:sp>
      <p:pic>
        <p:nvPicPr>
          <p:cNvPr id="4" name="Picture 3"/>
          <p:cNvPicPr>
            <a:picLocks noChangeAspect="1"/>
          </p:cNvPicPr>
          <p:nvPr/>
        </p:nvPicPr>
        <p:blipFill>
          <a:blip r:embed="rId2"/>
          <a:stretch>
            <a:fillRect/>
          </a:stretch>
        </p:blipFill>
        <p:spPr>
          <a:xfrm>
            <a:off x="6781800" y="1676400"/>
            <a:ext cx="1825942" cy="2743200"/>
          </a:xfrm>
          <a:prstGeom prst="rect">
            <a:avLst/>
          </a:prstGeom>
          <a:effectLst>
            <a:outerShdw blurRad="152400" dist="317500" dir="5400000" sx="90000" sy="-19000" rotWithShape="0">
              <a:prstClr val="black">
                <a:alpha val="15000"/>
              </a:prstClr>
            </a:outerShdw>
            <a:reflection blurRad="6350" stA="62000" endA="275" endPos="57000" dist="50800" dir="5400000" sy="-100000" algn="bl" rotWithShape="0"/>
          </a:effectLst>
          <a:scene3d>
            <a:camera prst="orthographicFront"/>
            <a:lightRig rig="threePt" dir="t"/>
          </a:scene3d>
          <a:sp3d>
            <a:bevelT/>
            <a:bevelB/>
          </a:sp3d>
        </p:spPr>
      </p:pic>
    </p:spTree>
    <p:extLst>
      <p:ext uri="{BB962C8B-B14F-4D97-AF65-F5344CB8AC3E}">
        <p14:creationId xmlns:p14="http://schemas.microsoft.com/office/powerpoint/2010/main" val="296279996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4800" y="4146550"/>
            <a:ext cx="1714500" cy="1460500"/>
          </a:xfrm>
          <a:prstGeom prst="rect">
            <a:avLst/>
          </a:prstGeom>
        </p:spPr>
      </p:pic>
      <p:pic>
        <p:nvPicPr>
          <p:cNvPr id="5" name="Picture 4"/>
          <p:cNvPicPr>
            <a:picLocks noChangeAspect="1"/>
          </p:cNvPicPr>
          <p:nvPr/>
        </p:nvPicPr>
        <p:blipFill>
          <a:blip r:embed="rId3"/>
          <a:stretch>
            <a:fillRect/>
          </a:stretch>
        </p:blipFill>
        <p:spPr>
          <a:xfrm>
            <a:off x="4724400" y="3543026"/>
            <a:ext cx="1905000" cy="1905000"/>
          </a:xfrm>
          <a:prstGeom prst="rect">
            <a:avLst/>
          </a:prstGeom>
        </p:spPr>
      </p:pic>
      <p:pic>
        <p:nvPicPr>
          <p:cNvPr id="6" name="Picture 5"/>
          <p:cNvPicPr>
            <a:picLocks noChangeAspect="1"/>
          </p:cNvPicPr>
          <p:nvPr/>
        </p:nvPicPr>
        <p:blipFill>
          <a:blip r:embed="rId4"/>
          <a:stretch>
            <a:fillRect/>
          </a:stretch>
        </p:blipFill>
        <p:spPr>
          <a:xfrm>
            <a:off x="7115005" y="2967538"/>
            <a:ext cx="1628605" cy="2628626"/>
          </a:xfrm>
          <a:prstGeom prst="rect">
            <a:avLst/>
          </a:prstGeom>
        </p:spPr>
      </p:pic>
      <p:pic>
        <p:nvPicPr>
          <p:cNvPr id="7" name="Picture 6"/>
          <p:cNvPicPr>
            <a:picLocks noChangeAspect="1"/>
          </p:cNvPicPr>
          <p:nvPr/>
        </p:nvPicPr>
        <p:blipFill>
          <a:blip r:embed="rId5"/>
          <a:stretch>
            <a:fillRect/>
          </a:stretch>
        </p:blipFill>
        <p:spPr>
          <a:xfrm>
            <a:off x="2286000" y="3926114"/>
            <a:ext cx="1981200" cy="1981200"/>
          </a:xfrm>
          <a:prstGeom prst="rect">
            <a:avLst/>
          </a:prstGeom>
        </p:spPr>
      </p:pic>
      <p:sp>
        <p:nvSpPr>
          <p:cNvPr id="2" name="Title 1"/>
          <p:cNvSpPr>
            <a:spLocks noGrp="1"/>
          </p:cNvSpPr>
          <p:nvPr>
            <p:ph type="title"/>
          </p:nvPr>
        </p:nvSpPr>
        <p:spPr>
          <a:xfrm>
            <a:off x="457200" y="274638"/>
            <a:ext cx="8229600" cy="2692900"/>
          </a:xfrm>
        </p:spPr>
        <p:txBody>
          <a:bodyPr>
            <a:normAutofit fontScale="90000"/>
          </a:bodyPr>
          <a:lstStyle/>
          <a:p>
            <a:r>
              <a:rPr lang="en-US" sz="2200" b="1" dirty="0"/>
              <a:t>601.3.5 Flow Balancing Valves. </a:t>
            </a:r>
            <a:r>
              <a:rPr lang="en-US" b="1" dirty="0"/>
              <a:t/>
            </a:r>
            <a:br>
              <a:rPr lang="en-US" b="1" dirty="0"/>
            </a:br>
            <a:r>
              <a:rPr lang="en-US" sz="2200" dirty="0">
                <a:solidFill>
                  <a:srgbClr val="FF0000"/>
                </a:solidFill>
              </a:rPr>
              <a:t>Flow balancing valves shall be a factory preset automatic flow control</a:t>
            </a:r>
            <a:br>
              <a:rPr lang="en-US" sz="2200" dirty="0">
                <a:solidFill>
                  <a:srgbClr val="FF0000"/>
                </a:solidFill>
              </a:rPr>
            </a:br>
            <a:r>
              <a:rPr lang="en-US" sz="2200" dirty="0">
                <a:solidFill>
                  <a:srgbClr val="FF0000"/>
                </a:solidFill>
              </a:rPr>
              <a:t>valve, a flow regulating valve, or a balancing valve with memory stop.</a:t>
            </a:r>
            <a:br>
              <a:rPr lang="en-US" sz="2200" dirty="0">
                <a:solidFill>
                  <a:srgbClr val="FF0000"/>
                </a:solidFill>
              </a:rPr>
            </a:br>
            <a:r>
              <a:rPr lang="en-US" sz="2200" b="1" dirty="0">
                <a:solidFill>
                  <a:srgbClr val="FF0000"/>
                </a:solidFill>
              </a:rPr>
              <a:t/>
            </a:r>
            <a:br>
              <a:rPr lang="en-US" sz="2200" b="1" dirty="0">
                <a:solidFill>
                  <a:srgbClr val="FF0000"/>
                </a:solidFill>
              </a:rPr>
            </a:br>
            <a:r>
              <a:rPr lang="en-US" sz="2200" b="1" dirty="0"/>
              <a:t>601.3.6 Air Elimination. </a:t>
            </a:r>
            <a:br>
              <a:rPr lang="en-US" sz="2200" b="1" dirty="0"/>
            </a:br>
            <a:r>
              <a:rPr lang="en-US" sz="2200" dirty="0">
                <a:solidFill>
                  <a:srgbClr val="FF0000"/>
                </a:solidFill>
              </a:rPr>
              <a:t>Provision shall be made for the elimination of air from the return system</a:t>
            </a:r>
            <a:r>
              <a:rPr lang="en-US" sz="2200" dirty="0"/>
              <a:t>.</a:t>
            </a:r>
            <a:br>
              <a:rPr lang="en-US" sz="2200" dirty="0"/>
            </a:br>
            <a:endParaRPr lang="en-US" sz="2200" dirty="0"/>
          </a:p>
        </p:txBody>
      </p:sp>
    </p:spTree>
    <p:extLst>
      <p:ext uri="{BB962C8B-B14F-4D97-AF65-F5344CB8AC3E}">
        <p14:creationId xmlns:p14="http://schemas.microsoft.com/office/powerpoint/2010/main" val="274294260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501438"/>
            <a:ext cx="5986585" cy="1098762"/>
          </a:xfrm>
          <a:prstGeom prst="rect">
            <a:avLst/>
          </a:prstGeom>
          <a:noFill/>
        </p:spPr>
        <p:txBody>
          <a:bodyPr wrap="none" rtlCol="0">
            <a:spAutoFit/>
          </a:bodyPr>
          <a:lstStyle/>
          <a:p>
            <a:pPr>
              <a:lnSpc>
                <a:spcPct val="90000"/>
              </a:lnSpc>
            </a:pP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rPr>
              <a:t>602.0 Service Hot Water –</a:t>
            </a:r>
          </a:p>
          <a:p>
            <a:pPr>
              <a:lnSpc>
                <a:spcPct val="90000"/>
              </a:lnSpc>
            </a:pP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rPr>
              <a:t>Low-Rise Residential Buildings</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endParaRPr>
          </a:p>
        </p:txBody>
      </p:sp>
      <p:sp>
        <p:nvSpPr>
          <p:cNvPr id="3" name="TextBox 2"/>
          <p:cNvSpPr txBox="1"/>
          <p:nvPr/>
        </p:nvSpPr>
        <p:spPr>
          <a:xfrm>
            <a:off x="685800" y="1676400"/>
            <a:ext cx="7620000" cy="3908763"/>
          </a:xfrm>
          <a:prstGeom prst="rect">
            <a:avLst/>
          </a:prstGeom>
          <a:noFill/>
        </p:spPr>
        <p:txBody>
          <a:bodyPr wrap="square" rtlCol="0">
            <a:spAutoFit/>
          </a:bodyPr>
          <a:lstStyle/>
          <a:p>
            <a:r>
              <a:rPr lang="en-US" b="1" dirty="0" smtClean="0"/>
              <a:t>602.1 General.</a:t>
            </a:r>
          </a:p>
          <a:p>
            <a:r>
              <a:rPr lang="en-US" dirty="0" smtClean="0"/>
              <a:t>The </a:t>
            </a:r>
            <a:r>
              <a:rPr lang="en-US" dirty="0"/>
              <a:t>service water heating system for </a:t>
            </a:r>
            <a:r>
              <a:rPr lang="en-US" dirty="0" smtClean="0"/>
              <a:t>single family</a:t>
            </a:r>
            <a:r>
              <a:rPr lang="en-US" dirty="0"/>
              <a:t> </a:t>
            </a:r>
            <a:r>
              <a:rPr lang="en-US" dirty="0" smtClean="0"/>
              <a:t>houses</a:t>
            </a:r>
            <a:r>
              <a:rPr lang="en-US" dirty="0"/>
              <a:t>, multi-family structures of three stories or </a:t>
            </a:r>
            <a:r>
              <a:rPr lang="en-US" dirty="0" smtClean="0"/>
              <a:t>fewer above </a:t>
            </a:r>
            <a:r>
              <a:rPr lang="en-US" dirty="0"/>
              <a:t>grade, and modular houses shall be in accordance </a:t>
            </a:r>
            <a:r>
              <a:rPr lang="en-US" dirty="0" smtClean="0"/>
              <a:t>with Section </a:t>
            </a:r>
            <a:r>
              <a:rPr lang="en-US" dirty="0"/>
              <a:t>602.2 through Section 602.7. The service </a:t>
            </a:r>
            <a:r>
              <a:rPr lang="en-US" dirty="0" smtClean="0"/>
              <a:t>water heating </a:t>
            </a:r>
            <a:r>
              <a:rPr lang="en-US" dirty="0"/>
              <a:t>system of all other buildings shall be in </a:t>
            </a:r>
            <a:r>
              <a:rPr lang="en-US" dirty="0" smtClean="0"/>
              <a:t>accordance with </a:t>
            </a:r>
            <a:r>
              <a:rPr lang="en-US" dirty="0"/>
              <a:t>Section 603.0</a:t>
            </a:r>
            <a:r>
              <a:rPr lang="en-US" dirty="0" smtClean="0"/>
              <a:t>.</a:t>
            </a:r>
          </a:p>
          <a:p>
            <a:endParaRPr lang="en-US" dirty="0"/>
          </a:p>
          <a:p>
            <a:r>
              <a:rPr lang="en-US" b="1" dirty="0"/>
              <a:t>602.6 Hard Water. </a:t>
            </a:r>
            <a:endParaRPr lang="en-US" b="1" dirty="0" smtClean="0"/>
          </a:p>
          <a:p>
            <a:r>
              <a:rPr lang="en-US" dirty="0" smtClean="0"/>
              <a:t>Where </a:t>
            </a:r>
            <a:r>
              <a:rPr lang="en-US" dirty="0"/>
              <a:t>water has hardness equal to </a:t>
            </a:r>
            <a:r>
              <a:rPr lang="en-US" dirty="0" smtClean="0"/>
              <a:t>or exceeding </a:t>
            </a:r>
            <a:r>
              <a:rPr lang="en-US" dirty="0"/>
              <a:t>9 grains per gallon (gr/gal) (154 mg/L) </a:t>
            </a:r>
            <a:r>
              <a:rPr lang="en-US" dirty="0" smtClean="0"/>
              <a:t>measured as </a:t>
            </a:r>
            <a:r>
              <a:rPr lang="en-US" dirty="0"/>
              <a:t>total calcium carbonate equivalents, the water supply </a:t>
            </a:r>
            <a:r>
              <a:rPr lang="en-US" dirty="0" smtClean="0"/>
              <a:t>line to </a:t>
            </a:r>
            <a:r>
              <a:rPr lang="en-US" dirty="0"/>
              <a:t>water heating equipment in new one- and two family</a:t>
            </a:r>
          </a:p>
          <a:p>
            <a:r>
              <a:rPr lang="en-US" dirty="0"/>
              <a:t>dwellings shall be roughed-in to allow for the installation </a:t>
            </a:r>
            <a:r>
              <a:rPr lang="en-US" dirty="0" smtClean="0"/>
              <a:t>of water </a:t>
            </a:r>
            <a:r>
              <a:rPr lang="en-US" dirty="0"/>
              <a:t>treatment equipment</a:t>
            </a:r>
            <a:r>
              <a:rPr lang="en-US" dirty="0" smtClean="0"/>
              <a:t>.</a:t>
            </a:r>
          </a:p>
          <a:p>
            <a:endParaRPr lang="en-US" sz="1600" dirty="0"/>
          </a:p>
          <a:p>
            <a:endParaRPr lang="en-US" sz="1600" dirty="0"/>
          </a:p>
        </p:txBody>
      </p:sp>
    </p:spTree>
    <p:extLst>
      <p:ext uri="{BB962C8B-B14F-4D97-AF65-F5344CB8AC3E}">
        <p14:creationId xmlns:p14="http://schemas.microsoft.com/office/powerpoint/2010/main" val="221134027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501438"/>
            <a:ext cx="5986585" cy="1098762"/>
          </a:xfrm>
          <a:prstGeom prst="rect">
            <a:avLst/>
          </a:prstGeom>
          <a:noFill/>
        </p:spPr>
        <p:txBody>
          <a:bodyPr wrap="none" rtlCol="0">
            <a:spAutoFit/>
          </a:bodyPr>
          <a:lstStyle/>
          <a:p>
            <a:pPr>
              <a:lnSpc>
                <a:spcPct val="90000"/>
              </a:lnSpc>
            </a:pP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rPr>
              <a:t>602.0 Service Hot Water –</a:t>
            </a:r>
          </a:p>
          <a:p>
            <a:pPr>
              <a:lnSpc>
                <a:spcPct val="90000"/>
              </a:lnSpc>
            </a:pP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rPr>
              <a:t>Low-Rise Residential Buildings</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endParaRPr>
          </a:p>
        </p:txBody>
      </p:sp>
      <p:sp>
        <p:nvSpPr>
          <p:cNvPr id="3" name="TextBox 2"/>
          <p:cNvSpPr txBox="1"/>
          <p:nvPr/>
        </p:nvSpPr>
        <p:spPr>
          <a:xfrm>
            <a:off x="990600" y="1676400"/>
            <a:ext cx="6858000" cy="3416320"/>
          </a:xfrm>
          <a:prstGeom prst="rect">
            <a:avLst/>
          </a:prstGeom>
          <a:noFill/>
        </p:spPr>
        <p:txBody>
          <a:bodyPr wrap="square" rtlCol="0">
            <a:spAutoFit/>
          </a:bodyPr>
          <a:lstStyle/>
          <a:p>
            <a:r>
              <a:rPr lang="en-US" b="1" dirty="0"/>
              <a:t>602.7 Maximum Volume of Hot Water. </a:t>
            </a:r>
          </a:p>
          <a:p>
            <a:r>
              <a:rPr lang="en-US" dirty="0"/>
              <a:t>The maximum volume of water contained in the hot water distribution shall comply with Sections 602.7.1 or 602.7.2. The water volume shall be calculated using Table 602.7.</a:t>
            </a:r>
          </a:p>
          <a:p>
            <a:endParaRPr lang="en-US" b="1" dirty="0" smtClean="0"/>
          </a:p>
          <a:p>
            <a:r>
              <a:rPr lang="en-US" b="1" dirty="0" smtClean="0"/>
              <a:t>602.7.1 </a:t>
            </a:r>
            <a:r>
              <a:rPr lang="en-US" b="1" dirty="0"/>
              <a:t>Maximum Volume of Hot Water </a:t>
            </a:r>
            <a:r>
              <a:rPr lang="en-US" b="1" dirty="0" smtClean="0"/>
              <a:t>Without Recirculation </a:t>
            </a:r>
            <a:r>
              <a:rPr lang="en-US" b="1" dirty="0"/>
              <a:t>or Heat Trace. </a:t>
            </a:r>
            <a:r>
              <a:rPr lang="en-US" dirty="0"/>
              <a:t>The maximum </a:t>
            </a:r>
            <a:r>
              <a:rPr lang="en-US" dirty="0" smtClean="0"/>
              <a:t>volume of </a:t>
            </a:r>
            <a:r>
              <a:rPr lang="en-US" dirty="0"/>
              <a:t>water contained in the hot water distribution </a:t>
            </a:r>
            <a:r>
              <a:rPr lang="en-US" dirty="0" smtClean="0"/>
              <a:t>pipe between </a:t>
            </a:r>
            <a:r>
              <a:rPr lang="en-US" dirty="0"/>
              <a:t>the water heater and any fixture fitting shall </a:t>
            </a:r>
            <a:r>
              <a:rPr lang="en-US" dirty="0" smtClean="0"/>
              <a:t>not exceed </a:t>
            </a:r>
            <a:r>
              <a:rPr lang="en-US" dirty="0"/>
              <a:t>32 ounces (</a:t>
            </a:r>
            <a:r>
              <a:rPr lang="en-US" dirty="0" err="1"/>
              <a:t>oz</a:t>
            </a:r>
            <a:r>
              <a:rPr lang="en-US" dirty="0"/>
              <a:t>) (946 mL). Where a fixture </a:t>
            </a:r>
            <a:r>
              <a:rPr lang="en-US" dirty="0" smtClean="0"/>
              <a:t>fitting shut </a:t>
            </a:r>
            <a:r>
              <a:rPr lang="en-US" dirty="0"/>
              <a:t>off valve (supply stop) is installed ahead of </a:t>
            </a:r>
            <a:r>
              <a:rPr lang="en-US" dirty="0" smtClean="0"/>
              <a:t>the fixture </a:t>
            </a:r>
            <a:r>
              <a:rPr lang="en-US" dirty="0"/>
              <a:t>fitting, the maximum volume of water </a:t>
            </a:r>
            <a:r>
              <a:rPr lang="en-US" dirty="0" smtClean="0"/>
              <a:t>is permitted </a:t>
            </a:r>
            <a:r>
              <a:rPr lang="en-US" dirty="0"/>
              <a:t>to be calculated between the water heater </a:t>
            </a:r>
            <a:r>
              <a:rPr lang="en-US" dirty="0" smtClean="0"/>
              <a:t>and the </a:t>
            </a:r>
            <a:r>
              <a:rPr lang="en-US" dirty="0"/>
              <a:t>fixture fitting shut off valve (supply stop)</a:t>
            </a:r>
            <a:r>
              <a:rPr lang="en-US" dirty="0" smtClean="0"/>
              <a:t>.</a:t>
            </a:r>
          </a:p>
        </p:txBody>
      </p:sp>
    </p:spTree>
    <p:extLst>
      <p:ext uri="{BB962C8B-B14F-4D97-AF65-F5344CB8AC3E}">
        <p14:creationId xmlns:p14="http://schemas.microsoft.com/office/powerpoint/2010/main" val="115922486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501438"/>
            <a:ext cx="5986585" cy="1098762"/>
          </a:xfrm>
          <a:prstGeom prst="rect">
            <a:avLst/>
          </a:prstGeom>
          <a:noFill/>
        </p:spPr>
        <p:txBody>
          <a:bodyPr wrap="none" rtlCol="0">
            <a:spAutoFit/>
          </a:bodyPr>
          <a:lstStyle/>
          <a:p>
            <a:pPr>
              <a:lnSpc>
                <a:spcPct val="90000"/>
              </a:lnSpc>
            </a:pP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rPr>
              <a:t>602.0 Service Hot Water –</a:t>
            </a:r>
          </a:p>
          <a:p>
            <a:pPr>
              <a:lnSpc>
                <a:spcPct val="90000"/>
              </a:lnSpc>
            </a:pP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rPr>
              <a:t>Low-Rise Residential Buildings</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endParaRPr>
          </a:p>
        </p:txBody>
      </p:sp>
      <p:sp>
        <p:nvSpPr>
          <p:cNvPr id="3" name="TextBox 2"/>
          <p:cNvSpPr txBox="1"/>
          <p:nvPr/>
        </p:nvSpPr>
        <p:spPr>
          <a:xfrm>
            <a:off x="685800" y="1676400"/>
            <a:ext cx="7696200" cy="4524316"/>
          </a:xfrm>
          <a:prstGeom prst="rect">
            <a:avLst/>
          </a:prstGeom>
          <a:noFill/>
        </p:spPr>
        <p:txBody>
          <a:bodyPr wrap="square" rtlCol="0">
            <a:spAutoFit/>
          </a:bodyPr>
          <a:lstStyle/>
          <a:p>
            <a:r>
              <a:rPr lang="en-US" b="1" dirty="0" smtClean="0"/>
              <a:t>602.7.3 </a:t>
            </a:r>
            <a:r>
              <a:rPr lang="en-US" b="1" dirty="0"/>
              <a:t>Hot Water System </a:t>
            </a:r>
            <a:r>
              <a:rPr lang="en-US" b="1" dirty="0" smtClean="0"/>
              <a:t>Sub meters</a:t>
            </a:r>
            <a:r>
              <a:rPr lang="en-US" b="1" dirty="0"/>
              <a:t>. </a:t>
            </a:r>
            <a:endParaRPr lang="en-US" b="1" dirty="0" smtClean="0"/>
          </a:p>
          <a:p>
            <a:r>
              <a:rPr lang="en-US" dirty="0" smtClean="0">
                <a:solidFill>
                  <a:srgbClr val="FF0000"/>
                </a:solidFill>
              </a:rPr>
              <a:t>Where a hot </a:t>
            </a:r>
            <a:r>
              <a:rPr lang="en-US" dirty="0">
                <a:solidFill>
                  <a:srgbClr val="FF0000"/>
                </a:solidFill>
              </a:rPr>
              <a:t>water pipe from a circulation loop or electric </a:t>
            </a:r>
            <a:r>
              <a:rPr lang="en-US" dirty="0" smtClean="0">
                <a:solidFill>
                  <a:srgbClr val="FF0000"/>
                </a:solidFill>
              </a:rPr>
              <a:t>heat trace </a:t>
            </a:r>
            <a:r>
              <a:rPr lang="en-US" dirty="0">
                <a:solidFill>
                  <a:srgbClr val="FF0000"/>
                </a:solidFill>
              </a:rPr>
              <a:t>line </a:t>
            </a:r>
            <a:r>
              <a:rPr lang="en-US" dirty="0" smtClean="0">
                <a:solidFill>
                  <a:srgbClr val="FF0000"/>
                </a:solidFill>
              </a:rPr>
              <a:t>is equipped </a:t>
            </a:r>
            <a:r>
              <a:rPr lang="en-US" dirty="0">
                <a:solidFill>
                  <a:srgbClr val="FF0000"/>
                </a:solidFill>
              </a:rPr>
              <a:t>with a </a:t>
            </a:r>
            <a:r>
              <a:rPr lang="en-US" dirty="0" smtClean="0">
                <a:solidFill>
                  <a:srgbClr val="FF0000"/>
                </a:solidFill>
              </a:rPr>
              <a:t>submeter</a:t>
            </a:r>
            <a:r>
              <a:rPr lang="en-US" dirty="0">
                <a:solidFill>
                  <a:srgbClr val="FF0000"/>
                </a:solidFill>
              </a:rPr>
              <a:t>, the hot </a:t>
            </a:r>
            <a:r>
              <a:rPr lang="en-US" dirty="0" smtClean="0">
                <a:solidFill>
                  <a:srgbClr val="FF0000"/>
                </a:solidFill>
              </a:rPr>
              <a:t>water distribution </a:t>
            </a:r>
            <a:r>
              <a:rPr lang="en-US" dirty="0">
                <a:solidFill>
                  <a:srgbClr val="FF0000"/>
                </a:solidFill>
              </a:rPr>
              <a:t>system downstream of the </a:t>
            </a:r>
            <a:r>
              <a:rPr lang="en-US" dirty="0" smtClean="0">
                <a:solidFill>
                  <a:srgbClr val="FF0000"/>
                </a:solidFill>
              </a:rPr>
              <a:t>submeter shall have </a:t>
            </a:r>
            <a:r>
              <a:rPr lang="en-US" dirty="0">
                <a:solidFill>
                  <a:srgbClr val="FF0000"/>
                </a:solidFill>
              </a:rPr>
              <a:t>either an end-of-line hot water circulation pump or</a:t>
            </a:r>
          </a:p>
          <a:p>
            <a:r>
              <a:rPr lang="en-US" dirty="0">
                <a:solidFill>
                  <a:srgbClr val="FF0000"/>
                </a:solidFill>
              </a:rPr>
              <a:t>shall be electrically heat traced. The maximum volume </a:t>
            </a:r>
            <a:r>
              <a:rPr lang="en-US" dirty="0" smtClean="0">
                <a:solidFill>
                  <a:srgbClr val="FF0000"/>
                </a:solidFill>
              </a:rPr>
              <a:t>of water </a:t>
            </a:r>
            <a:r>
              <a:rPr lang="en-US" dirty="0">
                <a:solidFill>
                  <a:srgbClr val="FF0000"/>
                </a:solidFill>
              </a:rPr>
              <a:t>in any </a:t>
            </a:r>
            <a:r>
              <a:rPr lang="en-US" dirty="0" smtClean="0">
                <a:solidFill>
                  <a:srgbClr val="FF0000"/>
                </a:solidFill>
              </a:rPr>
              <a:t>branch </a:t>
            </a:r>
            <a:r>
              <a:rPr lang="en-US" dirty="0">
                <a:solidFill>
                  <a:srgbClr val="FF0000"/>
                </a:solidFill>
              </a:rPr>
              <a:t>from the circulation loop or </a:t>
            </a:r>
            <a:r>
              <a:rPr lang="en-US" dirty="0" smtClean="0">
                <a:solidFill>
                  <a:srgbClr val="FF0000"/>
                </a:solidFill>
              </a:rPr>
              <a:t>electric heat </a:t>
            </a:r>
            <a:r>
              <a:rPr lang="en-US" dirty="0">
                <a:solidFill>
                  <a:srgbClr val="FF0000"/>
                </a:solidFill>
              </a:rPr>
              <a:t>trace line downstream of the submeter shall </a:t>
            </a:r>
            <a:r>
              <a:rPr lang="en-US" dirty="0" smtClean="0">
                <a:solidFill>
                  <a:srgbClr val="FF0000"/>
                </a:solidFill>
              </a:rPr>
              <a:t>not </a:t>
            </a:r>
            <a:r>
              <a:rPr lang="nl-NL" dirty="0" err="1" smtClean="0">
                <a:solidFill>
                  <a:srgbClr val="FF0000"/>
                </a:solidFill>
              </a:rPr>
              <a:t>exceed</a:t>
            </a:r>
            <a:r>
              <a:rPr lang="nl-NL" dirty="0" smtClean="0">
                <a:solidFill>
                  <a:srgbClr val="FF0000"/>
                </a:solidFill>
              </a:rPr>
              <a:t> </a:t>
            </a:r>
            <a:r>
              <a:rPr lang="nl-NL" dirty="0">
                <a:solidFill>
                  <a:srgbClr val="FF0000"/>
                </a:solidFill>
              </a:rPr>
              <a:t>16 </a:t>
            </a:r>
            <a:r>
              <a:rPr lang="nl-NL" dirty="0" err="1">
                <a:solidFill>
                  <a:srgbClr val="FF0000"/>
                </a:solidFill>
              </a:rPr>
              <a:t>oz</a:t>
            </a:r>
            <a:r>
              <a:rPr lang="nl-NL" dirty="0">
                <a:solidFill>
                  <a:srgbClr val="FF0000"/>
                </a:solidFill>
              </a:rPr>
              <a:t> (473 </a:t>
            </a:r>
            <a:r>
              <a:rPr lang="nl-NL" dirty="0" err="1">
                <a:solidFill>
                  <a:srgbClr val="FF0000"/>
                </a:solidFill>
              </a:rPr>
              <a:t>mL</a:t>
            </a:r>
            <a:r>
              <a:rPr lang="nl-NL" dirty="0">
                <a:solidFill>
                  <a:srgbClr val="FF0000"/>
                </a:solidFill>
              </a:rPr>
              <a:t>).</a:t>
            </a:r>
          </a:p>
          <a:p>
            <a:endParaRPr lang="nl-NL" dirty="0" smtClean="0"/>
          </a:p>
          <a:p>
            <a:r>
              <a:rPr lang="nl-NL" dirty="0" err="1" smtClean="0"/>
              <a:t>If</a:t>
            </a:r>
            <a:r>
              <a:rPr lang="nl-NL" dirty="0" smtClean="0"/>
              <a:t> </a:t>
            </a:r>
            <a:r>
              <a:rPr lang="nl-NL" dirty="0" err="1"/>
              <a:t>there</a:t>
            </a:r>
            <a:r>
              <a:rPr lang="nl-NL" dirty="0"/>
              <a:t> is no </a:t>
            </a:r>
            <a:r>
              <a:rPr lang="nl-NL" dirty="0" err="1"/>
              <a:t>circulation</a:t>
            </a:r>
            <a:r>
              <a:rPr lang="nl-NL" dirty="0"/>
              <a:t> loop or </a:t>
            </a:r>
            <a:r>
              <a:rPr lang="nl-NL" dirty="0" err="1"/>
              <a:t>electric</a:t>
            </a:r>
            <a:r>
              <a:rPr lang="nl-NL" dirty="0"/>
              <a:t> heat </a:t>
            </a:r>
            <a:r>
              <a:rPr lang="nl-NL" dirty="0" err="1" smtClean="0"/>
              <a:t>traced</a:t>
            </a:r>
            <a:r>
              <a:rPr lang="nl-NL" dirty="0"/>
              <a:t> </a:t>
            </a:r>
            <a:r>
              <a:rPr lang="nl-NL" dirty="0" smtClean="0"/>
              <a:t>line </a:t>
            </a:r>
            <a:r>
              <a:rPr lang="nl-NL" dirty="0"/>
              <a:t>downstream of the </a:t>
            </a:r>
            <a:r>
              <a:rPr lang="nl-NL" dirty="0" err="1"/>
              <a:t>submeter</a:t>
            </a:r>
            <a:r>
              <a:rPr lang="nl-NL" dirty="0"/>
              <a:t>, the </a:t>
            </a:r>
            <a:r>
              <a:rPr lang="nl-NL" dirty="0" err="1"/>
              <a:t>submeter</a:t>
            </a:r>
            <a:r>
              <a:rPr lang="nl-NL" dirty="0"/>
              <a:t> </a:t>
            </a:r>
            <a:r>
              <a:rPr lang="nl-NL" dirty="0" err="1"/>
              <a:t>shall</a:t>
            </a:r>
            <a:r>
              <a:rPr lang="nl-NL" dirty="0"/>
              <a:t> </a:t>
            </a:r>
            <a:r>
              <a:rPr lang="nl-NL" dirty="0" err="1" smtClean="0"/>
              <a:t>be</a:t>
            </a:r>
            <a:r>
              <a:rPr lang="nl-NL" dirty="0"/>
              <a:t> </a:t>
            </a:r>
            <a:r>
              <a:rPr lang="nl-NL" dirty="0" err="1" smtClean="0"/>
              <a:t>located</a:t>
            </a:r>
            <a:r>
              <a:rPr lang="nl-NL" dirty="0" smtClean="0"/>
              <a:t> </a:t>
            </a:r>
            <a:r>
              <a:rPr lang="nl-NL" dirty="0" err="1"/>
              <a:t>within</a:t>
            </a:r>
            <a:r>
              <a:rPr lang="nl-NL" dirty="0"/>
              <a:t> 2 </a:t>
            </a:r>
            <a:r>
              <a:rPr lang="nl-NL" dirty="0" err="1"/>
              <a:t>feet</a:t>
            </a:r>
            <a:r>
              <a:rPr lang="nl-NL" dirty="0"/>
              <a:t> (610 mm) of the </a:t>
            </a:r>
            <a:r>
              <a:rPr lang="nl-NL" dirty="0" err="1"/>
              <a:t>central</a:t>
            </a:r>
            <a:r>
              <a:rPr lang="nl-NL" dirty="0"/>
              <a:t> hot </a:t>
            </a:r>
            <a:r>
              <a:rPr lang="nl-NL" dirty="0" smtClean="0"/>
              <a:t>water system</a:t>
            </a:r>
            <a:r>
              <a:rPr lang="nl-NL" dirty="0"/>
              <a:t>; or the </a:t>
            </a:r>
            <a:r>
              <a:rPr lang="nl-NL" dirty="0" err="1"/>
              <a:t>branch</a:t>
            </a:r>
            <a:r>
              <a:rPr lang="nl-NL" dirty="0"/>
              <a:t> line </a:t>
            </a:r>
            <a:r>
              <a:rPr lang="nl-NL" dirty="0" err="1"/>
              <a:t>to</a:t>
            </a:r>
            <a:r>
              <a:rPr lang="nl-NL" dirty="0"/>
              <a:t> the </a:t>
            </a:r>
            <a:r>
              <a:rPr lang="nl-NL" dirty="0" err="1"/>
              <a:t>submeter</a:t>
            </a:r>
            <a:r>
              <a:rPr lang="nl-NL" dirty="0"/>
              <a:t> </a:t>
            </a:r>
            <a:r>
              <a:rPr lang="nl-NL" dirty="0" err="1"/>
              <a:t>shall</a:t>
            </a:r>
            <a:r>
              <a:rPr lang="nl-NL" dirty="0"/>
              <a:t> </a:t>
            </a:r>
            <a:r>
              <a:rPr lang="nl-NL" dirty="0" err="1"/>
              <a:t>be</a:t>
            </a:r>
            <a:r>
              <a:rPr lang="nl-NL" dirty="0"/>
              <a:t> </a:t>
            </a:r>
            <a:r>
              <a:rPr lang="nl-NL" dirty="0" err="1" smtClean="0"/>
              <a:t>circulated</a:t>
            </a:r>
            <a:r>
              <a:rPr lang="nl-NL" dirty="0"/>
              <a:t> </a:t>
            </a:r>
            <a:r>
              <a:rPr lang="nl-NL" dirty="0" smtClean="0"/>
              <a:t>or heat </a:t>
            </a:r>
            <a:r>
              <a:rPr lang="nl-NL" dirty="0" err="1" smtClean="0"/>
              <a:t>traced</a:t>
            </a:r>
            <a:r>
              <a:rPr lang="nl-NL" dirty="0" smtClean="0"/>
              <a:t> </a:t>
            </a:r>
            <a:r>
              <a:rPr lang="nl-NL" dirty="0" err="1"/>
              <a:t>to</a:t>
            </a:r>
            <a:r>
              <a:rPr lang="nl-NL" dirty="0"/>
              <a:t> </a:t>
            </a:r>
            <a:r>
              <a:rPr lang="nl-NL" dirty="0" err="1"/>
              <a:t>within</a:t>
            </a:r>
            <a:r>
              <a:rPr lang="nl-NL" dirty="0"/>
              <a:t> 2 </a:t>
            </a:r>
            <a:r>
              <a:rPr lang="nl-NL" dirty="0" err="1"/>
              <a:t>feet</a:t>
            </a:r>
            <a:r>
              <a:rPr lang="nl-NL" dirty="0"/>
              <a:t> of the </a:t>
            </a:r>
            <a:r>
              <a:rPr lang="nl-NL" dirty="0" err="1"/>
              <a:t>submeter</a:t>
            </a:r>
            <a:r>
              <a:rPr lang="nl-NL" dirty="0"/>
              <a:t>. </a:t>
            </a:r>
            <a:r>
              <a:rPr lang="nl-NL" dirty="0" smtClean="0"/>
              <a:t>The maximum </a:t>
            </a:r>
            <a:r>
              <a:rPr lang="nl-NL" dirty="0"/>
              <a:t>volume </a:t>
            </a:r>
            <a:r>
              <a:rPr lang="nl-NL" dirty="0" err="1"/>
              <a:t>from</a:t>
            </a:r>
            <a:r>
              <a:rPr lang="nl-NL" dirty="0"/>
              <a:t> the </a:t>
            </a:r>
            <a:r>
              <a:rPr lang="nl-NL" dirty="0" err="1"/>
              <a:t>submeter</a:t>
            </a:r>
            <a:r>
              <a:rPr lang="nl-NL" dirty="0"/>
              <a:t> </a:t>
            </a:r>
            <a:r>
              <a:rPr lang="nl-NL" dirty="0" err="1"/>
              <a:t>to</a:t>
            </a:r>
            <a:r>
              <a:rPr lang="nl-NL" dirty="0"/>
              <a:t> </a:t>
            </a:r>
            <a:r>
              <a:rPr lang="nl-NL" dirty="0" err="1"/>
              <a:t>each</a:t>
            </a:r>
            <a:r>
              <a:rPr lang="nl-NL" dirty="0"/>
              <a:t> </a:t>
            </a:r>
            <a:r>
              <a:rPr lang="nl-NL" dirty="0" err="1"/>
              <a:t>fixture</a:t>
            </a:r>
            <a:r>
              <a:rPr lang="nl-NL" dirty="0"/>
              <a:t> </a:t>
            </a:r>
            <a:r>
              <a:rPr lang="nl-NL" dirty="0" err="1" smtClean="0"/>
              <a:t>shall</a:t>
            </a:r>
            <a:r>
              <a:rPr lang="nl-NL" dirty="0"/>
              <a:t> </a:t>
            </a:r>
            <a:r>
              <a:rPr lang="en-US" dirty="0" smtClean="0"/>
              <a:t>not </a:t>
            </a:r>
            <a:r>
              <a:rPr lang="en-US" dirty="0"/>
              <a:t>exceed 32 </a:t>
            </a:r>
            <a:r>
              <a:rPr lang="en-US" dirty="0" err="1" smtClean="0"/>
              <a:t>oz</a:t>
            </a:r>
            <a:r>
              <a:rPr lang="en-US" dirty="0" smtClean="0"/>
              <a:t> </a:t>
            </a:r>
            <a:r>
              <a:rPr lang="en-US" dirty="0"/>
              <a:t>(946 mL).</a:t>
            </a:r>
          </a:p>
          <a:p>
            <a:endParaRPr lang="en-US" dirty="0" smtClean="0"/>
          </a:p>
          <a:p>
            <a:r>
              <a:rPr lang="en-US" dirty="0" smtClean="0"/>
              <a:t>The </a:t>
            </a:r>
            <a:r>
              <a:rPr lang="en-US" dirty="0"/>
              <a:t>circulation pump controls shall comply with the</a:t>
            </a:r>
          </a:p>
          <a:p>
            <a:r>
              <a:rPr lang="en-US" dirty="0"/>
              <a:t>provisions of Section 601.3.2.</a:t>
            </a:r>
          </a:p>
        </p:txBody>
      </p:sp>
    </p:spTree>
    <p:extLst>
      <p:ext uri="{BB962C8B-B14F-4D97-AF65-F5344CB8AC3E}">
        <p14:creationId xmlns:p14="http://schemas.microsoft.com/office/powerpoint/2010/main" val="117989788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501438"/>
            <a:ext cx="5986585" cy="1098762"/>
          </a:xfrm>
          <a:prstGeom prst="rect">
            <a:avLst/>
          </a:prstGeom>
          <a:noFill/>
        </p:spPr>
        <p:txBody>
          <a:bodyPr wrap="none" rtlCol="0">
            <a:spAutoFit/>
          </a:bodyPr>
          <a:lstStyle/>
          <a:p>
            <a:pPr>
              <a:lnSpc>
                <a:spcPct val="90000"/>
              </a:lnSpc>
            </a:pP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rPr>
              <a:t>602.0 Service Hot Water –</a:t>
            </a:r>
          </a:p>
          <a:p>
            <a:pPr>
              <a:lnSpc>
                <a:spcPct val="90000"/>
              </a:lnSpc>
            </a:pP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rPr>
              <a:t>Low-Rise Residential Buildings</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endParaRPr>
          </a:p>
        </p:txBody>
      </p:sp>
      <p:sp>
        <p:nvSpPr>
          <p:cNvPr id="3" name="TextBox 2"/>
          <p:cNvSpPr txBox="1"/>
          <p:nvPr/>
        </p:nvSpPr>
        <p:spPr>
          <a:xfrm>
            <a:off x="685800" y="1676400"/>
            <a:ext cx="7696200" cy="2862323"/>
          </a:xfrm>
          <a:prstGeom prst="rect">
            <a:avLst/>
          </a:prstGeom>
          <a:noFill/>
        </p:spPr>
        <p:txBody>
          <a:bodyPr wrap="square" rtlCol="0">
            <a:spAutoFit/>
          </a:bodyPr>
          <a:lstStyle/>
          <a:p>
            <a:r>
              <a:rPr lang="en-US" b="1" dirty="0"/>
              <a:t>602.7.2 Maximum Volume of Hot Water with Recirculation or Heat Trace. </a:t>
            </a:r>
            <a:r>
              <a:rPr lang="en-US" dirty="0"/>
              <a:t>The maximum volume of water contained in the branches between the recirculation loop or electrically heat traced pipe and the fixture fitting shall not exceed a 16 </a:t>
            </a:r>
            <a:r>
              <a:rPr lang="en-US" dirty="0" err="1"/>
              <a:t>oz</a:t>
            </a:r>
            <a:r>
              <a:rPr lang="en-US" dirty="0"/>
              <a:t> (473 mL). Where a fixture fitting shut off valve (supply stop) is installed ahead of the fixture fitting, the maximum volume of water is permitted to be calculated between the recirculation loop or electrically heat traced pipe and the fixture fitting shut off valve (supply stop).</a:t>
            </a:r>
          </a:p>
          <a:p>
            <a:endParaRPr lang="en-US" dirty="0"/>
          </a:p>
          <a:p>
            <a:r>
              <a:rPr lang="en-US" b="1" dirty="0"/>
              <a:t>Exception: </a:t>
            </a:r>
            <a:r>
              <a:rPr lang="en-US" dirty="0"/>
              <a:t>Whirlpool bathtubs or bathtubs that are not equipped with a shower are exempted from the requirements of Section 602.7</a:t>
            </a:r>
            <a:r>
              <a:rPr lang="en-US" dirty="0" smtClean="0"/>
              <a:t>.</a:t>
            </a:r>
            <a:endParaRPr lang="en-US" dirty="0"/>
          </a:p>
        </p:txBody>
      </p:sp>
    </p:spTree>
    <p:extLst>
      <p:ext uri="{BB962C8B-B14F-4D97-AF65-F5344CB8AC3E}">
        <p14:creationId xmlns:p14="http://schemas.microsoft.com/office/powerpoint/2010/main" val="309058870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1111860"/>
              </p:ext>
            </p:extLst>
          </p:nvPr>
        </p:nvGraphicFramePr>
        <p:xfrm>
          <a:off x="609601" y="1463038"/>
          <a:ext cx="7543800" cy="4099562"/>
        </p:xfrm>
        <a:graphic>
          <a:graphicData uri="http://schemas.openxmlformats.org/drawingml/2006/table">
            <a:tbl>
              <a:tblPr firstRow="1" bandRow="1">
                <a:tableStyleId>{5C22544A-7EE6-4342-B048-85BDC9FD1C3A}</a:tableStyleId>
              </a:tblPr>
              <a:tblGrid>
                <a:gridCol w="761999"/>
                <a:gridCol w="521677"/>
                <a:gridCol w="521677"/>
                <a:gridCol w="521677"/>
                <a:gridCol w="521677"/>
                <a:gridCol w="521677"/>
                <a:gridCol w="521677"/>
                <a:gridCol w="521677"/>
                <a:gridCol w="521677"/>
                <a:gridCol w="521677"/>
                <a:gridCol w="521677"/>
                <a:gridCol w="521677"/>
                <a:gridCol w="521677"/>
                <a:gridCol w="521677"/>
              </a:tblGrid>
              <a:tr h="370840">
                <a:tc gridSpan="14">
                  <a:txBody>
                    <a:bodyPr/>
                    <a:lstStyle/>
                    <a:p>
                      <a:pPr algn="ctr"/>
                      <a:r>
                        <a:rPr lang="en-US" sz="1800" b="1" i="0" u="none" strike="noStrike" kern="1200" baseline="0" dirty="0" smtClean="0">
                          <a:solidFill>
                            <a:schemeClr val="lt1"/>
                          </a:solidFill>
                          <a:latin typeface="+mn-lt"/>
                          <a:ea typeface="+mn-ea"/>
                          <a:cs typeface="+mn-cs"/>
                        </a:rPr>
                        <a:t>OUNCES OF WATER PER FOOT LENGTH OF PIPING</a:t>
                      </a:r>
                      <a:endParaRPr lang="en-US" dirty="0"/>
                    </a:p>
                  </a:txBody>
                  <a:tcPr>
                    <a:cell3D prstMaterial="dkEdge">
                      <a:bevel w="25400" h="25400" prst="artDeco"/>
                      <a:lightRig rig="flood" dir="t"/>
                    </a:cell3D>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695960">
                <a:tc>
                  <a:txBody>
                    <a:bodyPr/>
                    <a:lstStyle/>
                    <a:p>
                      <a:pPr algn="ctr"/>
                      <a:r>
                        <a:rPr lang="en-US" sz="1000" b="1" i="0" u="none" strike="noStrike" kern="1200" baseline="0" dirty="0" smtClean="0">
                          <a:solidFill>
                            <a:schemeClr val="dk1"/>
                          </a:solidFill>
                          <a:latin typeface="+mn-lt"/>
                          <a:ea typeface="+mn-ea"/>
                          <a:cs typeface="+mn-cs"/>
                        </a:rPr>
                        <a:t>NOMINAL</a:t>
                      </a:r>
                    </a:p>
                    <a:p>
                      <a:pPr algn="ctr"/>
                      <a:r>
                        <a:rPr lang="en-US" sz="1000" b="1" i="0" u="none" strike="noStrike" kern="1200" baseline="0" dirty="0" smtClean="0">
                          <a:solidFill>
                            <a:schemeClr val="dk1"/>
                          </a:solidFill>
                          <a:latin typeface="+mn-lt"/>
                          <a:ea typeface="+mn-ea"/>
                          <a:cs typeface="+mn-cs"/>
                        </a:rPr>
                        <a:t>SIZE </a:t>
                      </a:r>
                    </a:p>
                    <a:p>
                      <a:pPr algn="ctr"/>
                      <a:r>
                        <a:rPr lang="en-US" sz="1000" b="1" i="0" u="none" strike="noStrike" kern="1200" baseline="0" dirty="0" smtClean="0">
                          <a:solidFill>
                            <a:schemeClr val="dk1"/>
                          </a:solidFill>
                          <a:latin typeface="+mn-lt"/>
                          <a:ea typeface="+mn-ea"/>
                          <a:cs typeface="+mn-cs"/>
                        </a:rPr>
                        <a:t>(inch)</a:t>
                      </a:r>
                      <a:endParaRPr lang="en-US" sz="1000" b="1" dirty="0"/>
                    </a:p>
                  </a:txBody>
                  <a:tcPr marL="0" marR="0" anchor="ctr">
                    <a:cell3D prstMaterial="dkEdge">
                      <a:bevel w="25400" h="25400" prst="artDeco"/>
                      <a:lightRig rig="flood" dir="t"/>
                    </a:cell3D>
                    <a:solidFill>
                      <a:schemeClr val="bg1">
                        <a:lumMod val="75000"/>
                      </a:schemeClr>
                    </a:solidFill>
                  </a:tcPr>
                </a:tc>
                <a:tc>
                  <a:txBody>
                    <a:bodyPr/>
                    <a:lstStyle/>
                    <a:p>
                      <a:pPr algn="ctr"/>
                      <a:r>
                        <a:rPr lang="en-US" sz="1000" b="1" dirty="0" smtClean="0"/>
                        <a:t>Copper</a:t>
                      </a:r>
                    </a:p>
                    <a:p>
                      <a:pPr algn="ctr"/>
                      <a:r>
                        <a:rPr lang="en-US" sz="1000" b="1" dirty="0" smtClean="0"/>
                        <a:t>M</a:t>
                      </a:r>
                      <a:endParaRPr lang="en-US" sz="1000" b="1" dirty="0"/>
                    </a:p>
                  </a:txBody>
                  <a:tcPr marL="0" marR="0" anchor="ctr">
                    <a:cell3D prstMaterial="dkEdge">
                      <a:bevel w="25400" h="25400" prst="artDeco"/>
                      <a:lightRig rig="flood" dir="t"/>
                    </a:cell3D>
                    <a:solidFill>
                      <a:schemeClr val="bg1">
                        <a:lumMod val="75000"/>
                      </a:schemeClr>
                    </a:solidFill>
                  </a:tcPr>
                </a:tc>
                <a:tc>
                  <a:txBody>
                    <a:bodyPr/>
                    <a:lstStyle/>
                    <a:p>
                      <a:pPr algn="ctr"/>
                      <a:r>
                        <a:rPr lang="en-US" sz="1000" b="1" dirty="0" smtClean="0"/>
                        <a:t>Copper</a:t>
                      </a:r>
                    </a:p>
                    <a:p>
                      <a:pPr algn="ctr"/>
                      <a:r>
                        <a:rPr lang="en-US" sz="1000" b="1" dirty="0" smtClean="0"/>
                        <a:t>L</a:t>
                      </a:r>
                      <a:endParaRPr lang="en-US" sz="1000" b="1" dirty="0"/>
                    </a:p>
                  </a:txBody>
                  <a:tcPr marL="0" marR="0" anchor="ctr">
                    <a:cell3D prstMaterial="dkEdge">
                      <a:bevel w="25400" h="25400" prst="artDeco"/>
                      <a:lightRig rig="flood" dir="t"/>
                    </a:cell3D>
                    <a:solidFill>
                      <a:schemeClr val="bg1">
                        <a:lumMod val="75000"/>
                      </a:schemeClr>
                    </a:solidFill>
                  </a:tcPr>
                </a:tc>
                <a:tc>
                  <a:txBody>
                    <a:bodyPr/>
                    <a:lstStyle/>
                    <a:p>
                      <a:pPr algn="ctr"/>
                      <a:r>
                        <a:rPr lang="en-US" sz="1000" b="1" dirty="0" smtClean="0"/>
                        <a:t>Copper</a:t>
                      </a:r>
                    </a:p>
                    <a:p>
                      <a:pPr algn="ctr"/>
                      <a:r>
                        <a:rPr lang="en-US" sz="1000" b="1" dirty="0" smtClean="0"/>
                        <a:t>K</a:t>
                      </a:r>
                      <a:endParaRPr lang="en-US" sz="1000" b="1" dirty="0"/>
                    </a:p>
                  </a:txBody>
                  <a:tcPr marL="0" marR="0" anchor="ctr">
                    <a:cell3D prstMaterial="dkEdge">
                      <a:bevel w="25400" h="25400" prst="artDeco"/>
                      <a:lightRig rig="flood" dir="t"/>
                    </a:cell3D>
                    <a:solidFill>
                      <a:schemeClr val="bg1">
                        <a:lumMod val="75000"/>
                      </a:schemeClr>
                    </a:solidFill>
                  </a:tcPr>
                </a:tc>
                <a:tc>
                  <a:txBody>
                    <a:bodyPr/>
                    <a:lstStyle/>
                    <a:p>
                      <a:pPr algn="ctr"/>
                      <a:r>
                        <a:rPr lang="en-US" sz="1000" b="1" dirty="0" smtClean="0"/>
                        <a:t>CPVC </a:t>
                      </a:r>
                    </a:p>
                    <a:p>
                      <a:pPr algn="ctr"/>
                      <a:r>
                        <a:rPr lang="en-US" sz="1000" b="1" dirty="0" smtClean="0"/>
                        <a:t>CTS </a:t>
                      </a:r>
                    </a:p>
                    <a:p>
                      <a:pPr algn="ctr"/>
                      <a:r>
                        <a:rPr lang="en-US" sz="1000" b="1" dirty="0" smtClean="0"/>
                        <a:t>SDR 11</a:t>
                      </a:r>
                      <a:endParaRPr lang="en-US" sz="1000" b="1" dirty="0"/>
                    </a:p>
                  </a:txBody>
                  <a:tcPr marL="0" marR="0" anchor="ctr">
                    <a:cell3D prstMaterial="dkEdge">
                      <a:bevel w="25400" h="25400" prst="artDeco"/>
                      <a:lightRig rig="flood" dir="t"/>
                    </a:cell3D>
                    <a:solidFill>
                      <a:schemeClr val="bg1">
                        <a:lumMod val="75000"/>
                      </a:schemeClr>
                    </a:solidFill>
                  </a:tcPr>
                </a:tc>
                <a:tc>
                  <a:txBody>
                    <a:bodyPr/>
                    <a:lstStyle/>
                    <a:p>
                      <a:pPr algn="ctr"/>
                      <a:r>
                        <a:rPr lang="en-US" sz="1000" b="1" dirty="0" smtClean="0"/>
                        <a:t>CPVC </a:t>
                      </a:r>
                    </a:p>
                    <a:p>
                      <a:pPr algn="ctr"/>
                      <a:r>
                        <a:rPr lang="en-US" sz="1000" b="1" dirty="0" smtClean="0"/>
                        <a:t>SCH 40</a:t>
                      </a:r>
                    </a:p>
                  </a:txBody>
                  <a:tcPr marL="0" marR="0" anchor="ctr">
                    <a:cell3D prstMaterial="dkEdge">
                      <a:bevel w="25400" h="25400" prst="artDeco"/>
                      <a:lightRig rig="flood" dir="t"/>
                    </a:cell3D>
                    <a:solidFill>
                      <a:schemeClr val="bg1">
                        <a:lumMod val="75000"/>
                      </a:schemeClr>
                    </a:solidFill>
                  </a:tcPr>
                </a:tc>
                <a:tc>
                  <a:txBody>
                    <a:bodyPr/>
                    <a:lstStyle/>
                    <a:p>
                      <a:pPr algn="ctr"/>
                      <a:r>
                        <a:rPr lang="en-US" sz="1000" b="1" dirty="0" smtClean="0"/>
                        <a:t>PEX-AL-PEX</a:t>
                      </a:r>
                      <a:endParaRPr lang="en-US" sz="1000" b="1" dirty="0"/>
                    </a:p>
                  </a:txBody>
                  <a:tcPr marL="0" marR="0" anchor="ctr">
                    <a:cell3D prstMaterial="dkEdge">
                      <a:bevel w="25400" h="25400" prst="artDeco"/>
                      <a:lightRig rig="flood" dir="t"/>
                    </a:cell3D>
                    <a:solidFill>
                      <a:schemeClr val="bg1">
                        <a:lumMod val="75000"/>
                      </a:schemeClr>
                    </a:solidFill>
                  </a:tcPr>
                </a:tc>
                <a:tc>
                  <a:txBody>
                    <a:bodyPr/>
                    <a:lstStyle/>
                    <a:p>
                      <a:pPr algn="ctr"/>
                      <a:r>
                        <a:rPr lang="en-US" sz="1000" b="1" dirty="0" smtClean="0"/>
                        <a:t>PEX-AL-</a:t>
                      </a:r>
                    </a:p>
                    <a:p>
                      <a:pPr algn="ctr"/>
                      <a:r>
                        <a:rPr lang="en-US" sz="1000" b="1" dirty="0" smtClean="0"/>
                        <a:t>PE</a:t>
                      </a:r>
                      <a:endParaRPr lang="en-US" sz="1000" b="1" dirty="0"/>
                    </a:p>
                  </a:txBody>
                  <a:tcPr marL="0" marR="0" anchor="ctr">
                    <a:cell3D prstMaterial="dkEdge">
                      <a:bevel w="25400" h="25400" prst="artDeco"/>
                      <a:lightRig rig="flood" dir="t"/>
                    </a:cell3D>
                    <a:solidFill>
                      <a:schemeClr val="bg1">
                        <a:lumMod val="75000"/>
                      </a:schemeClr>
                    </a:solidFill>
                  </a:tcPr>
                </a:tc>
                <a:tc>
                  <a:txBody>
                    <a:bodyPr/>
                    <a:lstStyle/>
                    <a:p>
                      <a:pPr algn="ctr"/>
                      <a:r>
                        <a:rPr lang="en-US" sz="1000" b="1" dirty="0" smtClean="0"/>
                        <a:t>CPVC </a:t>
                      </a:r>
                    </a:p>
                    <a:p>
                      <a:pPr algn="ctr"/>
                      <a:r>
                        <a:rPr lang="en-US" sz="1000" b="1" dirty="0" smtClean="0"/>
                        <a:t>SCH 80</a:t>
                      </a:r>
                    </a:p>
                  </a:txBody>
                  <a:tcPr marL="0" marR="0" anchor="ctr">
                    <a:cell3D prstMaterial="dkEdge">
                      <a:bevel w="25400" h="25400" prst="artDeco"/>
                      <a:lightRig rig="flood" dir="t"/>
                    </a:cell3D>
                    <a:solidFill>
                      <a:schemeClr val="bg1">
                        <a:lumMod val="75000"/>
                      </a:schemeClr>
                    </a:solidFill>
                  </a:tcPr>
                </a:tc>
                <a:tc>
                  <a:txBody>
                    <a:bodyPr/>
                    <a:lstStyle/>
                    <a:p>
                      <a:pPr algn="ctr"/>
                      <a:r>
                        <a:rPr lang="en-US" sz="1000" b="1" dirty="0" smtClean="0"/>
                        <a:t>PEX CTS</a:t>
                      </a:r>
                      <a:r>
                        <a:rPr lang="en-US" sz="1000" b="1" baseline="0" dirty="0" smtClean="0"/>
                        <a:t> SDR 9</a:t>
                      </a:r>
                      <a:r>
                        <a:rPr lang="en-US" sz="1000" b="1" dirty="0" smtClean="0"/>
                        <a:t> </a:t>
                      </a:r>
                      <a:endParaRPr lang="en-US" sz="1000" b="1" dirty="0"/>
                    </a:p>
                  </a:txBody>
                  <a:tcPr marL="0" marR="0" anchor="ctr">
                    <a:cell3D prstMaterial="dkEdge">
                      <a:bevel w="25400" h="25400" prst="artDeco"/>
                      <a:lightRig rig="flood" dir="t"/>
                    </a:cell3D>
                    <a:solidFill>
                      <a:schemeClr val="bg1">
                        <a:lumMod val="75000"/>
                      </a:schemeClr>
                    </a:solidFill>
                  </a:tcPr>
                </a:tc>
                <a:tc>
                  <a:txBody>
                    <a:bodyPr/>
                    <a:lstStyle/>
                    <a:p>
                      <a:pPr algn="ctr"/>
                      <a:r>
                        <a:rPr lang="en-US" sz="1000" b="1" dirty="0" smtClean="0"/>
                        <a:t>PE</a:t>
                      </a:r>
                    </a:p>
                    <a:p>
                      <a:pPr algn="ctr"/>
                      <a:r>
                        <a:rPr lang="en-US" sz="1000" b="1" dirty="0" smtClean="0"/>
                        <a:t>SDR 9 </a:t>
                      </a:r>
                      <a:endParaRPr lang="en-US" sz="1000" b="1" dirty="0"/>
                    </a:p>
                  </a:txBody>
                  <a:tcPr marL="0" marR="0" anchor="ctr">
                    <a:cell3D prstMaterial="dkEdge">
                      <a:bevel w="25400" h="25400" prst="artDeco"/>
                      <a:lightRig rig="flood" dir="t"/>
                    </a:cell3D>
                    <a:solidFill>
                      <a:schemeClr val="bg1">
                        <a:lumMod val="75000"/>
                      </a:schemeClr>
                    </a:solidFill>
                  </a:tcPr>
                </a:tc>
                <a:tc>
                  <a:txBody>
                    <a:bodyPr/>
                    <a:lstStyle/>
                    <a:p>
                      <a:pPr algn="ctr"/>
                      <a:r>
                        <a:rPr lang="en-US" sz="1000" b="1" dirty="0" smtClean="0"/>
                        <a:t>PP</a:t>
                      </a:r>
                    </a:p>
                    <a:p>
                      <a:pPr algn="ctr"/>
                      <a:r>
                        <a:rPr lang="en-US" sz="1000" b="1" dirty="0" smtClean="0"/>
                        <a:t>SDR 6</a:t>
                      </a:r>
                      <a:endParaRPr lang="en-US" sz="1000" b="1" dirty="0"/>
                    </a:p>
                  </a:txBody>
                  <a:tcPr marL="0" marR="0" anchor="ctr">
                    <a:cell3D prstMaterial="dkEdge">
                      <a:bevel w="25400" h="25400" prst="artDeco"/>
                      <a:lightRig rig="flood" dir="t"/>
                    </a:cell3D>
                    <a:solidFill>
                      <a:schemeClr val="bg1">
                        <a:lumMod val="75000"/>
                      </a:schemeClr>
                    </a:solidFill>
                  </a:tcPr>
                </a:tc>
                <a:tc>
                  <a:txBody>
                    <a:bodyPr/>
                    <a:lstStyle/>
                    <a:p>
                      <a:pPr algn="ctr"/>
                      <a:r>
                        <a:rPr lang="en-US" sz="1000" b="1" dirty="0" smtClean="0"/>
                        <a:t>PP </a:t>
                      </a:r>
                    </a:p>
                    <a:p>
                      <a:pPr algn="ctr"/>
                      <a:r>
                        <a:rPr lang="en-US" sz="1000" b="1" dirty="0" smtClean="0"/>
                        <a:t>SDR 7.3</a:t>
                      </a:r>
                      <a:endParaRPr lang="en-US" sz="1000" b="1" dirty="0"/>
                    </a:p>
                  </a:txBody>
                  <a:tcPr marL="0" marR="0" anchor="ctr">
                    <a:cell3D prstMaterial="dkEdge">
                      <a:bevel w="25400" h="25400" prst="artDeco"/>
                      <a:lightRig rig="flood" dir="t"/>
                    </a:cell3D>
                    <a:solidFill>
                      <a:schemeClr val="bg1">
                        <a:lumMod val="75000"/>
                      </a:schemeClr>
                    </a:solidFill>
                  </a:tcPr>
                </a:tc>
                <a:tc>
                  <a:txBody>
                    <a:bodyPr/>
                    <a:lstStyle/>
                    <a:p>
                      <a:pPr algn="ctr"/>
                      <a:r>
                        <a:rPr lang="en-US" sz="1000" b="1" dirty="0" smtClean="0"/>
                        <a:t>PP</a:t>
                      </a:r>
                    </a:p>
                    <a:p>
                      <a:pPr algn="ctr"/>
                      <a:r>
                        <a:rPr lang="en-US" sz="1000" b="1" dirty="0" smtClean="0"/>
                        <a:t>SDR 11</a:t>
                      </a:r>
                      <a:endParaRPr lang="en-US" sz="1000" b="1" dirty="0"/>
                    </a:p>
                  </a:txBody>
                  <a:tcPr marL="0" marR="0" anchor="ctr">
                    <a:cell3D prstMaterial="dkEdge">
                      <a:bevel w="25400" h="25400" prst="artDeco"/>
                      <a:lightRig rig="flood" dir="t"/>
                    </a:cell3D>
                    <a:solidFill>
                      <a:schemeClr val="bg1">
                        <a:lumMod val="75000"/>
                      </a:schemeClr>
                    </a:solidFill>
                  </a:tcPr>
                </a:tc>
              </a:tr>
              <a:tr h="391886">
                <a:tc>
                  <a:txBody>
                    <a:bodyPr/>
                    <a:lstStyle/>
                    <a:p>
                      <a:pPr algn="ctr"/>
                      <a:r>
                        <a:rPr lang="en-US" sz="1200" b="0" i="0" u="none" strike="noStrike" baseline="0" dirty="0" smtClean="0">
                          <a:latin typeface="+mn-lt"/>
                        </a:rPr>
                        <a:t>3⁄8</a:t>
                      </a:r>
                      <a:endParaRPr lang="en-US" sz="1200" dirty="0">
                        <a:latin typeface="+mn-lt"/>
                      </a:endParaRPr>
                    </a:p>
                  </a:txBody>
                  <a:tcPr marL="0" marR="0" anchor="ctr">
                    <a:cell3D prstMaterial="dkEdge">
                      <a:bevel w="25400" h="25400" prst="artDeco"/>
                      <a:lightRig rig="flood" dir="t"/>
                    </a:cell3D>
                  </a:tcPr>
                </a:tc>
                <a:tc>
                  <a:txBody>
                    <a:bodyPr/>
                    <a:lstStyle/>
                    <a:p>
                      <a:pPr algn="ctr"/>
                      <a:r>
                        <a:rPr lang="en-US" sz="1200" b="0" i="0" u="none" strike="noStrike" baseline="0" dirty="0" smtClean="0">
                          <a:latin typeface="+mn-lt"/>
                        </a:rPr>
                        <a:t>1.06</a:t>
                      </a:r>
                      <a:endParaRPr lang="en-US" sz="1200" dirty="0">
                        <a:latin typeface="+mn-lt"/>
                      </a:endParaRPr>
                    </a:p>
                  </a:txBody>
                  <a:tcPr marL="0" marR="0" anchor="ctr">
                    <a:cell3D prstMaterial="dkEdge">
                      <a:bevel w="25400" h="25400" prst="artDeco"/>
                      <a:lightRig rig="flood" dir="t"/>
                    </a:cell3D>
                  </a:tcPr>
                </a:tc>
                <a:tc>
                  <a:txBody>
                    <a:bodyPr/>
                    <a:lstStyle/>
                    <a:p>
                      <a:pPr algn="ctr"/>
                      <a:r>
                        <a:rPr lang="en-US" sz="1200" b="0" i="0" u="none" strike="noStrike" baseline="0" dirty="0" smtClean="0">
                          <a:latin typeface="+mn-lt"/>
                        </a:rPr>
                        <a:t>0.97</a:t>
                      </a:r>
                      <a:endParaRPr lang="en-US" sz="1200" dirty="0">
                        <a:latin typeface="+mn-lt"/>
                      </a:endParaRPr>
                    </a:p>
                  </a:txBody>
                  <a:tcPr marL="0" marR="0" anchor="ctr">
                    <a:cell3D prstMaterial="dkEdge">
                      <a:bevel w="25400" h="25400" prst="artDeco"/>
                      <a:lightRig rig="flood" dir="t"/>
                    </a:cell3D>
                  </a:tcPr>
                </a:tc>
                <a:tc>
                  <a:txBody>
                    <a:bodyPr/>
                    <a:lstStyle/>
                    <a:p>
                      <a:pPr algn="ctr"/>
                      <a:r>
                        <a:rPr lang="en-US" sz="1200" b="0" i="0" u="none" strike="noStrike" baseline="0" dirty="0" smtClean="0">
                          <a:latin typeface="+mn-lt"/>
                        </a:rPr>
                        <a:t>0.84</a:t>
                      </a:r>
                      <a:endParaRPr lang="en-US" sz="1200" dirty="0">
                        <a:latin typeface="+mn-lt"/>
                      </a:endParaRPr>
                    </a:p>
                  </a:txBody>
                  <a:tcPr marL="0" marR="0" anchor="ctr">
                    <a:cell3D prstMaterial="dkEdge">
                      <a:bevel w="25400" h="25400" prst="artDeco"/>
                      <a:lightRig rig="flood" dir="t"/>
                    </a:cell3D>
                  </a:tcPr>
                </a:tc>
                <a:tc>
                  <a:txBody>
                    <a:bodyPr/>
                    <a:lstStyle/>
                    <a:p>
                      <a:pPr algn="ctr"/>
                      <a:r>
                        <a:rPr lang="en-US" sz="1200" b="0" i="0" u="none" strike="noStrike" baseline="0" dirty="0" smtClean="0">
                          <a:latin typeface="+mn-lt"/>
                        </a:rPr>
                        <a:t>NA</a:t>
                      </a:r>
                      <a:endParaRPr lang="en-US" sz="1200" dirty="0">
                        <a:latin typeface="+mn-lt"/>
                      </a:endParaRPr>
                    </a:p>
                  </a:txBody>
                  <a:tcPr marL="0" marR="0" anchor="ctr">
                    <a:cell3D prstMaterial="dkEdge">
                      <a:bevel w="25400" h="25400" prst="artDeco"/>
                      <a:lightRig rig="flood" dir="t"/>
                    </a:cell3D>
                  </a:tcPr>
                </a:tc>
                <a:tc>
                  <a:txBody>
                    <a:bodyPr/>
                    <a:lstStyle/>
                    <a:p>
                      <a:pPr algn="ctr"/>
                      <a:r>
                        <a:rPr lang="en-US" sz="1200" b="0" i="0" u="none" strike="noStrike" baseline="0" dirty="0" smtClean="0">
                          <a:latin typeface="+mn-lt"/>
                        </a:rPr>
                        <a:t>1.17</a:t>
                      </a:r>
                      <a:endParaRPr lang="en-US" sz="1200" dirty="0">
                        <a:latin typeface="+mn-lt"/>
                      </a:endParaRPr>
                    </a:p>
                  </a:txBody>
                  <a:tcPr marL="0" marR="0" anchor="ctr">
                    <a:cell3D prstMaterial="dkEdge">
                      <a:bevel w="25400" h="25400" prst="artDeco"/>
                      <a:lightRig rig="flood" dir="t"/>
                    </a:cell3D>
                  </a:tcPr>
                </a:tc>
                <a:tc>
                  <a:txBody>
                    <a:bodyPr/>
                    <a:lstStyle/>
                    <a:p>
                      <a:pPr algn="ctr"/>
                      <a:r>
                        <a:rPr lang="en-US" sz="1200" b="0" i="0" u="none" strike="noStrike" baseline="0" dirty="0" smtClean="0">
                          <a:latin typeface="+mn-lt"/>
                        </a:rPr>
                        <a:t>0.63</a:t>
                      </a:r>
                      <a:endParaRPr lang="en-US" sz="1200" dirty="0">
                        <a:latin typeface="+mn-lt"/>
                      </a:endParaRPr>
                    </a:p>
                  </a:txBody>
                  <a:tcPr marL="0" marR="0" anchor="ctr">
                    <a:cell3D prstMaterial="dkEdge">
                      <a:bevel w="25400" h="25400" prst="artDeco"/>
                      <a:lightRig rig="flood" dir="t"/>
                    </a:cell3D>
                  </a:tcPr>
                </a:tc>
                <a:tc>
                  <a:txBody>
                    <a:bodyPr/>
                    <a:lstStyle/>
                    <a:p>
                      <a:pPr algn="ctr"/>
                      <a:r>
                        <a:rPr lang="en-US" sz="1200" b="0" i="0" u="none" strike="noStrike" baseline="0" dirty="0" smtClean="0">
                          <a:latin typeface="+mn-lt"/>
                        </a:rPr>
                        <a:t>0.63</a:t>
                      </a:r>
                      <a:endParaRPr lang="en-US" sz="1200" dirty="0">
                        <a:latin typeface="+mn-lt"/>
                      </a:endParaRPr>
                    </a:p>
                  </a:txBody>
                  <a:tcPr marL="0" marR="0" anchor="ctr">
                    <a:cell3D prstMaterial="dkEdge">
                      <a:bevel w="25400" h="25400" prst="artDeco"/>
                      <a:lightRig rig="flood" dir="t"/>
                    </a:cell3D>
                  </a:tcPr>
                </a:tc>
                <a:tc>
                  <a:txBody>
                    <a:bodyPr/>
                    <a:lstStyle/>
                    <a:p>
                      <a:pPr algn="ctr"/>
                      <a:r>
                        <a:rPr lang="en-US" sz="1200" b="0" i="0" u="none" strike="noStrike" baseline="0" dirty="0" smtClean="0">
                          <a:latin typeface="+mn-lt"/>
                        </a:rPr>
                        <a:t>NA</a:t>
                      </a:r>
                      <a:endParaRPr lang="en-US" sz="1200" dirty="0">
                        <a:latin typeface="+mn-lt"/>
                      </a:endParaRPr>
                    </a:p>
                  </a:txBody>
                  <a:tcPr marL="0" marR="0" anchor="ctr">
                    <a:cell3D prstMaterial="dkEdge">
                      <a:bevel w="25400" h="25400" prst="artDeco"/>
                      <a:lightRig rig="flood" dir="t"/>
                    </a:cell3D>
                  </a:tcPr>
                </a:tc>
                <a:tc>
                  <a:txBody>
                    <a:bodyPr/>
                    <a:lstStyle/>
                    <a:p>
                      <a:pPr algn="ctr"/>
                      <a:r>
                        <a:rPr lang="en-US" sz="1200" b="0" i="0" u="none" strike="noStrike" baseline="0" dirty="0" smtClean="0">
                          <a:latin typeface="+mn-lt"/>
                        </a:rPr>
                        <a:t>0.64</a:t>
                      </a:r>
                      <a:endParaRPr lang="en-US" sz="1200" dirty="0">
                        <a:latin typeface="+mn-lt"/>
                      </a:endParaRPr>
                    </a:p>
                  </a:txBody>
                  <a:tcPr marL="0" marR="0" anchor="ctr">
                    <a:cell3D prstMaterial="dkEdge">
                      <a:bevel w="25400" h="25400" prst="artDeco"/>
                      <a:lightRig rig="flood" dir="t"/>
                    </a:cell3D>
                  </a:tcPr>
                </a:tc>
                <a:tc>
                  <a:txBody>
                    <a:bodyPr/>
                    <a:lstStyle/>
                    <a:p>
                      <a:pPr algn="ctr"/>
                      <a:r>
                        <a:rPr lang="en-US" sz="1200" b="0" i="0" u="none" strike="noStrike" baseline="0" dirty="0" smtClean="0">
                          <a:latin typeface="+mn-lt"/>
                        </a:rPr>
                        <a:t>0.64</a:t>
                      </a:r>
                      <a:endParaRPr lang="en-US" sz="1200" dirty="0">
                        <a:latin typeface="+mn-lt"/>
                      </a:endParaRPr>
                    </a:p>
                  </a:txBody>
                  <a:tcPr marL="0" marR="0" anchor="ctr">
                    <a:cell3D prstMaterial="dkEdge">
                      <a:bevel w="25400" h="25400" prst="artDeco"/>
                      <a:lightRig rig="flood" dir="t"/>
                    </a:cell3D>
                  </a:tcPr>
                </a:tc>
                <a:tc>
                  <a:txBody>
                    <a:bodyPr/>
                    <a:lstStyle/>
                    <a:p>
                      <a:pPr algn="ctr"/>
                      <a:r>
                        <a:rPr lang="en-US" sz="1200" b="0" i="0" u="none" strike="noStrike" baseline="0" dirty="0" smtClean="0">
                          <a:latin typeface="+mn-lt"/>
                        </a:rPr>
                        <a:t>0.91</a:t>
                      </a:r>
                      <a:endParaRPr lang="en-US" sz="1200" dirty="0">
                        <a:latin typeface="+mn-lt"/>
                      </a:endParaRPr>
                    </a:p>
                  </a:txBody>
                  <a:tcPr marL="0" marR="0" anchor="ctr">
                    <a:cell3D prstMaterial="dkEdge">
                      <a:bevel w="25400" h="25400" prst="artDeco"/>
                      <a:lightRig rig="flood" dir="t"/>
                    </a:cell3D>
                  </a:tcPr>
                </a:tc>
                <a:tc>
                  <a:txBody>
                    <a:bodyPr/>
                    <a:lstStyle/>
                    <a:p>
                      <a:pPr algn="ctr"/>
                      <a:r>
                        <a:rPr lang="en-US" sz="1200" b="0" i="0" u="none" strike="noStrike" baseline="0" dirty="0" smtClean="0">
                          <a:latin typeface="+mn-lt"/>
                        </a:rPr>
                        <a:t>1.09</a:t>
                      </a:r>
                      <a:endParaRPr lang="en-US" sz="1200" dirty="0">
                        <a:latin typeface="+mn-lt"/>
                      </a:endParaRPr>
                    </a:p>
                  </a:txBody>
                  <a:tcPr marL="0" marR="0" anchor="ctr">
                    <a:cell3D prstMaterial="dkEdge">
                      <a:bevel w="25400" h="25400" prst="artDeco"/>
                      <a:lightRig rig="flood" dir="t"/>
                    </a:cell3D>
                  </a:tcPr>
                </a:tc>
                <a:tc>
                  <a:txBody>
                    <a:bodyPr/>
                    <a:lstStyle/>
                    <a:p>
                      <a:pPr algn="ctr"/>
                      <a:r>
                        <a:rPr lang="en-US" sz="1200" b="0" i="0" u="none" strike="noStrike" baseline="0" dirty="0" smtClean="0">
                          <a:latin typeface="+mn-lt"/>
                        </a:rPr>
                        <a:t>1.24</a:t>
                      </a:r>
                      <a:endParaRPr lang="en-US" sz="1200" dirty="0">
                        <a:latin typeface="+mn-lt"/>
                      </a:endParaRPr>
                    </a:p>
                  </a:txBody>
                  <a:tcPr marL="0" marR="0" anchor="ctr">
                    <a:cell3D prstMaterial="dkEdge">
                      <a:bevel w="25400" h="25400" prst="artDeco"/>
                      <a:lightRig rig="flood" dir="t"/>
                    </a:cell3D>
                  </a:tcPr>
                </a:tc>
              </a:tr>
              <a:tr h="391886">
                <a:tc>
                  <a:txBody>
                    <a:bodyPr/>
                    <a:lstStyle/>
                    <a:p>
                      <a:pPr algn="ctr"/>
                      <a:r>
                        <a:rPr lang="en-US" sz="1200" b="0" i="0" u="none" strike="noStrike" kern="1200" baseline="0" dirty="0" smtClean="0">
                          <a:solidFill>
                            <a:schemeClr val="dk1"/>
                          </a:solidFill>
                          <a:latin typeface="+mn-lt"/>
                          <a:ea typeface="+mn-ea"/>
                          <a:cs typeface="+mn-cs"/>
                        </a:rPr>
                        <a:t>1⁄2</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1.69</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1.55</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1.45</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1.25</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1.89</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1.31</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1.31</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1.46</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1.18</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1.18</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1.41</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1.68</a:t>
                      </a:r>
                      <a:endParaRPr lang="en-US" sz="1200" dirty="0"/>
                    </a:p>
                  </a:txBody>
                  <a:tcPr marL="0" marR="0" anchor="ctr">
                    <a:cell3D prstMaterial="dkEdge">
                      <a:bevel w="25400" h="25400" prst="artDeco"/>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dk1"/>
                          </a:solidFill>
                          <a:latin typeface="+mn-lt"/>
                          <a:ea typeface="+mn-ea"/>
                          <a:cs typeface="+mn-cs"/>
                        </a:rPr>
                        <a:t>2.12</a:t>
                      </a:r>
                      <a:endParaRPr lang="en-US" sz="1200" dirty="0" smtClean="0"/>
                    </a:p>
                  </a:txBody>
                  <a:tcPr marL="0" marR="0" anchor="ctr">
                    <a:cell3D prstMaterial="dkEdge">
                      <a:bevel w="25400" h="25400" prst="artDeco"/>
                      <a:lightRig rig="flood" dir="t"/>
                    </a:cell3D>
                  </a:tcPr>
                </a:tc>
              </a:tr>
              <a:tr h="391886">
                <a:tc>
                  <a:txBody>
                    <a:bodyPr/>
                    <a:lstStyle/>
                    <a:p>
                      <a:pPr algn="ctr"/>
                      <a:r>
                        <a:rPr lang="en-US" sz="1200" b="0" i="0" u="none" strike="noStrike" kern="1200" baseline="0" dirty="0" smtClean="0">
                          <a:solidFill>
                            <a:schemeClr val="dk1"/>
                          </a:solidFill>
                          <a:latin typeface="+mn-lt"/>
                          <a:ea typeface="+mn-ea"/>
                          <a:cs typeface="+mn-cs"/>
                        </a:rPr>
                        <a:t>3⁄4 </a:t>
                      </a:r>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 3.43 </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3.22</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2.90</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2.67</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3.38</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3.39</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3.39</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2.74</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2.35</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2.35</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2.23</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2.62</a:t>
                      </a:r>
                      <a:endParaRPr lang="en-US" sz="1200" dirty="0"/>
                    </a:p>
                  </a:txBody>
                  <a:tcPr marL="0" marR="0" anchor="ctr">
                    <a:cell3D prstMaterial="dkEdge">
                      <a:bevel w="25400" h="25400" prst="artDeco"/>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dk1"/>
                          </a:solidFill>
                          <a:latin typeface="+mn-lt"/>
                          <a:ea typeface="+mn-ea"/>
                          <a:cs typeface="+mn-cs"/>
                        </a:rPr>
                        <a:t>3.37</a:t>
                      </a:r>
                      <a:endParaRPr lang="en-US" sz="1200" dirty="0" smtClean="0"/>
                    </a:p>
                  </a:txBody>
                  <a:tcPr marL="0" marR="0" anchor="ctr">
                    <a:cell3D prstMaterial="dkEdge">
                      <a:bevel w="25400" h="25400" prst="artDeco"/>
                      <a:lightRig rig="flood" dir="t"/>
                    </a:cell3D>
                  </a:tcPr>
                </a:tc>
              </a:tr>
              <a:tr h="391886">
                <a:tc>
                  <a:txBody>
                    <a:bodyPr/>
                    <a:lstStyle/>
                    <a:p>
                      <a:pPr algn="ctr"/>
                      <a:r>
                        <a:rPr lang="en-US" sz="1200" b="0" i="0" u="none" strike="noStrike" kern="1200" baseline="0" dirty="0" smtClean="0">
                          <a:solidFill>
                            <a:schemeClr val="dk1"/>
                          </a:solidFill>
                          <a:latin typeface="+mn-lt"/>
                          <a:ea typeface="+mn-ea"/>
                          <a:cs typeface="+mn-cs"/>
                        </a:rPr>
                        <a:t>1 </a:t>
                      </a:r>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5.81</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5.49</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5.17</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4.43</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5.53</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5.56</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5.56</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4.57</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3.91</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3.91</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3.64</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4.36</a:t>
                      </a:r>
                      <a:endParaRPr lang="en-US" sz="1200" dirty="0"/>
                    </a:p>
                  </a:txBody>
                  <a:tcPr marL="0" marR="0" anchor="ctr">
                    <a:cell3D prstMaterial="dkEdge">
                      <a:bevel w="25400" h="25400" prst="artDeco"/>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dk1"/>
                          </a:solidFill>
                          <a:latin typeface="+mn-lt"/>
                          <a:ea typeface="+mn-ea"/>
                          <a:cs typeface="+mn-cs"/>
                        </a:rPr>
                        <a:t>5.56</a:t>
                      </a:r>
                      <a:endParaRPr lang="en-US" sz="1200" dirty="0" smtClean="0"/>
                    </a:p>
                  </a:txBody>
                  <a:tcPr marL="0" marR="0" anchor="ctr">
                    <a:cell3D prstMaterial="dkEdge">
                      <a:bevel w="25400" h="25400" prst="artDeco"/>
                      <a:lightRig rig="flood" dir="t"/>
                    </a:cell3D>
                  </a:tcPr>
                </a:tc>
              </a:tr>
              <a:tr h="391886">
                <a:tc>
                  <a:txBody>
                    <a:bodyPr/>
                    <a:lstStyle/>
                    <a:p>
                      <a:pPr algn="ctr"/>
                      <a:r>
                        <a:rPr lang="en-US" sz="1200" b="0" i="0" u="none" strike="noStrike" kern="1200" baseline="0" dirty="0" smtClean="0">
                          <a:solidFill>
                            <a:schemeClr val="dk1"/>
                          </a:solidFill>
                          <a:latin typeface="+mn-lt"/>
                          <a:ea typeface="+mn-ea"/>
                          <a:cs typeface="+mn-cs"/>
                        </a:rPr>
                        <a:t>1-1/4 </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8.70</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8.36</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8.09</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6.61</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9.66</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8.49</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8.49</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8.24</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5.81</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5.81</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5.73</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6.81</a:t>
                      </a:r>
                      <a:endParaRPr lang="en-US" sz="1200" dirty="0"/>
                    </a:p>
                  </a:txBody>
                  <a:tcPr marL="0" marR="0" anchor="ctr">
                    <a:cell3D prstMaterial="dkEdge">
                      <a:bevel w="25400" h="25400" prst="artDeco"/>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dk1"/>
                          </a:solidFill>
                          <a:latin typeface="+mn-lt"/>
                          <a:ea typeface="+mn-ea"/>
                          <a:cs typeface="+mn-cs"/>
                        </a:rPr>
                        <a:t>8.60</a:t>
                      </a:r>
                      <a:endParaRPr lang="en-US" sz="1200" dirty="0" smtClean="0"/>
                    </a:p>
                  </a:txBody>
                  <a:tcPr marL="0" marR="0" anchor="ctr">
                    <a:cell3D prstMaterial="dkEdge">
                      <a:bevel w="25400" h="25400" prst="artDeco"/>
                      <a:lightRig rig="flood" dir="t"/>
                    </a:cell3D>
                  </a:tcPr>
                </a:tc>
              </a:tr>
              <a:tr h="391886">
                <a:tc>
                  <a:txBody>
                    <a:bodyPr/>
                    <a:lstStyle/>
                    <a:p>
                      <a:pPr algn="ctr"/>
                      <a:r>
                        <a:rPr lang="en-US" sz="1200" b="0" i="0" u="none" strike="noStrike" kern="1200" baseline="0" dirty="0" smtClean="0">
                          <a:solidFill>
                            <a:schemeClr val="dk1"/>
                          </a:solidFill>
                          <a:latin typeface="+mn-lt"/>
                          <a:ea typeface="+mn-ea"/>
                          <a:cs typeface="+mn-cs"/>
                        </a:rPr>
                        <a:t>1-1⁄2</a:t>
                      </a:r>
                      <a:endParaRPr lang="en-US" sz="1200" dirty="0"/>
                    </a:p>
                  </a:txBody>
                  <a:tcPr marL="0" marR="0" anchor="ctr">
                    <a:cell3D prstMaterial="dkEdge">
                      <a:bevel w="25400" h="25400" prst="artDeco"/>
                      <a:lightRig rig="flood" dir="t"/>
                    </a:cell3D>
                  </a:tcPr>
                </a:tc>
                <a:tc>
                  <a:txBody>
                    <a:bodyPr/>
                    <a:lstStyle/>
                    <a:p>
                      <a:pPr algn="ctr"/>
                      <a:r>
                        <a:rPr lang="en-US" sz="1200" dirty="0" smtClean="0"/>
                        <a:t>12.18</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11.83 </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11.45 </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9.22 </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13.20 </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13.88 </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13.88 </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11.38 </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8.09</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8.09</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9.03</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10.61</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13.47</a:t>
                      </a:r>
                      <a:endParaRPr lang="en-US" sz="1200" dirty="0"/>
                    </a:p>
                  </a:txBody>
                  <a:tcPr marL="0" marR="0" anchor="ctr">
                    <a:cell3D prstMaterial="dkEdge">
                      <a:bevel w="25400" h="25400" prst="artDeco"/>
                      <a:lightRig rig="flood" dir="t"/>
                    </a:cell3D>
                  </a:tcPr>
                </a:tc>
              </a:tr>
              <a:tr h="391886">
                <a:tc>
                  <a:txBody>
                    <a:bodyPr/>
                    <a:lstStyle/>
                    <a:p>
                      <a:pPr algn="ctr"/>
                      <a:r>
                        <a:rPr lang="en-US" sz="1200" b="0" i="0" u="none" strike="noStrike" kern="1200" baseline="0" dirty="0" smtClean="0">
                          <a:solidFill>
                            <a:schemeClr val="dk1"/>
                          </a:solidFill>
                          <a:latin typeface="+mn-lt"/>
                          <a:ea typeface="+mn-ea"/>
                          <a:cs typeface="+mn-cs"/>
                        </a:rPr>
                        <a:t>2 </a:t>
                      </a:r>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21.08</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20.58 </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20.04 </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15.79 </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21.88 </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21.48 </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21.48 </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19.11 </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13.86 </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13.86 </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14.28 </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16.98 </a:t>
                      </a:r>
                      <a:endParaRPr lang="en-US" sz="1200" dirty="0"/>
                    </a:p>
                  </a:txBody>
                  <a:tcPr marL="0" marR="0" anchor="ctr">
                    <a:cell3D prstMaterial="dkEdge">
                      <a:bevel w="25400" h="25400" prst="artDeco"/>
                      <a:lightRig rig="flood" dir="t"/>
                    </a:cell3D>
                  </a:tcPr>
                </a:tc>
                <a:tc>
                  <a:txBody>
                    <a:bodyPr/>
                    <a:lstStyle/>
                    <a:p>
                      <a:pPr algn="ctr"/>
                      <a:r>
                        <a:rPr lang="en-US" sz="1200" b="0" i="0" u="none" strike="noStrike" kern="1200" baseline="0" dirty="0" smtClean="0">
                          <a:solidFill>
                            <a:schemeClr val="dk1"/>
                          </a:solidFill>
                          <a:latin typeface="+mn-lt"/>
                          <a:ea typeface="+mn-ea"/>
                          <a:cs typeface="+mn-cs"/>
                        </a:rPr>
                        <a:t>21.39</a:t>
                      </a:r>
                      <a:endParaRPr lang="en-US" sz="1200" dirty="0"/>
                    </a:p>
                  </a:txBody>
                  <a:tcPr marL="0" marR="0" anchor="ctr">
                    <a:cell3D prstMaterial="dkEdge">
                      <a:bevel w="25400" h="25400" prst="artDeco"/>
                      <a:lightRig rig="flood" dir="t"/>
                    </a:cell3D>
                  </a:tcPr>
                </a:tc>
              </a:tr>
              <a:tr h="289560">
                <a:tc gridSpan="14">
                  <a:txBody>
                    <a:bodyPr/>
                    <a:lstStyle/>
                    <a:p>
                      <a:r>
                        <a:rPr lang="en-US" sz="1000" b="0" i="1" u="none" strike="noStrike" kern="1200" baseline="0" dirty="0" smtClean="0">
                          <a:solidFill>
                            <a:schemeClr val="dk1"/>
                          </a:solidFill>
                          <a:latin typeface="+mn-lt"/>
                          <a:ea typeface="+mn-ea"/>
                          <a:cs typeface="+mn-cs"/>
                        </a:rPr>
                        <a:t>For SI units: 1 foot = 304.8 mm, 1 ounce = 29.573 mL</a:t>
                      </a:r>
                      <a:endParaRPr lang="en-US" sz="1000" i="1" dirty="0"/>
                    </a:p>
                  </a:txBody>
                  <a:tcPr anchor="ctr">
                    <a:cell3D prstMaterial="dkEdge">
                      <a:bevel w="25400" h="25400" prst="artDeco"/>
                      <a:lightRig rig="flood" dir="t"/>
                    </a:cell3D>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r>
            </a:tbl>
          </a:graphicData>
        </a:graphic>
      </p:graphicFrame>
      <p:sp>
        <p:nvSpPr>
          <p:cNvPr id="3" name="TextBox 2"/>
          <p:cNvSpPr txBox="1"/>
          <p:nvPr/>
        </p:nvSpPr>
        <p:spPr>
          <a:xfrm>
            <a:off x="609600" y="457200"/>
            <a:ext cx="7391400" cy="985911"/>
          </a:xfrm>
          <a:prstGeom prst="rect">
            <a:avLst/>
          </a:prstGeom>
          <a:noFill/>
        </p:spPr>
        <p:txBody>
          <a:bodyPr wrap="square" rtlCol="0">
            <a:spAutoFit/>
          </a:bodyPr>
          <a:lstStyle/>
          <a:p>
            <a:pPr>
              <a:lnSpc>
                <a:spcPct val="90000"/>
              </a:lnSpc>
            </a:pP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rPr>
              <a:t>Table 602.7 </a:t>
            </a:r>
          </a:p>
          <a:p>
            <a:pPr>
              <a:lnSpc>
                <a:spcPct val="90000"/>
              </a:lnSpc>
            </a:pP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rPr>
              <a:t>Water Volume for Distribution Piping Materials</a:t>
            </a:r>
            <a:endPar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endParaRPr>
          </a:p>
        </p:txBody>
      </p:sp>
    </p:spTree>
    <p:extLst>
      <p:ext uri="{BB962C8B-B14F-4D97-AF65-F5344CB8AC3E}">
        <p14:creationId xmlns:p14="http://schemas.microsoft.com/office/powerpoint/2010/main" val="371981572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381000"/>
            <a:ext cx="8763000" cy="929485"/>
          </a:xfrm>
          <a:prstGeom prst="rect">
            <a:avLst/>
          </a:prstGeom>
          <a:noFill/>
        </p:spPr>
        <p:txBody>
          <a:bodyPr wrap="square" rtlCol="0">
            <a:spAutoFit/>
          </a:bodyPr>
          <a:lstStyle/>
          <a:p>
            <a:pPr>
              <a:lnSpc>
                <a:spcPct val="90000"/>
              </a:lnSpc>
            </a:pP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rPr>
              <a:t>Table 603.4.2 </a:t>
            </a:r>
          </a:p>
          <a:p>
            <a:pPr>
              <a:lnSpc>
                <a:spcPct val="90000"/>
              </a:lnSpc>
            </a:pP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rPr>
              <a:t>Performance Requirements for Water Heating Equipment </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2558800228"/>
              </p:ext>
            </p:extLst>
          </p:nvPr>
        </p:nvGraphicFramePr>
        <p:xfrm>
          <a:off x="609600" y="1320800"/>
          <a:ext cx="7924800" cy="4350435"/>
        </p:xfrm>
        <a:graphic>
          <a:graphicData uri="http://schemas.openxmlformats.org/drawingml/2006/table">
            <a:tbl>
              <a:tblPr firstRow="1" bandRow="1">
                <a:tableStyleId>{5FD0F851-EC5A-4D38-B0AD-8093EC10F338}</a:tableStyleId>
              </a:tblPr>
              <a:tblGrid>
                <a:gridCol w="1905000"/>
                <a:gridCol w="1371600"/>
                <a:gridCol w="1600200"/>
                <a:gridCol w="1447800"/>
                <a:gridCol w="1600200"/>
              </a:tblGrid>
              <a:tr h="370840">
                <a:tc>
                  <a:txBody>
                    <a:bodyPr/>
                    <a:lstStyle/>
                    <a:p>
                      <a:pPr algn="ctr"/>
                      <a:r>
                        <a:rPr lang="en-US" sz="1200" dirty="0" smtClean="0">
                          <a:solidFill>
                            <a:schemeClr val="bg1"/>
                          </a:solidFill>
                        </a:rPr>
                        <a:t>EQUIPMENT TYPE</a:t>
                      </a:r>
                      <a:endParaRPr lang="en-US" sz="1200" dirty="0">
                        <a:solidFill>
                          <a:schemeClr val="bg1"/>
                        </a:solidFill>
                      </a:endParaRP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accent1">
                        <a:lumMod val="75000"/>
                      </a:schemeClr>
                    </a:solidFill>
                  </a:tcPr>
                </a:tc>
                <a:tc>
                  <a:txBody>
                    <a:bodyPr/>
                    <a:lstStyle/>
                    <a:p>
                      <a:pPr algn="ctr"/>
                      <a:r>
                        <a:rPr lang="en-US" sz="1200" u="none" strike="noStrike" kern="1200" baseline="0" dirty="0" smtClean="0">
                          <a:solidFill>
                            <a:schemeClr val="bg1"/>
                          </a:solidFill>
                        </a:rPr>
                        <a:t>SIZE CATEGORY</a:t>
                      </a:r>
                    </a:p>
                    <a:p>
                      <a:pPr algn="ctr"/>
                      <a:r>
                        <a:rPr lang="en-US" sz="1200" u="none" strike="noStrike" kern="1200" baseline="0" dirty="0" smtClean="0">
                          <a:solidFill>
                            <a:schemeClr val="bg1"/>
                          </a:solidFill>
                        </a:rPr>
                        <a:t>(INPUT) TEST</a:t>
                      </a:r>
                      <a:endParaRPr lang="en-US" sz="1200" b="1" i="0" u="none" strike="noStrike" kern="1200" baseline="0" dirty="0" smtClean="0">
                        <a:solidFill>
                          <a:schemeClr val="bg1"/>
                        </a:solidFill>
                        <a:latin typeface="+mn-lt"/>
                        <a:ea typeface="+mn-ea"/>
                        <a:cs typeface="+mn-cs"/>
                      </a:endParaRP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accent1">
                        <a:lumMod val="75000"/>
                      </a:schemeClr>
                    </a:solidFill>
                  </a:tcPr>
                </a:tc>
                <a:tc>
                  <a:txBody>
                    <a:bodyPr/>
                    <a:lstStyle/>
                    <a:p>
                      <a:pPr algn="ctr"/>
                      <a:r>
                        <a:rPr lang="en-US" sz="1200" u="none" strike="noStrike" kern="1200" baseline="0" dirty="0" smtClean="0">
                          <a:solidFill>
                            <a:schemeClr val="bg1"/>
                          </a:solidFill>
                        </a:rPr>
                        <a:t>SUBCATEGORY OR</a:t>
                      </a:r>
                    </a:p>
                    <a:p>
                      <a:pPr algn="ctr"/>
                      <a:r>
                        <a:rPr lang="en-US" sz="1200" u="none" strike="noStrike" kern="1200" baseline="0" dirty="0" smtClean="0">
                          <a:solidFill>
                            <a:schemeClr val="bg1"/>
                          </a:solidFill>
                        </a:rPr>
                        <a:t>RATING CONDITION</a:t>
                      </a:r>
                      <a:endParaRPr lang="en-US" sz="1200" b="1" i="0" u="none" strike="noStrike" kern="1200" baseline="0" dirty="0" smtClean="0">
                        <a:solidFill>
                          <a:schemeClr val="bg1"/>
                        </a:solidFill>
                        <a:latin typeface="+mn-lt"/>
                        <a:ea typeface="+mn-ea"/>
                        <a:cs typeface="+mn-cs"/>
                      </a:endParaRP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accent1">
                        <a:lumMod val="75000"/>
                      </a:schemeClr>
                    </a:solidFill>
                  </a:tcPr>
                </a:tc>
                <a:tc>
                  <a:txBody>
                    <a:bodyPr/>
                    <a:lstStyle/>
                    <a:p>
                      <a:pPr algn="ctr"/>
                      <a:r>
                        <a:rPr lang="en-US" sz="1200" u="none" strike="noStrike" kern="1200" baseline="0" dirty="0" smtClean="0">
                          <a:solidFill>
                            <a:schemeClr val="bg1"/>
                          </a:solidFill>
                        </a:rPr>
                        <a:t>PERFORMANCE</a:t>
                      </a:r>
                    </a:p>
                    <a:p>
                      <a:pPr algn="ctr"/>
                      <a:r>
                        <a:rPr lang="en-US" sz="1200" u="none" strike="noStrike" kern="1200" baseline="0" dirty="0" smtClean="0">
                          <a:solidFill>
                            <a:schemeClr val="bg1"/>
                          </a:solidFill>
                        </a:rPr>
                        <a:t>REQUIRED </a:t>
                      </a:r>
                      <a:r>
                        <a:rPr lang="en-US" sz="1200" u="none" strike="noStrike" kern="1200" baseline="30000" dirty="0" smtClean="0">
                          <a:solidFill>
                            <a:schemeClr val="bg1"/>
                          </a:solidFill>
                        </a:rPr>
                        <a:t>1</a:t>
                      </a:r>
                      <a:endParaRPr lang="en-US" sz="1200" b="1" i="0" u="none" strike="noStrike" kern="1200" baseline="30000" dirty="0" smtClean="0">
                        <a:solidFill>
                          <a:schemeClr val="bg1"/>
                        </a:solidFill>
                        <a:latin typeface="+mn-lt"/>
                        <a:ea typeface="+mn-ea"/>
                        <a:cs typeface="+mn-cs"/>
                      </a:endParaRP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accent1">
                        <a:lumMod val="75000"/>
                      </a:schemeClr>
                    </a:solidFill>
                  </a:tcPr>
                </a:tc>
                <a:tc>
                  <a:txBody>
                    <a:bodyPr/>
                    <a:lstStyle/>
                    <a:p>
                      <a:pPr algn="ctr"/>
                      <a:r>
                        <a:rPr lang="en-US" sz="1200" u="none" strike="noStrike" kern="1200" baseline="0" dirty="0" smtClean="0">
                          <a:solidFill>
                            <a:schemeClr val="bg1"/>
                          </a:solidFill>
                        </a:rPr>
                        <a:t>TEST PROCEDURE</a:t>
                      </a:r>
                      <a:r>
                        <a:rPr lang="en-US" sz="1200" u="none" strike="noStrike" kern="1200" baseline="30000" dirty="0" smtClean="0">
                          <a:solidFill>
                            <a:schemeClr val="bg1"/>
                          </a:solidFill>
                        </a:rPr>
                        <a:t>2,3</a:t>
                      </a:r>
                      <a:endParaRPr lang="en-US" sz="1200" baseline="30000" dirty="0">
                        <a:solidFill>
                          <a:schemeClr val="bg1"/>
                        </a:solidFill>
                      </a:endParaRP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accent1">
                        <a:lumMod val="75000"/>
                      </a:schemeClr>
                    </a:solidFill>
                  </a:tcPr>
                </a:tc>
              </a:tr>
              <a:tr h="0">
                <a:tc>
                  <a:txBody>
                    <a:bodyPr/>
                    <a:lstStyle/>
                    <a:p>
                      <a:pPr algn="ctr"/>
                      <a:r>
                        <a:rPr lang="en-US" sz="950" u="none" strike="noStrike" kern="1200" baseline="0" dirty="0" smtClean="0"/>
                        <a:t>Electric Table Top Water Heaters</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alpha val="20000"/>
                      </a:srgbClr>
                    </a:solidFill>
                  </a:tcPr>
                </a:tc>
                <a:tc>
                  <a:txBody>
                    <a:bodyPr/>
                    <a:lstStyle/>
                    <a:p>
                      <a:pPr algn="ctr"/>
                      <a:r>
                        <a:rPr lang="en-US" sz="950" b="0" i="0" u="none" strike="noStrike" kern="1200" baseline="0" dirty="0" smtClean="0">
                          <a:solidFill>
                            <a:schemeClr val="tx1"/>
                          </a:solidFill>
                          <a:latin typeface="+mn-lt"/>
                          <a:ea typeface="+mn-ea"/>
                          <a:cs typeface="+mn-cs"/>
                        </a:rPr>
                        <a:t>≤12 kW</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alpha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Resistance</a:t>
                      </a:r>
                      <a:r>
                        <a:rPr lang="en-US" sz="950" baseline="0" dirty="0" smtClean="0"/>
                        <a:t> </a:t>
                      </a:r>
                      <a:r>
                        <a:rPr lang="en-US" sz="950" dirty="0" smtClean="0"/>
                        <a:t>≥20 gal</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alpha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0.93–0.00132V EF</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alpha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DOE 10 CFR</a:t>
                      </a:r>
                      <a:r>
                        <a:rPr lang="en-US" sz="950" baseline="0" dirty="0" smtClean="0"/>
                        <a:t> </a:t>
                      </a:r>
                      <a:r>
                        <a:rPr lang="en-US" sz="950" dirty="0" smtClean="0"/>
                        <a:t>Part 430</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alpha val="20000"/>
                      </a:srgbClr>
                    </a:solidFill>
                  </a:tcPr>
                </a:tc>
              </a:tr>
              <a:tr h="281745">
                <a:tc rowSpan="3">
                  <a:txBody>
                    <a:bodyPr/>
                    <a:lstStyle/>
                    <a:p>
                      <a:pPr algn="ctr"/>
                      <a:r>
                        <a:rPr lang="en-US" sz="950" u="none" strike="noStrike" kern="1200" baseline="0" dirty="0" smtClean="0"/>
                        <a:t>Electric water heaters</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b="0" i="0" u="none" strike="noStrike" kern="1200" baseline="0" dirty="0" smtClean="0">
                          <a:solidFill>
                            <a:schemeClr val="tx1"/>
                          </a:solidFill>
                          <a:latin typeface="+mn-lt"/>
                          <a:ea typeface="+mn-ea"/>
                          <a:cs typeface="+mn-cs"/>
                        </a:rPr>
                        <a:t>≤12 kW</a:t>
                      </a:r>
                      <a:endParaRPr lang="en-US" sz="950" dirty="0" smtClean="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Resistance</a:t>
                      </a:r>
                      <a:r>
                        <a:rPr lang="en-US" sz="950" baseline="0" dirty="0" smtClean="0"/>
                        <a:t> </a:t>
                      </a:r>
                      <a:r>
                        <a:rPr lang="en-US" sz="950" dirty="0" smtClean="0"/>
                        <a:t>≥20 gal</a:t>
                      </a:r>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0.97–0.00132V EF</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DOE 10 CFR</a:t>
                      </a:r>
                      <a:r>
                        <a:rPr lang="en-US" sz="950" baseline="0" dirty="0" smtClean="0"/>
                        <a:t> </a:t>
                      </a:r>
                      <a:r>
                        <a:rPr lang="en-US" sz="950" dirty="0" smtClean="0"/>
                        <a:t>Part 430</a:t>
                      </a:r>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r>
              <a:tr h="281745">
                <a:tc vMerge="1">
                  <a:txBody>
                    <a:bodyPr/>
                    <a:lstStyle/>
                    <a:p>
                      <a:endParaRPr lang="en-US"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b="0" i="0" u="none" strike="noStrike" kern="1200" baseline="0" dirty="0" smtClean="0">
                          <a:solidFill>
                            <a:schemeClr val="tx1"/>
                          </a:solidFill>
                          <a:latin typeface="+mn-lt"/>
                          <a:ea typeface="+mn-ea"/>
                          <a:cs typeface="+mn-cs"/>
                        </a:rPr>
                        <a:t>&gt;12 kW</a:t>
                      </a:r>
                      <a:endParaRPr lang="en-US" sz="950" dirty="0" smtClean="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Resistance</a:t>
                      </a:r>
                      <a:r>
                        <a:rPr lang="en-US" sz="950" baseline="0" dirty="0" smtClean="0"/>
                        <a:t> </a:t>
                      </a:r>
                      <a:r>
                        <a:rPr lang="en-US" sz="950" dirty="0" smtClean="0"/>
                        <a:t>≥20 gal</a:t>
                      </a:r>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20 + 35√V</a:t>
                      </a:r>
                      <a:r>
                        <a:rPr lang="en-US" sz="950" baseline="0" dirty="0" smtClean="0"/>
                        <a:t> </a:t>
                      </a:r>
                      <a:r>
                        <a:rPr lang="en-US" sz="950" dirty="0" smtClean="0"/>
                        <a:t>SL, Btu/h</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Section G.2 of ANSI</a:t>
                      </a:r>
                    </a:p>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Z21.10.3</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r>
              <a:tr h="0">
                <a:tc vMerge="1">
                  <a:txBody>
                    <a:bodyPr/>
                    <a:lstStyle/>
                    <a:p>
                      <a:endParaRPr lang="en-US" sz="1200" dirty="0"/>
                    </a:p>
                  </a:txBody>
                  <a:tcPr anchor="ctr"/>
                </a:tc>
                <a:tc>
                  <a:txBody>
                    <a:bodyPr/>
                    <a:lstStyle/>
                    <a:p>
                      <a:pPr algn="ctr"/>
                      <a:r>
                        <a:rPr lang="en-US" sz="950" b="0" i="0" u="none" strike="noStrike" kern="1200" baseline="0" dirty="0" smtClean="0">
                          <a:solidFill>
                            <a:schemeClr val="tx1"/>
                          </a:solidFill>
                          <a:latin typeface="+mn-lt"/>
                          <a:ea typeface="+mn-ea"/>
                          <a:cs typeface="+mn-cs"/>
                        </a:rPr>
                        <a:t>≤24 Amps &amp; </a:t>
                      </a:r>
                      <a:r>
                        <a:rPr lang="cs-CZ" sz="950" b="0" i="0" u="none" strike="noStrike" kern="1200" baseline="0" dirty="0" smtClean="0">
                          <a:solidFill>
                            <a:schemeClr val="tx1"/>
                          </a:solidFill>
                          <a:latin typeface="+mn-lt"/>
                          <a:ea typeface="+mn-ea"/>
                          <a:cs typeface="+mn-cs"/>
                        </a:rPr>
                        <a:t>≤250 </a:t>
                      </a:r>
                      <a:r>
                        <a:rPr lang="cs-CZ" sz="950" b="0" i="0" u="none" strike="noStrike" kern="1200" baseline="0" dirty="0" err="1" smtClean="0">
                          <a:solidFill>
                            <a:schemeClr val="tx1"/>
                          </a:solidFill>
                          <a:latin typeface="+mn-lt"/>
                          <a:ea typeface="+mn-ea"/>
                          <a:cs typeface="+mn-cs"/>
                        </a:rPr>
                        <a:t>Volts</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c>
                  <a:txBody>
                    <a:bodyPr/>
                    <a:lstStyle/>
                    <a:p>
                      <a:pPr algn="ctr"/>
                      <a:r>
                        <a:rPr lang="en-US" sz="950" dirty="0" smtClean="0"/>
                        <a:t>Heat Pump</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0.93–0.00132V EF</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DOE 10 CFR</a:t>
                      </a:r>
                      <a:r>
                        <a:rPr lang="en-US" sz="950" baseline="0" dirty="0" smtClean="0"/>
                        <a:t> </a:t>
                      </a:r>
                      <a:r>
                        <a:rPr lang="en-US" sz="950" dirty="0" smtClean="0"/>
                        <a:t>Part 430</a:t>
                      </a:r>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r>
              <a:tr h="0">
                <a:tc rowSpan="2">
                  <a:txBody>
                    <a:bodyPr/>
                    <a:lstStyle/>
                    <a:p>
                      <a:pPr algn="ctr"/>
                      <a:r>
                        <a:rPr lang="en-US" sz="950" dirty="0" smtClean="0"/>
                        <a:t>Gas</a:t>
                      </a:r>
                      <a:r>
                        <a:rPr lang="en-US" sz="950" baseline="0" dirty="0" smtClean="0"/>
                        <a:t> Storage Water Heaters</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pPr algn="ctr"/>
                      <a:r>
                        <a:rPr lang="en-US" sz="950" b="0" i="0" u="none" strike="noStrike" kern="1200" baseline="0" dirty="0" smtClean="0">
                          <a:solidFill>
                            <a:schemeClr val="tx1"/>
                          </a:solidFill>
                          <a:latin typeface="+mn-lt"/>
                          <a:ea typeface="+mn-ea"/>
                          <a:cs typeface="+mn-cs"/>
                        </a:rPr>
                        <a:t>≤75 000 Btu/h</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≥20 gal</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0.62–0.0019V EF</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DOE 10 CFR</a:t>
                      </a:r>
                      <a:r>
                        <a:rPr lang="en-US" sz="950" baseline="0" dirty="0" smtClean="0"/>
                        <a:t> </a:t>
                      </a:r>
                      <a:r>
                        <a:rPr lang="en-US" sz="950" dirty="0" smtClean="0"/>
                        <a:t>Part 430</a:t>
                      </a:r>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r>
              <a:tr h="0">
                <a:tc vMerge="1">
                  <a:txBody>
                    <a:bodyPr/>
                    <a:lstStyle/>
                    <a:p>
                      <a:endParaRPr lang="en-US"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b="0" i="0" u="none" strike="noStrike" kern="1200" baseline="0" dirty="0" smtClean="0">
                          <a:solidFill>
                            <a:schemeClr val="tx1"/>
                          </a:solidFill>
                          <a:latin typeface="+mn-lt"/>
                          <a:ea typeface="+mn-ea"/>
                          <a:cs typeface="+mn-cs"/>
                        </a:rPr>
                        <a:t>&gt;75 000 Btu/h</a:t>
                      </a:r>
                      <a:endParaRPr lang="en-US" sz="950" dirty="0" smtClean="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&lt;4000 (Btu/h)/gal</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950" dirty="0" smtClean="0"/>
                        <a:t>80% Et (Q/800 +</a:t>
                      </a:r>
                    </a:p>
                    <a:p>
                      <a:pPr marL="0" marR="0" indent="0" algn="ctr" defTabSz="914400" rtl="0" eaLnBrk="1" fontAlgn="auto" latinLnBrk="0" hangingPunct="1">
                        <a:lnSpc>
                          <a:spcPct val="100000"/>
                        </a:lnSpc>
                        <a:spcBef>
                          <a:spcPts val="0"/>
                        </a:spcBef>
                        <a:spcAft>
                          <a:spcPts val="0"/>
                        </a:spcAft>
                        <a:buClrTx/>
                        <a:buSzTx/>
                        <a:buFontTx/>
                        <a:buNone/>
                        <a:tabLst/>
                        <a:defRPr/>
                      </a:pPr>
                      <a:r>
                        <a:rPr lang="da-DK" sz="950" dirty="0" smtClean="0"/>
                        <a:t>110√V) SL, </a:t>
                      </a:r>
                      <a:r>
                        <a:rPr lang="da-DK" sz="950" dirty="0" err="1" smtClean="0"/>
                        <a:t>Btu</a:t>
                      </a:r>
                      <a:r>
                        <a:rPr lang="da-DK" sz="950" dirty="0" smtClean="0"/>
                        <a:t>/h</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Sections G.1 &amp;</a:t>
                      </a:r>
                      <a:r>
                        <a:rPr lang="en-US" sz="950" baseline="0" dirty="0" smtClean="0"/>
                        <a:t> </a:t>
                      </a:r>
                      <a:r>
                        <a:rPr lang="en-US" sz="950" dirty="0" smtClean="0"/>
                        <a:t>G.2 of </a:t>
                      </a:r>
                      <a:br>
                        <a:rPr lang="en-US" sz="950" dirty="0" smtClean="0"/>
                      </a:br>
                      <a:r>
                        <a:rPr lang="en-US" sz="950" dirty="0" smtClean="0"/>
                        <a:t>ANSI</a:t>
                      </a:r>
                      <a:r>
                        <a:rPr lang="en-US" sz="950" baseline="0" dirty="0" smtClean="0"/>
                        <a:t> </a:t>
                      </a:r>
                      <a:r>
                        <a:rPr lang="en-US" sz="950" dirty="0" smtClean="0"/>
                        <a:t>Z21.10.3</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r>
              <a:tr h="281745">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u="none" strike="noStrike" kern="1200" baseline="0" dirty="0" smtClean="0"/>
                        <a:t>Gas instantaneous water heaters</a:t>
                      </a:r>
                      <a:endParaRPr lang="en-US" sz="950" dirty="0" smtClean="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c>
                  <a:txBody>
                    <a:bodyPr/>
                    <a:lstStyle/>
                    <a:p>
                      <a:pPr algn="ctr"/>
                      <a:r>
                        <a:rPr lang="en-US" sz="950" b="0" i="0" u="none" strike="noStrike" kern="1200" baseline="0" dirty="0" smtClean="0">
                          <a:solidFill>
                            <a:schemeClr val="tx1"/>
                          </a:solidFill>
                          <a:latin typeface="+mn-lt"/>
                          <a:ea typeface="+mn-ea"/>
                          <a:cs typeface="+mn-cs"/>
                        </a:rPr>
                        <a:t>&gt;50 000 Btu/h and &lt;200,000 Btu/h</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950" dirty="0" smtClean="0"/>
                        <a:t>≥4000 (</a:t>
                      </a:r>
                      <a:r>
                        <a:rPr lang="da-DK" sz="950" dirty="0" err="1" smtClean="0"/>
                        <a:t>Btu</a:t>
                      </a:r>
                      <a:r>
                        <a:rPr lang="da-DK" sz="950" dirty="0" smtClean="0"/>
                        <a:t>/h)/gal</a:t>
                      </a:r>
                      <a:r>
                        <a:rPr lang="da-DK" sz="950" baseline="0" dirty="0" smtClean="0"/>
                        <a:t> </a:t>
                      </a:r>
                      <a:r>
                        <a:rPr lang="da-DK" sz="950" dirty="0" smtClean="0"/>
                        <a:t>&amp; &lt;2 gal</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0.62–0.0019V EF</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DOE 10 CFR</a:t>
                      </a:r>
                      <a:r>
                        <a:rPr lang="en-US" sz="950" baseline="0" dirty="0" smtClean="0"/>
                        <a:t> </a:t>
                      </a:r>
                      <a:r>
                        <a:rPr lang="en-US" sz="950" dirty="0" smtClean="0"/>
                        <a:t>Part 430</a:t>
                      </a:r>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r>
              <a:tr h="281745">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 200 000 Btu/h</a:t>
                      </a:r>
                      <a:r>
                        <a:rPr lang="en-US" sz="950" baseline="30000" dirty="0" smtClean="0"/>
                        <a:t>4</a:t>
                      </a:r>
                      <a:endParaRPr lang="en-US" sz="950" baseline="3000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950" dirty="0" smtClean="0"/>
                        <a:t>≥4000 (</a:t>
                      </a:r>
                      <a:r>
                        <a:rPr lang="da-DK" sz="950" dirty="0" err="1" smtClean="0"/>
                        <a:t>Btu</a:t>
                      </a:r>
                      <a:r>
                        <a:rPr lang="da-DK" sz="950" dirty="0" smtClean="0"/>
                        <a:t>/h)/gal</a:t>
                      </a:r>
                      <a:r>
                        <a:rPr lang="da-DK" sz="950" baseline="0" dirty="0" smtClean="0"/>
                        <a:t> </a:t>
                      </a:r>
                      <a:r>
                        <a:rPr lang="da-DK" sz="950" dirty="0" smtClean="0"/>
                        <a:t>&amp; &lt;10gal</a:t>
                      </a:r>
                      <a:endParaRPr lang="en-US" sz="950" dirty="0" smtClean="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80% E</a:t>
                      </a:r>
                      <a:r>
                        <a:rPr lang="en-US" sz="950" baseline="-25000" dirty="0" smtClean="0"/>
                        <a:t>T</a:t>
                      </a:r>
                      <a:endParaRPr lang="en-US" sz="950" baseline="-2500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Sections G.1 &amp;</a:t>
                      </a:r>
                      <a:r>
                        <a:rPr lang="en-US" sz="950" baseline="0" dirty="0" smtClean="0"/>
                        <a:t> </a:t>
                      </a:r>
                      <a:r>
                        <a:rPr lang="en-US" sz="950" dirty="0" smtClean="0"/>
                        <a:t>G.2 of </a:t>
                      </a:r>
                      <a:br>
                        <a:rPr lang="en-US" sz="950" dirty="0" smtClean="0"/>
                      </a:br>
                      <a:r>
                        <a:rPr lang="en-US" sz="950" dirty="0" smtClean="0"/>
                        <a:t>ANSI</a:t>
                      </a:r>
                      <a:r>
                        <a:rPr lang="en-US" sz="950" baseline="0" dirty="0" smtClean="0"/>
                        <a:t> </a:t>
                      </a:r>
                      <a:r>
                        <a:rPr lang="en-US" sz="950" dirty="0" smtClean="0"/>
                        <a:t>Z21.10.3</a:t>
                      </a:r>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r>
              <a:tr h="281745">
                <a:tc vMerge="1">
                  <a:txBody>
                    <a:bodyPr/>
                    <a:lstStyle/>
                    <a:p>
                      <a:endParaRPr lang="en-US" sz="1200" dirty="0"/>
                    </a:p>
                  </a:txBody>
                  <a:tcPr anchor="ctr"/>
                </a:tc>
                <a:tc>
                  <a:txBody>
                    <a:bodyPr/>
                    <a:lstStyle/>
                    <a:p>
                      <a:pPr algn="ctr"/>
                      <a:r>
                        <a:rPr lang="en-US" sz="950" dirty="0" smtClean="0"/>
                        <a:t>≥ 200 000 Btu/h</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950" dirty="0" smtClean="0"/>
                        <a:t>≥4000 (</a:t>
                      </a:r>
                      <a:r>
                        <a:rPr lang="da-DK" sz="950" dirty="0" err="1" smtClean="0"/>
                        <a:t>Btu</a:t>
                      </a:r>
                      <a:r>
                        <a:rPr lang="da-DK" sz="950" dirty="0" smtClean="0"/>
                        <a:t>/h)/gal</a:t>
                      </a:r>
                      <a:r>
                        <a:rPr lang="da-DK" sz="950" baseline="0" dirty="0" smtClean="0"/>
                        <a:t> </a:t>
                      </a:r>
                      <a:r>
                        <a:rPr lang="da-DK" sz="950" dirty="0" smtClean="0"/>
                        <a:t>&amp; &gt;10gal</a:t>
                      </a:r>
                      <a:endParaRPr lang="en-US" sz="950" dirty="0" smtClean="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80% E</a:t>
                      </a:r>
                      <a:r>
                        <a:rPr lang="en-US" sz="950" b="1" baseline="-25000" dirty="0" smtClean="0"/>
                        <a:t>T</a:t>
                      </a:r>
                      <a:r>
                        <a:rPr lang="en-US" sz="950" dirty="0" smtClean="0"/>
                        <a:t> (Q/800 + 110</a:t>
                      </a:r>
                      <a:r>
                        <a:rPr lang="da-DK" sz="950" dirty="0" smtClean="0"/>
                        <a:t>√</a:t>
                      </a:r>
                      <a:r>
                        <a:rPr lang="en-US" sz="950" dirty="0" smtClean="0"/>
                        <a:t>V) SL, Btu/h</a:t>
                      </a:r>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c vMerge="1">
                  <a:txBody>
                    <a:bodyPr/>
                    <a:lstStyle/>
                    <a:p>
                      <a:endParaRPr lang="en-US" dirty="0"/>
                    </a:p>
                  </a:txBody>
                  <a:tcPr marT="18288" marB="18288"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noFill/>
                  </a:tcPr>
                </a:tc>
              </a:tr>
              <a:tr h="281745">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Electronic instantaneous water heaters</a:t>
                      </a:r>
                      <a:r>
                        <a:rPr lang="en-US" sz="950" b="1" baseline="30000" dirty="0" smtClean="0"/>
                        <a:t>5</a:t>
                      </a:r>
                      <a:endParaRPr lang="en-US" sz="950" baseline="3000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 12 kW</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950" dirty="0" smtClean="0"/>
                        <a:t>≥4000 (</a:t>
                      </a:r>
                      <a:r>
                        <a:rPr lang="da-DK" sz="950" dirty="0" err="1" smtClean="0"/>
                        <a:t>Btu</a:t>
                      </a:r>
                      <a:r>
                        <a:rPr lang="da-DK" sz="950" dirty="0" smtClean="0"/>
                        <a:t>/h)/gal</a:t>
                      </a:r>
                      <a:r>
                        <a:rPr lang="da-DK" sz="950" baseline="0" dirty="0" smtClean="0"/>
                        <a:t> </a:t>
                      </a:r>
                      <a:r>
                        <a:rPr lang="da-DK" sz="950" dirty="0" smtClean="0"/>
                        <a:t>&amp; &lt;2 gal</a:t>
                      </a:r>
                      <a:endParaRPr lang="en-US" sz="950" dirty="0" smtClean="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0.93 – (0.00132•V)EF</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DOE 10 CFR</a:t>
                      </a:r>
                      <a:r>
                        <a:rPr lang="en-US" sz="950" baseline="0" dirty="0" smtClean="0"/>
                        <a:t> </a:t>
                      </a:r>
                      <a:r>
                        <a:rPr lang="en-US" sz="950" dirty="0" smtClean="0"/>
                        <a:t>Part 430</a:t>
                      </a:r>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FFFFFF"/>
                    </a:solidFill>
                  </a:tcPr>
                </a:tc>
              </a:tr>
              <a:tr h="281745">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&gt; 12 kW</a:t>
                      </a:r>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950" dirty="0" smtClean="0"/>
                        <a:t>≥4000 (</a:t>
                      </a:r>
                      <a:r>
                        <a:rPr lang="da-DK" sz="950" dirty="0" err="1" smtClean="0"/>
                        <a:t>Btu</a:t>
                      </a:r>
                      <a:r>
                        <a:rPr lang="da-DK" sz="950" dirty="0" smtClean="0"/>
                        <a:t>/h)/gal</a:t>
                      </a:r>
                      <a:r>
                        <a:rPr lang="da-DK" sz="950" baseline="0" dirty="0" smtClean="0"/>
                        <a:t> </a:t>
                      </a:r>
                      <a:r>
                        <a:rPr lang="da-DK" sz="950" dirty="0" smtClean="0"/>
                        <a:t>&amp; &lt;2 gal</a:t>
                      </a:r>
                      <a:endParaRPr lang="en-US" sz="950" dirty="0" smtClean="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95% Et</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Section G.2 of ANSI</a:t>
                      </a:r>
                    </a:p>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Z21.10.3</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FFFFFF"/>
                    </a:solidFill>
                  </a:tcPr>
                </a:tc>
              </a:tr>
              <a:tr h="0">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Oil storage water heaters</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 105,000 Btu/h</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≥20 gal</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0.59-0.0019V EF</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DOE 10 CFR</a:t>
                      </a:r>
                      <a:r>
                        <a:rPr lang="en-US" sz="950" baseline="0" dirty="0" smtClean="0"/>
                        <a:t> </a:t>
                      </a:r>
                      <a:r>
                        <a:rPr lang="en-US" sz="950" dirty="0" smtClean="0"/>
                        <a:t>Part 430</a:t>
                      </a:r>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r>
              <a:tr h="281745">
                <a:tc vMerge="1">
                  <a:txBody>
                    <a:bodyPr/>
                    <a:lstStyle/>
                    <a:p>
                      <a:endParaRPr lang="en-US" sz="1200" dirty="0"/>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&gt; 105,000 Btu/h</a:t>
                      </a:r>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&lt;4000 (Btu/h)/gal</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950" dirty="0" smtClean="0"/>
                        <a:t>78% Et (Q/800 + 110√V)</a:t>
                      </a:r>
                      <a:r>
                        <a:rPr lang="da-DK" sz="950" baseline="0" dirty="0" smtClean="0"/>
                        <a:t> </a:t>
                      </a:r>
                      <a:r>
                        <a:rPr lang="da-DK" sz="950" dirty="0" smtClean="0"/>
                        <a:t>SL, </a:t>
                      </a:r>
                      <a:r>
                        <a:rPr lang="da-DK" sz="950" dirty="0" err="1" smtClean="0"/>
                        <a:t>Btu</a:t>
                      </a:r>
                      <a:r>
                        <a:rPr lang="da-DK" sz="950" dirty="0" smtClean="0"/>
                        <a:t>/h</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Sections G.1 &amp;</a:t>
                      </a:r>
                      <a:r>
                        <a:rPr lang="en-US" sz="950" baseline="0" dirty="0" smtClean="0"/>
                        <a:t> </a:t>
                      </a:r>
                      <a:r>
                        <a:rPr lang="en-US" sz="950" dirty="0" smtClean="0"/>
                        <a:t>G.2 of </a:t>
                      </a:r>
                      <a:br>
                        <a:rPr lang="en-US" sz="950" dirty="0" smtClean="0"/>
                      </a:br>
                      <a:r>
                        <a:rPr lang="en-US" sz="950" dirty="0" smtClean="0"/>
                        <a:t>ANSI</a:t>
                      </a:r>
                      <a:r>
                        <a:rPr lang="en-US" sz="950" baseline="0" dirty="0" smtClean="0"/>
                        <a:t> </a:t>
                      </a:r>
                      <a:r>
                        <a:rPr lang="en-US" sz="950" dirty="0" smtClean="0"/>
                        <a:t>Z21.10.3</a:t>
                      </a:r>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r>
            </a:tbl>
          </a:graphicData>
        </a:graphic>
      </p:graphicFrame>
    </p:spTree>
    <p:extLst>
      <p:ext uri="{BB962C8B-B14F-4D97-AF65-F5344CB8AC3E}">
        <p14:creationId xmlns:p14="http://schemas.microsoft.com/office/powerpoint/2010/main" val="271920966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381000"/>
            <a:ext cx="8763000" cy="929485"/>
          </a:xfrm>
          <a:prstGeom prst="rect">
            <a:avLst/>
          </a:prstGeom>
          <a:noFill/>
        </p:spPr>
        <p:txBody>
          <a:bodyPr wrap="square" rtlCol="0">
            <a:spAutoFit/>
          </a:bodyPr>
          <a:lstStyle/>
          <a:p>
            <a:pPr>
              <a:lnSpc>
                <a:spcPct val="90000"/>
              </a:lnSpc>
            </a:pP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rPr>
              <a:t>Table 603.4.2 </a:t>
            </a:r>
          </a:p>
          <a:p>
            <a:pPr>
              <a:lnSpc>
                <a:spcPct val="90000"/>
              </a:lnSpc>
            </a:pP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rPr>
              <a:t>Performance Requirements for Water Heating Equipment </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680395556"/>
              </p:ext>
            </p:extLst>
          </p:nvPr>
        </p:nvGraphicFramePr>
        <p:xfrm>
          <a:off x="609600" y="1320800"/>
          <a:ext cx="7924800" cy="3586663"/>
        </p:xfrm>
        <a:graphic>
          <a:graphicData uri="http://schemas.openxmlformats.org/drawingml/2006/table">
            <a:tbl>
              <a:tblPr firstRow="1" bandRow="1">
                <a:tableStyleId>{5FD0F851-EC5A-4D38-B0AD-8093EC10F338}</a:tableStyleId>
              </a:tblPr>
              <a:tblGrid>
                <a:gridCol w="1905000"/>
                <a:gridCol w="1371600"/>
                <a:gridCol w="1600200"/>
                <a:gridCol w="1524000"/>
                <a:gridCol w="1524000"/>
              </a:tblGrid>
              <a:tr h="370840">
                <a:tc>
                  <a:txBody>
                    <a:bodyPr/>
                    <a:lstStyle/>
                    <a:p>
                      <a:pPr algn="ctr"/>
                      <a:r>
                        <a:rPr lang="en-US" sz="1200" dirty="0" smtClean="0">
                          <a:solidFill>
                            <a:schemeClr val="bg1"/>
                          </a:solidFill>
                        </a:rPr>
                        <a:t>EQUIPMENT TYPE</a:t>
                      </a:r>
                      <a:endParaRPr lang="en-US" sz="1200" dirty="0">
                        <a:solidFill>
                          <a:schemeClr val="bg1"/>
                        </a:solidFill>
                      </a:endParaRP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accent1">
                        <a:lumMod val="75000"/>
                      </a:schemeClr>
                    </a:solidFill>
                  </a:tcPr>
                </a:tc>
                <a:tc>
                  <a:txBody>
                    <a:bodyPr/>
                    <a:lstStyle/>
                    <a:p>
                      <a:pPr algn="ctr"/>
                      <a:r>
                        <a:rPr lang="en-US" sz="1200" u="none" strike="noStrike" kern="1200" baseline="0" dirty="0" smtClean="0">
                          <a:solidFill>
                            <a:schemeClr val="bg1"/>
                          </a:solidFill>
                        </a:rPr>
                        <a:t>SIZE CATEGORY</a:t>
                      </a:r>
                    </a:p>
                    <a:p>
                      <a:pPr algn="ctr"/>
                      <a:r>
                        <a:rPr lang="en-US" sz="1200" u="none" strike="noStrike" kern="1200" baseline="0" dirty="0" smtClean="0">
                          <a:solidFill>
                            <a:schemeClr val="bg1"/>
                          </a:solidFill>
                        </a:rPr>
                        <a:t>(INPUT) TEST</a:t>
                      </a:r>
                      <a:endParaRPr lang="en-US" sz="1200" b="1" i="0" u="none" strike="noStrike" kern="1200" baseline="0" dirty="0" smtClean="0">
                        <a:solidFill>
                          <a:schemeClr val="bg1"/>
                        </a:solidFill>
                        <a:latin typeface="+mn-lt"/>
                        <a:ea typeface="+mn-ea"/>
                        <a:cs typeface="+mn-cs"/>
                      </a:endParaRP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accent1">
                        <a:lumMod val="75000"/>
                      </a:schemeClr>
                    </a:solidFill>
                  </a:tcPr>
                </a:tc>
                <a:tc>
                  <a:txBody>
                    <a:bodyPr/>
                    <a:lstStyle/>
                    <a:p>
                      <a:pPr algn="ctr"/>
                      <a:r>
                        <a:rPr lang="en-US" sz="1200" u="none" strike="noStrike" kern="1200" baseline="0" dirty="0" smtClean="0">
                          <a:solidFill>
                            <a:schemeClr val="bg1"/>
                          </a:solidFill>
                        </a:rPr>
                        <a:t>SUBCATEGORY OR</a:t>
                      </a:r>
                    </a:p>
                    <a:p>
                      <a:pPr algn="ctr"/>
                      <a:r>
                        <a:rPr lang="en-US" sz="1200" u="none" strike="noStrike" kern="1200" baseline="0" dirty="0" smtClean="0">
                          <a:solidFill>
                            <a:schemeClr val="bg1"/>
                          </a:solidFill>
                        </a:rPr>
                        <a:t>RATING CONDITION</a:t>
                      </a:r>
                      <a:endParaRPr lang="en-US" sz="1200" b="1" i="0" u="none" strike="noStrike" kern="1200" baseline="0" dirty="0" smtClean="0">
                        <a:solidFill>
                          <a:schemeClr val="bg1"/>
                        </a:solidFill>
                        <a:latin typeface="+mn-lt"/>
                        <a:ea typeface="+mn-ea"/>
                        <a:cs typeface="+mn-cs"/>
                      </a:endParaRP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accent1">
                        <a:lumMod val="75000"/>
                      </a:schemeClr>
                    </a:solidFill>
                  </a:tcPr>
                </a:tc>
                <a:tc>
                  <a:txBody>
                    <a:bodyPr/>
                    <a:lstStyle/>
                    <a:p>
                      <a:pPr algn="ctr"/>
                      <a:r>
                        <a:rPr lang="en-US" sz="1200" u="none" strike="noStrike" kern="1200" baseline="0" dirty="0" smtClean="0">
                          <a:solidFill>
                            <a:schemeClr val="bg1"/>
                          </a:solidFill>
                        </a:rPr>
                        <a:t>PERFORMANCE</a:t>
                      </a:r>
                    </a:p>
                    <a:p>
                      <a:pPr algn="ctr"/>
                      <a:r>
                        <a:rPr lang="en-US" sz="1200" u="none" strike="noStrike" kern="1200" baseline="0" dirty="0" smtClean="0">
                          <a:solidFill>
                            <a:schemeClr val="bg1"/>
                          </a:solidFill>
                        </a:rPr>
                        <a:t>REQUIRED </a:t>
                      </a:r>
                      <a:r>
                        <a:rPr lang="en-US" sz="1200" u="none" strike="noStrike" kern="1200" baseline="30000" dirty="0" smtClean="0">
                          <a:solidFill>
                            <a:schemeClr val="bg1"/>
                          </a:solidFill>
                        </a:rPr>
                        <a:t>1</a:t>
                      </a:r>
                      <a:endParaRPr lang="en-US" sz="1200" b="1" i="0" u="none" strike="noStrike" kern="1200" baseline="30000" dirty="0" smtClean="0">
                        <a:solidFill>
                          <a:schemeClr val="bg1"/>
                        </a:solidFill>
                        <a:latin typeface="+mn-lt"/>
                        <a:ea typeface="+mn-ea"/>
                        <a:cs typeface="+mn-cs"/>
                      </a:endParaRP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accent1">
                        <a:lumMod val="75000"/>
                      </a:schemeClr>
                    </a:solidFill>
                  </a:tcPr>
                </a:tc>
                <a:tc>
                  <a:txBody>
                    <a:bodyPr/>
                    <a:lstStyle/>
                    <a:p>
                      <a:pPr algn="ctr"/>
                      <a:r>
                        <a:rPr lang="en-US" sz="1200" u="none" strike="noStrike" kern="1200" baseline="0" dirty="0" smtClean="0">
                          <a:solidFill>
                            <a:schemeClr val="bg1"/>
                          </a:solidFill>
                        </a:rPr>
                        <a:t>TEST PROCEDURE</a:t>
                      </a:r>
                      <a:r>
                        <a:rPr lang="en-US" sz="1200" u="none" strike="noStrike" kern="1200" baseline="30000" dirty="0" smtClean="0">
                          <a:solidFill>
                            <a:schemeClr val="bg1"/>
                          </a:solidFill>
                        </a:rPr>
                        <a:t>2,3</a:t>
                      </a:r>
                      <a:endParaRPr lang="en-US" sz="1200" baseline="30000" dirty="0">
                        <a:solidFill>
                          <a:schemeClr val="bg1"/>
                        </a:solidFill>
                      </a:endParaRPr>
                    </a:p>
                  </a:txBody>
                  <a:tcPr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accent1">
                        <a:lumMod val="75000"/>
                      </a:schemeClr>
                    </a:solidFill>
                  </a:tcPr>
                </a:tc>
              </a:tr>
              <a:tr h="0">
                <a:tc rowSpan="3">
                  <a:txBody>
                    <a:bodyPr/>
                    <a:lstStyle/>
                    <a:p>
                      <a:pPr algn="ctr"/>
                      <a:r>
                        <a:rPr lang="en-US" sz="950" u="none" strike="noStrike" kern="1200" baseline="0" dirty="0" smtClean="0"/>
                        <a:t>Oil Instantaneous Water Heaters</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FFFFFF"/>
                    </a:solidFill>
                  </a:tcPr>
                </a:tc>
                <a:tc>
                  <a:txBody>
                    <a:bodyPr/>
                    <a:lstStyle/>
                    <a:p>
                      <a:pPr algn="ctr"/>
                      <a:r>
                        <a:rPr lang="en-US" sz="950" b="0" i="0" u="none" strike="noStrike" kern="1200" baseline="0" dirty="0" smtClean="0">
                          <a:solidFill>
                            <a:schemeClr val="tx1"/>
                          </a:solidFill>
                          <a:latin typeface="+mn-lt"/>
                          <a:ea typeface="+mn-ea"/>
                          <a:cs typeface="+mn-cs"/>
                        </a:rPr>
                        <a:t>≤210 000 Btu/h</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950" dirty="0" smtClean="0"/>
                        <a:t>≥4000 (</a:t>
                      </a:r>
                      <a:r>
                        <a:rPr lang="da-DK" sz="950" dirty="0" err="1" smtClean="0"/>
                        <a:t>Btu</a:t>
                      </a:r>
                      <a:r>
                        <a:rPr lang="da-DK" sz="950" dirty="0" smtClean="0"/>
                        <a:t>/h)/gal</a:t>
                      </a:r>
                      <a:r>
                        <a:rPr lang="da-DK" sz="950" baseline="0" dirty="0" smtClean="0"/>
                        <a:t> </a:t>
                      </a:r>
                      <a:r>
                        <a:rPr lang="da-DK" sz="950" dirty="0" smtClean="0"/>
                        <a:t>&amp; &lt;2 gal</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0.59–0.0019V EF</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DOE 10 CFR</a:t>
                      </a:r>
                      <a:r>
                        <a:rPr lang="en-US" sz="950" baseline="0" dirty="0" smtClean="0"/>
                        <a:t> </a:t>
                      </a:r>
                      <a:r>
                        <a:rPr lang="en-US" sz="950" dirty="0" smtClean="0"/>
                        <a:t>Part 430</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FFFFFF"/>
                    </a:solidFill>
                  </a:tcPr>
                </a:tc>
              </a:tr>
              <a:tr h="281745">
                <a:tc vMerge="1">
                  <a:txBody>
                    <a:bodyPr/>
                    <a:lstStyle/>
                    <a:p>
                      <a:pPr algn="ct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c>
                  <a:txBody>
                    <a:bodyPr/>
                    <a:lstStyle/>
                    <a:p>
                      <a:pPr algn="ctr"/>
                      <a:r>
                        <a:rPr lang="en-US" sz="950" b="0" i="0" u="none" strike="noStrike" kern="1200" baseline="0" dirty="0" smtClean="0">
                          <a:solidFill>
                            <a:schemeClr val="tx1"/>
                          </a:solidFill>
                          <a:latin typeface="+mn-lt"/>
                          <a:ea typeface="+mn-ea"/>
                          <a:cs typeface="+mn-cs"/>
                        </a:rPr>
                        <a:t>&gt;210 000 Btu/h</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950" dirty="0" smtClean="0"/>
                        <a:t>≥4000 (</a:t>
                      </a:r>
                      <a:r>
                        <a:rPr lang="da-DK" sz="950" dirty="0" err="1" smtClean="0"/>
                        <a:t>Btu</a:t>
                      </a:r>
                      <a:r>
                        <a:rPr lang="da-DK" sz="950" dirty="0" smtClean="0"/>
                        <a:t>/h)/gal</a:t>
                      </a:r>
                      <a:r>
                        <a:rPr lang="da-DK" sz="950" baseline="0" dirty="0" smtClean="0"/>
                        <a:t> </a:t>
                      </a:r>
                      <a:r>
                        <a:rPr lang="da-DK" sz="950" dirty="0" smtClean="0"/>
                        <a:t>&amp; &lt;10gal</a:t>
                      </a:r>
                      <a:endParaRPr lang="en-US" sz="950" dirty="0" smtClean="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80% E</a:t>
                      </a:r>
                      <a:r>
                        <a:rPr lang="en-US" sz="950" baseline="-25000" dirty="0" smtClean="0"/>
                        <a:t>T</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FFFFFF"/>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Sections G.1 &amp;</a:t>
                      </a:r>
                      <a:r>
                        <a:rPr lang="en-US" sz="950" baseline="0" dirty="0" smtClean="0"/>
                        <a:t> </a:t>
                      </a:r>
                      <a:r>
                        <a:rPr lang="en-US" sz="950" dirty="0" smtClean="0"/>
                        <a:t>G.2 of </a:t>
                      </a:r>
                      <a:br>
                        <a:rPr lang="en-US" sz="950" dirty="0" smtClean="0"/>
                      </a:br>
                      <a:r>
                        <a:rPr lang="en-US" sz="950" dirty="0" smtClean="0"/>
                        <a:t>ANSI</a:t>
                      </a:r>
                      <a:r>
                        <a:rPr lang="en-US" sz="950" baseline="0" dirty="0" smtClean="0"/>
                        <a:t> </a:t>
                      </a:r>
                      <a:r>
                        <a:rPr lang="en-US" sz="950" dirty="0" smtClean="0"/>
                        <a:t>Z21.10.3</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FFFFFF"/>
                    </a:solidFill>
                  </a:tcPr>
                </a:tc>
              </a:tr>
              <a:tr h="287463">
                <a:tc vMerge="1">
                  <a:txBody>
                    <a:bodyPr/>
                    <a:lstStyle/>
                    <a:p>
                      <a:endParaRPr lang="en-US" sz="1200" dirty="0"/>
                    </a:p>
                  </a:txBody>
                  <a:tcPr anchor="ctr"/>
                </a:tc>
                <a:tc>
                  <a:txBody>
                    <a:bodyPr/>
                    <a:lstStyle/>
                    <a:p>
                      <a:pPr algn="ctr"/>
                      <a:r>
                        <a:rPr lang="en-US" sz="950" b="0" i="0" u="none" strike="noStrike" kern="1200" baseline="0" dirty="0" smtClean="0">
                          <a:solidFill>
                            <a:schemeClr val="tx1"/>
                          </a:solidFill>
                          <a:latin typeface="+mn-lt"/>
                          <a:ea typeface="+mn-ea"/>
                          <a:cs typeface="+mn-cs"/>
                        </a:rPr>
                        <a:t>&gt;210 000 Btu/h</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950" dirty="0" smtClean="0"/>
                        <a:t>≥4000 (</a:t>
                      </a:r>
                      <a:r>
                        <a:rPr lang="da-DK" sz="950" dirty="0" err="1" smtClean="0"/>
                        <a:t>Btu</a:t>
                      </a:r>
                      <a:r>
                        <a:rPr lang="da-DK" sz="950" dirty="0" smtClean="0"/>
                        <a:t>/h)/gal</a:t>
                      </a:r>
                      <a:r>
                        <a:rPr lang="da-DK" sz="950" baseline="0" dirty="0" smtClean="0"/>
                        <a:t> </a:t>
                      </a:r>
                      <a:r>
                        <a:rPr lang="da-DK" sz="950" dirty="0" smtClean="0"/>
                        <a:t>&amp; ≥10gal</a:t>
                      </a:r>
                      <a:endParaRPr lang="en-US" sz="950" dirty="0" smtClean="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950" dirty="0" smtClean="0"/>
                        <a:t>78% Et (Q/800 + 110√V)</a:t>
                      </a:r>
                    </a:p>
                    <a:p>
                      <a:pPr marL="0" marR="0" indent="0" algn="ctr" defTabSz="914400" rtl="0" eaLnBrk="1" fontAlgn="auto" latinLnBrk="0" hangingPunct="1">
                        <a:lnSpc>
                          <a:spcPct val="100000"/>
                        </a:lnSpc>
                        <a:spcBef>
                          <a:spcPts val="0"/>
                        </a:spcBef>
                        <a:spcAft>
                          <a:spcPts val="0"/>
                        </a:spcAft>
                        <a:buClrTx/>
                        <a:buSzTx/>
                        <a:buFontTx/>
                        <a:buNone/>
                        <a:tabLst/>
                        <a:defRPr/>
                      </a:pPr>
                      <a:r>
                        <a:rPr lang="da-DK" sz="950" dirty="0" smtClean="0"/>
                        <a:t>SL, </a:t>
                      </a:r>
                      <a:r>
                        <a:rPr lang="da-DK" sz="950" dirty="0" err="1" smtClean="0"/>
                        <a:t>Btu</a:t>
                      </a:r>
                      <a:r>
                        <a:rPr lang="da-DK" sz="950" dirty="0" smtClean="0"/>
                        <a:t>/h</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FFFFFF"/>
                    </a:solidFill>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FFFFFF"/>
                    </a:solidFill>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50" dirty="0" smtClean="0"/>
                        <a:t>Hot-water supply boilers, gas &amp; oil</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c>
                  <a:txBody>
                    <a:bodyPr/>
                    <a:lstStyle/>
                    <a:p>
                      <a:pPr algn="ctr"/>
                      <a:r>
                        <a:rPr lang="en-US" sz="950" b="0" i="0" u="none" strike="noStrike" kern="1200" baseline="0" dirty="0" smtClean="0">
                          <a:solidFill>
                            <a:schemeClr val="tx1"/>
                          </a:solidFill>
                          <a:latin typeface="+mn-lt"/>
                          <a:ea typeface="+mn-ea"/>
                          <a:cs typeface="+mn-cs"/>
                        </a:rPr>
                        <a:t>≥300 000 Btu/h and</a:t>
                      </a:r>
                    </a:p>
                    <a:p>
                      <a:pPr algn="ctr"/>
                      <a:r>
                        <a:rPr lang="en-US" sz="950" b="0" i="0" u="none" strike="noStrike" kern="1200" baseline="0" dirty="0" smtClean="0">
                          <a:solidFill>
                            <a:schemeClr val="tx1"/>
                          </a:solidFill>
                          <a:latin typeface="+mn-lt"/>
                          <a:ea typeface="+mn-ea"/>
                          <a:cs typeface="+mn-cs"/>
                        </a:rPr>
                        <a:t>&lt;12 500 000 Btu/h</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950" dirty="0" smtClean="0"/>
                        <a:t>≥4000 (</a:t>
                      </a:r>
                      <a:r>
                        <a:rPr lang="da-DK" sz="950" dirty="0" err="1" smtClean="0"/>
                        <a:t>Btu</a:t>
                      </a:r>
                      <a:r>
                        <a:rPr lang="da-DK" sz="950" dirty="0" smtClean="0"/>
                        <a:t>/h)/gal</a:t>
                      </a:r>
                      <a:r>
                        <a:rPr lang="da-DK" sz="950" baseline="0" dirty="0" smtClean="0"/>
                        <a:t> </a:t>
                      </a:r>
                      <a:r>
                        <a:rPr lang="da-DK" sz="950" dirty="0" smtClean="0"/>
                        <a:t>&amp; &lt;2 gal</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80% E</a:t>
                      </a:r>
                      <a:r>
                        <a:rPr lang="en-US" sz="950" baseline="-25000" dirty="0" smtClean="0"/>
                        <a:t>T</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smtClean="0">
                          <a:ln>
                            <a:noFill/>
                          </a:ln>
                          <a:solidFill>
                            <a:prstClr val="black"/>
                          </a:solidFill>
                          <a:effectLst/>
                          <a:uLnTx/>
                          <a:uFillTx/>
                          <a:latin typeface="+mn-lt"/>
                          <a:ea typeface="+mn-ea"/>
                          <a:cs typeface="+mn-cs"/>
                        </a:rPr>
                        <a:t>Sections G.1 &amp; G.2 of </a:t>
                      </a:r>
                      <a:br>
                        <a:rPr kumimoji="0" lang="en-US" sz="950" b="0" i="0" u="none" strike="noStrike" kern="1200" cap="none" spc="0" normalizeH="0" baseline="0" noProof="0" dirty="0" smtClean="0">
                          <a:ln>
                            <a:noFill/>
                          </a:ln>
                          <a:solidFill>
                            <a:prstClr val="black"/>
                          </a:solidFill>
                          <a:effectLst/>
                          <a:uLnTx/>
                          <a:uFillTx/>
                          <a:latin typeface="+mn-lt"/>
                          <a:ea typeface="+mn-ea"/>
                          <a:cs typeface="+mn-cs"/>
                        </a:rPr>
                      </a:br>
                      <a:r>
                        <a:rPr kumimoji="0" lang="en-US" sz="950" b="0" i="0" u="none" strike="noStrike" kern="1200" cap="none" spc="0" normalizeH="0" baseline="0" noProof="0" dirty="0" smtClean="0">
                          <a:ln>
                            <a:noFill/>
                          </a:ln>
                          <a:solidFill>
                            <a:prstClr val="black"/>
                          </a:solidFill>
                          <a:effectLst/>
                          <a:uLnTx/>
                          <a:uFillTx/>
                          <a:latin typeface="+mn-lt"/>
                          <a:ea typeface="+mn-ea"/>
                          <a:cs typeface="+mn-cs"/>
                        </a:rPr>
                        <a:t>ANSI Z21.10.3</a:t>
                      </a:r>
                      <a:endParaRPr kumimoji="0" lang="en-US" sz="950" b="0" i="0" u="none" strike="noStrike" kern="1200" cap="none" spc="0" normalizeH="0" baseline="0" noProof="0" dirty="0">
                        <a:ln>
                          <a:noFill/>
                        </a:ln>
                        <a:solidFill>
                          <a:prstClr val="black"/>
                        </a:solidFill>
                        <a:effectLst/>
                        <a:uLnTx/>
                        <a:uFillTx/>
                        <a:latin typeface="+mn-lt"/>
                        <a:ea typeface="+mn-ea"/>
                        <a:cs typeface="+mn-cs"/>
                      </a:endParaRPr>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50" dirty="0" smtClean="0"/>
                        <a:t>Hot-water supply boilers, gas</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pPr algn="ctr"/>
                      <a:r>
                        <a:rPr lang="en-US" sz="950" b="0" i="0" u="none" strike="noStrike" kern="1200" baseline="0" dirty="0" smtClean="0">
                          <a:solidFill>
                            <a:schemeClr val="tx1"/>
                          </a:solidFill>
                          <a:latin typeface="+mn-lt"/>
                          <a:ea typeface="+mn-ea"/>
                          <a:cs typeface="+mn-cs"/>
                        </a:rPr>
                        <a:t>----------</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950" dirty="0" smtClean="0"/>
                        <a:t>≥4000 (</a:t>
                      </a:r>
                      <a:r>
                        <a:rPr lang="da-DK" sz="950" dirty="0" err="1" smtClean="0"/>
                        <a:t>Btu</a:t>
                      </a:r>
                      <a:r>
                        <a:rPr lang="da-DK" sz="950" dirty="0" smtClean="0"/>
                        <a:t>/h)/gal</a:t>
                      </a:r>
                      <a:r>
                        <a:rPr lang="da-DK" sz="950" baseline="0" dirty="0" smtClean="0"/>
                        <a:t> </a:t>
                      </a:r>
                      <a:r>
                        <a:rPr lang="da-DK" sz="950" dirty="0" smtClean="0"/>
                        <a:t>&amp; &lt;10gal</a:t>
                      </a:r>
                      <a:endParaRPr lang="en-US" sz="950" dirty="0" smtClean="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950" dirty="0" smtClean="0"/>
                        <a:t>80% E</a:t>
                      </a:r>
                      <a:r>
                        <a:rPr lang="da-DK" sz="950" baseline="-25000" dirty="0" smtClean="0"/>
                        <a:t>T</a:t>
                      </a:r>
                      <a:endParaRPr lang="da-DK" sz="950"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da-DK" sz="950" dirty="0" smtClean="0"/>
                        <a:t> (Q/800 + 110√V)</a:t>
                      </a:r>
                      <a:r>
                        <a:rPr lang="da-DK" sz="950" baseline="0" dirty="0" smtClean="0"/>
                        <a:t> </a:t>
                      </a:r>
                      <a:r>
                        <a:rPr lang="da-DK" sz="950" dirty="0" smtClean="0"/>
                        <a:t>SL, </a:t>
                      </a:r>
                      <a:r>
                        <a:rPr lang="da-DK" sz="950" dirty="0" err="1" smtClean="0"/>
                        <a:t>Btu</a:t>
                      </a:r>
                      <a:r>
                        <a:rPr lang="da-DK" sz="950" dirty="0" smtClean="0"/>
                        <a:t>/h</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smtClean="0">
                          <a:ln>
                            <a:noFill/>
                          </a:ln>
                          <a:solidFill>
                            <a:prstClr val="black"/>
                          </a:solidFill>
                          <a:effectLst/>
                          <a:uLnTx/>
                          <a:uFillTx/>
                          <a:latin typeface="+mn-lt"/>
                          <a:ea typeface="+mn-ea"/>
                          <a:cs typeface="+mn-cs"/>
                        </a:rPr>
                        <a:t>Sections G.1 &amp; G.2 of </a:t>
                      </a:r>
                      <a:br>
                        <a:rPr kumimoji="0" lang="en-US" sz="950" b="0" i="0" u="none" strike="noStrike" kern="1200" cap="none" spc="0" normalizeH="0" baseline="0" noProof="0" dirty="0" smtClean="0">
                          <a:ln>
                            <a:noFill/>
                          </a:ln>
                          <a:solidFill>
                            <a:prstClr val="black"/>
                          </a:solidFill>
                          <a:effectLst/>
                          <a:uLnTx/>
                          <a:uFillTx/>
                          <a:latin typeface="+mn-lt"/>
                          <a:ea typeface="+mn-ea"/>
                          <a:cs typeface="+mn-cs"/>
                        </a:rPr>
                      </a:br>
                      <a:r>
                        <a:rPr kumimoji="0" lang="en-US" sz="950" b="0" i="0" u="none" strike="noStrike" kern="1200" cap="none" spc="0" normalizeH="0" baseline="0" noProof="0" dirty="0" smtClean="0">
                          <a:ln>
                            <a:noFill/>
                          </a:ln>
                          <a:solidFill>
                            <a:prstClr val="black"/>
                          </a:solidFill>
                          <a:effectLst/>
                          <a:uLnTx/>
                          <a:uFillTx/>
                          <a:latin typeface="+mn-lt"/>
                          <a:ea typeface="+mn-ea"/>
                          <a:cs typeface="+mn-cs"/>
                        </a:rPr>
                        <a:t>ANSI Z21.10.3</a:t>
                      </a:r>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r>
              <a:tr h="2903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smtClean="0">
                          <a:ln>
                            <a:noFill/>
                          </a:ln>
                          <a:solidFill>
                            <a:prstClr val="black"/>
                          </a:solidFill>
                          <a:effectLst/>
                          <a:uLnTx/>
                          <a:uFillTx/>
                          <a:latin typeface="+mn-lt"/>
                          <a:ea typeface="+mn-ea"/>
                          <a:cs typeface="+mn-cs"/>
                        </a:rPr>
                        <a:t>Hot-water supply boilers,  oil</a:t>
                      </a:r>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tx2">
                        <a:lumMod val="20000"/>
                        <a:lumOff val="80000"/>
                      </a:schemeClr>
                    </a:solidFill>
                  </a:tcPr>
                </a:tc>
                <a:tc>
                  <a:txBody>
                    <a:bodyPr/>
                    <a:lstStyle/>
                    <a:p>
                      <a:pPr algn="ctr"/>
                      <a:r>
                        <a:rPr lang="en-US" sz="950" b="0" i="0" u="none" strike="noStrike" kern="1200" baseline="0" dirty="0" smtClean="0">
                          <a:solidFill>
                            <a:schemeClr val="tx1"/>
                          </a:solidFill>
                          <a:latin typeface="+mn-lt"/>
                          <a:ea typeface="+mn-ea"/>
                          <a:cs typeface="+mn-cs"/>
                        </a:rPr>
                        <a:t>----------</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950" dirty="0" smtClean="0"/>
                        <a:t>≥4000 (</a:t>
                      </a:r>
                      <a:r>
                        <a:rPr lang="da-DK" sz="950" dirty="0" err="1" smtClean="0"/>
                        <a:t>Btu</a:t>
                      </a:r>
                      <a:r>
                        <a:rPr lang="da-DK" sz="950" dirty="0" smtClean="0"/>
                        <a:t>/h)/gal</a:t>
                      </a:r>
                      <a:r>
                        <a:rPr lang="da-DK" sz="950" baseline="0" dirty="0" smtClean="0"/>
                        <a:t> </a:t>
                      </a:r>
                      <a:r>
                        <a:rPr lang="da-DK" sz="950" dirty="0" smtClean="0"/>
                        <a:t>&amp; ≥10gal</a:t>
                      </a:r>
                      <a:endParaRPr lang="en-US" sz="950" dirty="0" smtClean="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950" dirty="0" smtClean="0"/>
                        <a:t>78% E</a:t>
                      </a:r>
                      <a:r>
                        <a:rPr lang="da-DK" sz="950" baseline="-25000" dirty="0" smtClean="0"/>
                        <a:t>T</a:t>
                      </a:r>
                      <a:endParaRPr lang="da-DK" sz="950"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da-DK" sz="950" dirty="0" smtClean="0"/>
                        <a:t> (Q/800 + 110√V)</a:t>
                      </a:r>
                      <a:r>
                        <a:rPr lang="da-DK" sz="950" baseline="0" dirty="0" smtClean="0"/>
                        <a:t> </a:t>
                      </a:r>
                      <a:r>
                        <a:rPr lang="da-DK" sz="950" dirty="0" smtClean="0"/>
                        <a:t>SL, </a:t>
                      </a:r>
                      <a:r>
                        <a:rPr lang="da-DK" sz="950" dirty="0" err="1" smtClean="0"/>
                        <a:t>Btu</a:t>
                      </a:r>
                      <a:r>
                        <a:rPr lang="da-DK" sz="950" dirty="0" smtClean="0"/>
                        <a:t>/h</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Sections G.1 &amp;</a:t>
                      </a:r>
                      <a:r>
                        <a:rPr lang="en-US" sz="950" baseline="0" dirty="0" smtClean="0"/>
                        <a:t> </a:t>
                      </a:r>
                      <a:r>
                        <a:rPr lang="en-US" sz="950" dirty="0" smtClean="0"/>
                        <a:t>G.2 of </a:t>
                      </a:r>
                      <a:br>
                        <a:rPr lang="en-US" sz="950" dirty="0" smtClean="0"/>
                      </a:br>
                      <a:r>
                        <a:rPr lang="en-US" sz="950" dirty="0" smtClean="0"/>
                        <a:t>ANSI</a:t>
                      </a:r>
                      <a:r>
                        <a:rPr lang="en-US" sz="950" baseline="0" dirty="0" smtClean="0"/>
                        <a:t> </a:t>
                      </a:r>
                      <a:r>
                        <a:rPr lang="en-US" sz="950" dirty="0" smtClean="0"/>
                        <a:t>Z21.10.3</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tx2">
                        <a:lumMod val="20000"/>
                        <a:lumOff val="80000"/>
                      </a:schemeClr>
                    </a:solidFill>
                  </a:tcPr>
                </a:tc>
              </a:tr>
              <a:tr h="33572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Pool heaters, oil and gas</a:t>
                      </a:r>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pPr algn="ctr"/>
                      <a:r>
                        <a:rPr lang="en-US" sz="950" b="0" i="0" u="none" strike="noStrike" kern="1200" baseline="0" dirty="0" smtClean="0">
                          <a:solidFill>
                            <a:schemeClr val="tx1"/>
                          </a:solidFill>
                          <a:latin typeface="+mn-lt"/>
                          <a:ea typeface="+mn-ea"/>
                          <a:cs typeface="+mn-cs"/>
                        </a:rPr>
                        <a:t>All</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950" dirty="0" smtClean="0"/>
                        <a:t>≥4000 (</a:t>
                      </a:r>
                      <a:r>
                        <a:rPr lang="da-DK" sz="950" dirty="0" err="1" smtClean="0"/>
                        <a:t>Btu</a:t>
                      </a:r>
                      <a:r>
                        <a:rPr lang="da-DK" sz="950" dirty="0" smtClean="0"/>
                        <a:t>/h)/gal</a:t>
                      </a:r>
                      <a:r>
                        <a:rPr lang="da-DK" sz="950" baseline="0" dirty="0" smtClean="0"/>
                        <a:t> </a:t>
                      </a:r>
                      <a:r>
                        <a:rPr lang="da-DK" sz="950" dirty="0" smtClean="0"/>
                        <a:t>&amp; ≥10 gal</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950" dirty="0" smtClean="0"/>
                        <a:t>78% E</a:t>
                      </a:r>
                      <a:r>
                        <a:rPr lang="da-DK" sz="950" baseline="-25000" dirty="0" smtClean="0"/>
                        <a:t>T</a:t>
                      </a:r>
                      <a:endParaRPr lang="da-DK" sz="950" baseline="0" dirty="0" smtClean="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ASHRAE 146</a:t>
                      </a:r>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chemeClr val="bg1"/>
                    </a:solidFill>
                  </a:tcPr>
                </a:tc>
              </a:tr>
              <a:tr h="4216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Heat Pumps,</a:t>
                      </a:r>
                      <a:r>
                        <a:rPr lang="en-US" sz="950" baseline="0" dirty="0" smtClean="0"/>
                        <a:t> pool heaters</a:t>
                      </a:r>
                      <a:endParaRPr lang="en-US" sz="950" dirty="0" smtClean="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b="0" i="0" u="none" strike="noStrike" kern="1200" baseline="0" dirty="0" smtClean="0">
                          <a:solidFill>
                            <a:schemeClr val="tx1"/>
                          </a:solidFill>
                          <a:latin typeface="+mn-lt"/>
                          <a:ea typeface="+mn-ea"/>
                          <a:cs typeface="+mn-cs"/>
                        </a:rPr>
                        <a:t>All</a:t>
                      </a:r>
                      <a:endParaRPr lang="en-US" sz="950" baseline="3000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950" dirty="0" smtClean="0"/>
                        <a:t>50.0°F </a:t>
                      </a:r>
                      <a:r>
                        <a:rPr lang="da-DK" sz="950" dirty="0" err="1" smtClean="0"/>
                        <a:t>db</a:t>
                      </a:r>
                      <a:r>
                        <a:rPr lang="da-DK" sz="950" dirty="0" smtClean="0"/>
                        <a:t>,</a:t>
                      </a:r>
                      <a:r>
                        <a:rPr lang="da-DK" sz="950" baseline="0" dirty="0" smtClean="0"/>
                        <a:t>  </a:t>
                      </a:r>
                      <a:r>
                        <a:rPr lang="da-DK" sz="950" dirty="0" smtClean="0"/>
                        <a:t>44.2°F </a:t>
                      </a:r>
                      <a:r>
                        <a:rPr lang="da-DK" sz="950" dirty="0" err="1" smtClean="0"/>
                        <a:t>wb</a:t>
                      </a:r>
                      <a:endParaRPr lang="da-DK" sz="95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da-DK" sz="950" dirty="0" err="1" smtClean="0"/>
                        <a:t>Outdoor</a:t>
                      </a:r>
                      <a:r>
                        <a:rPr lang="da-DK" sz="950" dirty="0" smtClean="0"/>
                        <a:t> air</a:t>
                      </a:r>
                      <a:r>
                        <a:rPr lang="da-DK" sz="950" baseline="0" dirty="0" smtClean="0"/>
                        <a:t> </a:t>
                      </a:r>
                      <a:r>
                        <a:rPr lang="da-DK" sz="950" dirty="0" smtClean="0"/>
                        <a:t>80.0°F</a:t>
                      </a:r>
                    </a:p>
                    <a:p>
                      <a:pPr marL="0" marR="0" indent="0" algn="ctr" defTabSz="914400" rtl="0" eaLnBrk="1" fontAlgn="auto" latinLnBrk="0" hangingPunct="1">
                        <a:lnSpc>
                          <a:spcPct val="100000"/>
                        </a:lnSpc>
                        <a:spcBef>
                          <a:spcPts val="0"/>
                        </a:spcBef>
                        <a:spcAft>
                          <a:spcPts val="0"/>
                        </a:spcAft>
                        <a:buClrTx/>
                        <a:buSzTx/>
                        <a:buFontTx/>
                        <a:buNone/>
                        <a:tabLst/>
                        <a:defRPr/>
                      </a:pPr>
                      <a:r>
                        <a:rPr lang="da-DK" sz="950" dirty="0" err="1" smtClean="0"/>
                        <a:t>Entering</a:t>
                      </a:r>
                      <a:r>
                        <a:rPr lang="da-DK" sz="950" dirty="0" smtClean="0"/>
                        <a:t> Water</a:t>
                      </a:r>
                      <a:endParaRPr lang="en-US" sz="950" dirty="0" smtClean="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4.0 COP</a:t>
                      </a:r>
                      <a:endParaRPr lang="en-US" sz="950" baseline="-2500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AHRI 1160</a:t>
                      </a:r>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C6D9F1"/>
                    </a:solidFill>
                  </a:tcPr>
                </a:tc>
              </a:tr>
              <a:tr h="33572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Unfired storage tanks</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FFFFFF"/>
                    </a:solidFill>
                  </a:tcPr>
                </a:tc>
                <a:tc>
                  <a:txBody>
                    <a:bodyPr/>
                    <a:lstStyle/>
                    <a:p>
                      <a:pPr algn="ctr"/>
                      <a:r>
                        <a:rPr lang="en-US" sz="950" b="0" i="0" u="none" strike="noStrike" kern="1200" baseline="0" dirty="0" smtClean="0">
                          <a:solidFill>
                            <a:schemeClr val="tx1"/>
                          </a:solidFill>
                          <a:latin typeface="+mn-lt"/>
                          <a:ea typeface="+mn-ea"/>
                          <a:cs typeface="+mn-cs"/>
                        </a:rPr>
                        <a:t>All</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50" dirty="0" smtClean="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50" dirty="0" smtClean="0"/>
                        <a:t>R-12.5</a:t>
                      </a:r>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FFFFFF"/>
                    </a:solidFill>
                  </a:tcPr>
                </a:tc>
                <a:tc>
                  <a:txBody>
                    <a:bodyPr/>
                    <a:lstStyle/>
                    <a:p>
                      <a:pPr algn="ctr"/>
                      <a:r>
                        <a:rPr lang="en-US" sz="950" dirty="0" smtClean="0"/>
                        <a:t>(none)</a:t>
                      </a:r>
                      <a:endParaRPr lang="en-US" sz="950" dirty="0"/>
                    </a:p>
                  </a:txBody>
                  <a:tcPr marT="36576" marB="36576"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FFFFFF"/>
                    </a:solidFill>
                  </a:tcPr>
                </a:tc>
              </a:tr>
            </a:tbl>
          </a:graphicData>
        </a:graphic>
      </p:graphicFrame>
      <p:sp>
        <p:nvSpPr>
          <p:cNvPr id="4" name="TextBox 3"/>
          <p:cNvSpPr txBox="1"/>
          <p:nvPr/>
        </p:nvSpPr>
        <p:spPr>
          <a:xfrm>
            <a:off x="457200" y="5105400"/>
            <a:ext cx="7877145" cy="1380378"/>
          </a:xfrm>
          <a:prstGeom prst="rect">
            <a:avLst/>
          </a:prstGeom>
          <a:noFill/>
        </p:spPr>
        <p:txBody>
          <a:bodyPr wrap="none" rtlCol="0">
            <a:spAutoFit/>
          </a:bodyPr>
          <a:lstStyle/>
          <a:p>
            <a:r>
              <a:rPr lang="en-US" sz="900" dirty="0">
                <a:latin typeface="Arial"/>
                <a:cs typeface="Arial"/>
              </a:rPr>
              <a:t>For SI units: 1 gallon = 3.785 L, 1000 British thermal units per hour = 0.293 kW, 1 degree Fahrenheit = t/cº = (t/ºF-32)/1.8</a:t>
            </a:r>
          </a:p>
          <a:p>
            <a:pPr>
              <a:lnSpc>
                <a:spcPct val="130000"/>
              </a:lnSpc>
            </a:pPr>
            <a:r>
              <a:rPr lang="en-US" sz="900" dirty="0">
                <a:latin typeface="Arial"/>
                <a:cs typeface="Arial"/>
              </a:rPr>
              <a:t>1 Energy factor (EF) and thermal efficiency (Et ) are minimum requirements, while standby loss (SL) is maximum Btu/h (W) based on a 70°F (21ºC)</a:t>
            </a:r>
          </a:p>
          <a:p>
            <a:r>
              <a:rPr lang="en-US" sz="900" dirty="0" smtClean="0">
                <a:latin typeface="Arial"/>
                <a:cs typeface="Arial"/>
              </a:rPr>
              <a:t>   temperature </a:t>
            </a:r>
            <a:r>
              <a:rPr lang="en-US" sz="900" dirty="0">
                <a:latin typeface="Arial"/>
                <a:cs typeface="Arial"/>
              </a:rPr>
              <a:t>difference between stored water and ambient requirements. In the EF equation, V is the rated volume in gallons. In the SL equation, V is </a:t>
            </a:r>
            <a:r>
              <a:rPr lang="en-US" sz="900" dirty="0" smtClean="0">
                <a:latin typeface="Arial"/>
                <a:cs typeface="Arial"/>
              </a:rPr>
              <a:t/>
            </a:r>
            <a:br>
              <a:rPr lang="en-US" sz="900" dirty="0" smtClean="0">
                <a:latin typeface="Arial"/>
                <a:cs typeface="Arial"/>
              </a:rPr>
            </a:br>
            <a:r>
              <a:rPr lang="en-US" sz="900" dirty="0" smtClean="0">
                <a:latin typeface="Arial"/>
                <a:cs typeface="Arial"/>
              </a:rPr>
              <a:t>   the rated </a:t>
            </a:r>
            <a:r>
              <a:rPr lang="en-US" sz="900" dirty="0">
                <a:latin typeface="Arial"/>
                <a:cs typeface="Arial"/>
              </a:rPr>
              <a:t>volume in gallons and Q is the nameplate input rate in Btu/h.</a:t>
            </a:r>
          </a:p>
          <a:p>
            <a:r>
              <a:rPr lang="en-US" sz="900" dirty="0">
                <a:latin typeface="Arial"/>
                <a:cs typeface="Arial"/>
              </a:rPr>
              <a:t>2 Section 12 of ASHRAE 90.1 contains a complete specification, including the year version, of the referenced test procedure.</a:t>
            </a:r>
          </a:p>
          <a:p>
            <a:r>
              <a:rPr lang="en-US" sz="900" dirty="0">
                <a:latin typeface="Arial"/>
                <a:cs typeface="Arial"/>
              </a:rPr>
              <a:t>3 Section G1 is titled “Test Method for Measuring Thermal Efficiency” and Section G2 is titled “Test Method for Measuring Standby Loss.”</a:t>
            </a:r>
          </a:p>
          <a:p>
            <a:r>
              <a:rPr lang="en-US" sz="900" dirty="0">
                <a:latin typeface="Arial"/>
                <a:cs typeface="Arial"/>
              </a:rPr>
              <a:t>4 Instantaneous water heaters with input rates below 200 000 Btu/h (58.6 kW) must comply with these requirements if the water heater is </a:t>
            </a:r>
            <a:r>
              <a:rPr lang="en-US" sz="900" dirty="0" smtClean="0">
                <a:latin typeface="Arial"/>
                <a:cs typeface="Arial"/>
              </a:rPr>
              <a:t/>
            </a:r>
            <a:br>
              <a:rPr lang="en-US" sz="900" dirty="0" smtClean="0">
                <a:latin typeface="Arial"/>
                <a:cs typeface="Arial"/>
              </a:rPr>
            </a:br>
            <a:r>
              <a:rPr lang="en-US" sz="900" dirty="0" smtClean="0">
                <a:latin typeface="Arial"/>
                <a:cs typeface="Arial"/>
              </a:rPr>
              <a:t>   designed </a:t>
            </a:r>
            <a:r>
              <a:rPr lang="en-US" sz="900" dirty="0">
                <a:latin typeface="Arial"/>
                <a:cs typeface="Arial"/>
              </a:rPr>
              <a:t>to </a:t>
            </a:r>
            <a:r>
              <a:rPr lang="en-US" sz="900" dirty="0" smtClean="0">
                <a:latin typeface="Arial"/>
                <a:cs typeface="Arial"/>
              </a:rPr>
              <a:t>heat water </a:t>
            </a:r>
            <a:r>
              <a:rPr lang="en-US" sz="900" dirty="0">
                <a:latin typeface="Arial"/>
                <a:cs typeface="Arial"/>
              </a:rPr>
              <a:t>to temperatures of 180°F (82ºC) or higher.</a:t>
            </a:r>
          </a:p>
          <a:p>
            <a:r>
              <a:rPr lang="en-US" sz="900" dirty="0">
                <a:latin typeface="Arial"/>
                <a:cs typeface="Arial"/>
              </a:rPr>
              <a:t>5 Not part of ASHRAE 90.1 Table 7-8.</a:t>
            </a:r>
          </a:p>
        </p:txBody>
      </p:sp>
    </p:spTree>
    <p:extLst>
      <p:ext uri="{BB962C8B-B14F-4D97-AF65-F5344CB8AC3E}">
        <p14:creationId xmlns:p14="http://schemas.microsoft.com/office/powerpoint/2010/main" val="407547360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501438"/>
            <a:ext cx="7305205" cy="1042337"/>
          </a:xfrm>
          <a:prstGeom prst="rect">
            <a:avLst/>
          </a:prstGeom>
          <a:noFill/>
        </p:spPr>
        <p:txBody>
          <a:bodyPr wrap="none" rtlCol="0">
            <a:spAutoFit/>
          </a:bodyPr>
          <a:lstStyle/>
          <a:p>
            <a:pPr>
              <a:lnSpc>
                <a:spcPct val="90000"/>
              </a:lnSpc>
            </a:pP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rPr>
              <a:t>603.0 Service Hot Water –</a:t>
            </a:r>
          </a:p>
          <a:p>
            <a:pPr>
              <a:lnSpc>
                <a:spcPct val="90000"/>
              </a:lnSpc>
            </a:pP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rPr>
              <a:t>Other than Low-Rise Residential Buildings</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endParaRPr>
          </a:p>
        </p:txBody>
      </p:sp>
      <p:sp>
        <p:nvSpPr>
          <p:cNvPr id="3" name="TextBox 2"/>
          <p:cNvSpPr txBox="1"/>
          <p:nvPr/>
        </p:nvSpPr>
        <p:spPr>
          <a:xfrm>
            <a:off x="762000" y="1676400"/>
            <a:ext cx="7391400" cy="4801315"/>
          </a:xfrm>
          <a:prstGeom prst="rect">
            <a:avLst/>
          </a:prstGeom>
          <a:noFill/>
        </p:spPr>
        <p:txBody>
          <a:bodyPr wrap="square" rtlCol="0">
            <a:spAutoFit/>
          </a:bodyPr>
          <a:lstStyle/>
          <a:p>
            <a:r>
              <a:rPr lang="en-US" b="1" dirty="0" smtClean="0"/>
              <a:t>603.2.2 </a:t>
            </a:r>
            <a:r>
              <a:rPr lang="en-US" b="1" dirty="0"/>
              <a:t>Additions to Existing Buildings. </a:t>
            </a:r>
            <a:endParaRPr lang="en-US" b="1" dirty="0" smtClean="0"/>
          </a:p>
          <a:p>
            <a:r>
              <a:rPr lang="en-US" dirty="0" smtClean="0"/>
              <a:t>Service</a:t>
            </a:r>
            <a:r>
              <a:rPr lang="en-US" dirty="0"/>
              <a:t> </a:t>
            </a:r>
            <a:r>
              <a:rPr lang="en-US" dirty="0" smtClean="0"/>
              <a:t>water </a:t>
            </a:r>
            <a:r>
              <a:rPr lang="en-US" dirty="0"/>
              <a:t>heating systems and equipment shall comply </a:t>
            </a:r>
            <a:r>
              <a:rPr lang="en-US" dirty="0" smtClean="0"/>
              <a:t>with the </a:t>
            </a:r>
            <a:r>
              <a:rPr lang="en-US" dirty="0"/>
              <a:t>requirements of this section</a:t>
            </a:r>
            <a:r>
              <a:rPr lang="en-US" dirty="0" smtClean="0"/>
              <a:t>.</a:t>
            </a:r>
          </a:p>
          <a:p>
            <a:r>
              <a:rPr lang="en-US" b="1" dirty="0" smtClean="0">
                <a:solidFill>
                  <a:srgbClr val="FF0000"/>
                </a:solidFill>
              </a:rPr>
              <a:t>Exception</a:t>
            </a:r>
            <a:r>
              <a:rPr lang="en-US" b="1" dirty="0">
                <a:solidFill>
                  <a:srgbClr val="FF0000"/>
                </a:solidFill>
              </a:rPr>
              <a:t>: </a:t>
            </a:r>
            <a:r>
              <a:rPr lang="en-US" dirty="0">
                <a:solidFill>
                  <a:srgbClr val="FF0000"/>
                </a:solidFill>
              </a:rPr>
              <a:t>When the service water heating to an </a:t>
            </a:r>
            <a:r>
              <a:rPr lang="en-US" dirty="0" smtClean="0">
                <a:solidFill>
                  <a:srgbClr val="FF0000"/>
                </a:solidFill>
              </a:rPr>
              <a:t>addition is </a:t>
            </a:r>
            <a:r>
              <a:rPr lang="en-US" dirty="0">
                <a:solidFill>
                  <a:srgbClr val="FF0000"/>
                </a:solidFill>
              </a:rPr>
              <a:t>provided by existing service water heating </a:t>
            </a:r>
            <a:r>
              <a:rPr lang="en-US" dirty="0" smtClean="0">
                <a:solidFill>
                  <a:srgbClr val="FF0000"/>
                </a:solidFill>
              </a:rPr>
              <a:t>systems and </a:t>
            </a:r>
            <a:r>
              <a:rPr lang="en-US" dirty="0">
                <a:solidFill>
                  <a:srgbClr val="FF0000"/>
                </a:solidFill>
              </a:rPr>
              <a:t>equipment, such systems and equipment shall not </a:t>
            </a:r>
            <a:r>
              <a:rPr lang="en-US" dirty="0" smtClean="0">
                <a:solidFill>
                  <a:srgbClr val="FF0000"/>
                </a:solidFill>
              </a:rPr>
              <a:t>be required </a:t>
            </a:r>
            <a:r>
              <a:rPr lang="en-US" dirty="0">
                <a:solidFill>
                  <a:srgbClr val="FF0000"/>
                </a:solidFill>
              </a:rPr>
              <a:t>to comply with this supplement. However, </a:t>
            </a:r>
            <a:r>
              <a:rPr lang="en-US" dirty="0" smtClean="0">
                <a:solidFill>
                  <a:srgbClr val="FF0000"/>
                </a:solidFill>
              </a:rPr>
              <a:t>any new </a:t>
            </a:r>
            <a:r>
              <a:rPr lang="en-US" dirty="0">
                <a:solidFill>
                  <a:srgbClr val="FF0000"/>
                </a:solidFill>
              </a:rPr>
              <a:t>systems or equipment installed must comply </a:t>
            </a:r>
            <a:r>
              <a:rPr lang="en-US" dirty="0" smtClean="0">
                <a:solidFill>
                  <a:srgbClr val="FF0000"/>
                </a:solidFill>
              </a:rPr>
              <a:t>with specific </a:t>
            </a:r>
            <a:r>
              <a:rPr lang="en-US" dirty="0">
                <a:solidFill>
                  <a:srgbClr val="FF0000"/>
                </a:solidFill>
              </a:rPr>
              <a:t>requirements applicable to those systems </a:t>
            </a:r>
            <a:r>
              <a:rPr lang="en-US" dirty="0" smtClean="0">
                <a:solidFill>
                  <a:srgbClr val="FF0000"/>
                </a:solidFill>
              </a:rPr>
              <a:t>and equipment</a:t>
            </a:r>
            <a:r>
              <a:rPr lang="en-US" dirty="0">
                <a:solidFill>
                  <a:srgbClr val="FF0000"/>
                </a:solidFill>
              </a:rPr>
              <a:t>. [ASHRAE 90.1:7.1.1.2</a:t>
            </a:r>
            <a:r>
              <a:rPr lang="en-US" dirty="0" smtClean="0">
                <a:solidFill>
                  <a:srgbClr val="FF0000"/>
                </a:solidFill>
              </a:rPr>
              <a:t>]</a:t>
            </a:r>
          </a:p>
          <a:p>
            <a:endParaRPr lang="en-US" dirty="0"/>
          </a:p>
          <a:p>
            <a:r>
              <a:rPr lang="en-US" b="1" dirty="0"/>
              <a:t>603.2.3 Alterations to Existing Buildings. </a:t>
            </a:r>
            <a:endParaRPr lang="en-US" b="1" dirty="0" smtClean="0"/>
          </a:p>
          <a:p>
            <a:r>
              <a:rPr lang="en-US" dirty="0" smtClean="0"/>
              <a:t>Building</a:t>
            </a:r>
            <a:r>
              <a:rPr lang="en-US" dirty="0"/>
              <a:t> </a:t>
            </a:r>
            <a:r>
              <a:rPr lang="en-US" dirty="0" smtClean="0"/>
              <a:t>service </a:t>
            </a:r>
            <a:r>
              <a:rPr lang="en-US" dirty="0"/>
              <a:t>water heating equipment installed as a </a:t>
            </a:r>
            <a:r>
              <a:rPr lang="en-US" dirty="0" smtClean="0"/>
              <a:t>direct replacement </a:t>
            </a:r>
            <a:r>
              <a:rPr lang="en-US" dirty="0"/>
              <a:t>for existing building service water </a:t>
            </a:r>
            <a:r>
              <a:rPr lang="en-US" dirty="0" smtClean="0"/>
              <a:t>heating equipment </a:t>
            </a:r>
            <a:r>
              <a:rPr lang="en-US" dirty="0"/>
              <a:t>shall comply with </a:t>
            </a:r>
            <a:r>
              <a:rPr lang="en-US" dirty="0" smtClean="0"/>
              <a:t>the requirements </a:t>
            </a:r>
            <a:r>
              <a:rPr lang="en-US" dirty="0"/>
              <a:t>of </a:t>
            </a:r>
            <a:r>
              <a:rPr lang="en-US" dirty="0" smtClean="0"/>
              <a:t>Section 603.0 </a:t>
            </a:r>
            <a:r>
              <a:rPr lang="en-US" dirty="0"/>
              <a:t>applicable to the equipment being replaced. </a:t>
            </a:r>
            <a:r>
              <a:rPr lang="en-US" dirty="0" smtClean="0"/>
              <a:t>New and </a:t>
            </a:r>
            <a:r>
              <a:rPr lang="en-US" dirty="0"/>
              <a:t>replacement piping shall comply with Section 603.4.3.</a:t>
            </a:r>
          </a:p>
          <a:p>
            <a:r>
              <a:rPr lang="en-US" b="1" dirty="0"/>
              <a:t>Exception: </a:t>
            </a:r>
            <a:r>
              <a:rPr lang="en-US" dirty="0"/>
              <a:t>Compliance shall not be required </a:t>
            </a:r>
            <a:r>
              <a:rPr lang="en-US" dirty="0" smtClean="0"/>
              <a:t>where there </a:t>
            </a:r>
            <a:r>
              <a:rPr lang="en-US" dirty="0"/>
              <a:t>is insufficient </a:t>
            </a:r>
            <a:endParaRPr lang="en-US" dirty="0" smtClean="0"/>
          </a:p>
          <a:p>
            <a:r>
              <a:rPr lang="en-US" dirty="0" smtClean="0"/>
              <a:t>space </a:t>
            </a:r>
            <a:r>
              <a:rPr lang="en-US" dirty="0"/>
              <a:t>or access to meet these requirements</a:t>
            </a:r>
            <a:r>
              <a:rPr lang="en-US" dirty="0" smtClean="0"/>
              <a:t>. [</a:t>
            </a:r>
            <a:r>
              <a:rPr lang="en-US" dirty="0"/>
              <a:t>ASHRAE 90.1:7.1.1.3]</a:t>
            </a:r>
          </a:p>
        </p:txBody>
      </p:sp>
    </p:spTree>
    <p:extLst>
      <p:ext uri="{BB962C8B-B14F-4D97-AF65-F5344CB8AC3E}">
        <p14:creationId xmlns:p14="http://schemas.microsoft.com/office/powerpoint/2010/main" val="104971344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501438"/>
            <a:ext cx="7305205" cy="1042337"/>
          </a:xfrm>
          <a:prstGeom prst="rect">
            <a:avLst/>
          </a:prstGeom>
          <a:noFill/>
        </p:spPr>
        <p:txBody>
          <a:bodyPr wrap="none" rtlCol="0">
            <a:spAutoFit/>
          </a:bodyPr>
          <a:lstStyle/>
          <a:p>
            <a:pPr>
              <a:lnSpc>
                <a:spcPct val="90000"/>
              </a:lnSpc>
            </a:pP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rPr>
              <a:t>603.0 Service Hot Water –</a:t>
            </a:r>
          </a:p>
          <a:p>
            <a:pPr>
              <a:lnSpc>
                <a:spcPct val="90000"/>
              </a:lnSpc>
            </a:pP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rPr>
              <a:t>Other than Low-Rise Residential Buildings</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a:endParaRPr>
          </a:p>
        </p:txBody>
      </p:sp>
      <p:sp>
        <p:nvSpPr>
          <p:cNvPr id="3" name="TextBox 2"/>
          <p:cNvSpPr txBox="1"/>
          <p:nvPr/>
        </p:nvSpPr>
        <p:spPr>
          <a:xfrm>
            <a:off x="990600" y="1676400"/>
            <a:ext cx="7162800" cy="4647427"/>
          </a:xfrm>
          <a:prstGeom prst="rect">
            <a:avLst/>
          </a:prstGeom>
          <a:noFill/>
        </p:spPr>
        <p:txBody>
          <a:bodyPr wrap="square" rtlCol="0">
            <a:spAutoFit/>
          </a:bodyPr>
          <a:lstStyle/>
          <a:p>
            <a:r>
              <a:rPr lang="en-US" sz="2000" b="1" dirty="0" smtClean="0"/>
              <a:t>603.3 </a:t>
            </a:r>
            <a:r>
              <a:rPr lang="en-US" sz="2000" b="1" dirty="0"/>
              <a:t>Compliance Path(s).</a:t>
            </a:r>
          </a:p>
          <a:p>
            <a:r>
              <a:rPr lang="en-US" sz="1600" b="1" dirty="0"/>
              <a:t>603.3.1 General. </a:t>
            </a:r>
            <a:r>
              <a:rPr lang="en-US" sz="1600" dirty="0"/>
              <a:t>Compliance shall be achieved </a:t>
            </a:r>
            <a:r>
              <a:rPr lang="en-US" sz="1600" dirty="0" smtClean="0"/>
              <a:t>by meeting </a:t>
            </a:r>
            <a:r>
              <a:rPr lang="en-US" sz="1600" dirty="0"/>
              <a:t>the requirements of Section 603.1, General</a:t>
            </a:r>
            <a:r>
              <a:rPr lang="en-US" sz="1600" dirty="0" smtClean="0"/>
              <a:t>; Section </a:t>
            </a:r>
            <a:r>
              <a:rPr lang="en-US" sz="1600" dirty="0"/>
              <a:t>603.4, Mandatory Provisions; Section 603.5</a:t>
            </a:r>
            <a:r>
              <a:rPr lang="en-US" sz="1600" dirty="0" smtClean="0"/>
              <a:t>, Prescriptive </a:t>
            </a:r>
            <a:r>
              <a:rPr lang="en-US" sz="1600" dirty="0"/>
              <a:t>Path; and Section 603.6, Submittals</a:t>
            </a:r>
            <a:r>
              <a:rPr lang="en-US" sz="1600" dirty="0" smtClean="0"/>
              <a:t>. [</a:t>
            </a:r>
            <a:r>
              <a:rPr lang="en-US" sz="1600" dirty="0"/>
              <a:t>ASHRAE 90.1:7.2.1</a:t>
            </a:r>
            <a:r>
              <a:rPr lang="en-US" sz="1600" dirty="0" smtClean="0"/>
              <a:t>]</a:t>
            </a:r>
          </a:p>
          <a:p>
            <a:endParaRPr lang="en-US" sz="1600" dirty="0"/>
          </a:p>
          <a:p>
            <a:r>
              <a:rPr lang="en-US" sz="1600" b="1" dirty="0"/>
              <a:t>603.3.2 Energy Cost Budget Method. </a:t>
            </a:r>
            <a:endParaRPr lang="en-US" sz="1600" b="1" dirty="0" smtClean="0"/>
          </a:p>
          <a:p>
            <a:r>
              <a:rPr lang="en-US" sz="1600" dirty="0" smtClean="0"/>
              <a:t>Projects</a:t>
            </a:r>
            <a:r>
              <a:rPr lang="en-US" sz="1600" dirty="0"/>
              <a:t> </a:t>
            </a:r>
            <a:r>
              <a:rPr lang="en-US" sz="1600" dirty="0" smtClean="0"/>
              <a:t>using </a:t>
            </a:r>
            <a:r>
              <a:rPr lang="en-US" sz="1600" dirty="0"/>
              <a:t>the Energy Cost Budget Method (Section 11 </a:t>
            </a:r>
            <a:r>
              <a:rPr lang="en-US" sz="1600" dirty="0" smtClean="0"/>
              <a:t>of ASHRAE </a:t>
            </a:r>
            <a:r>
              <a:rPr lang="en-US" sz="1600" dirty="0"/>
              <a:t>90.1) </a:t>
            </a:r>
            <a:r>
              <a:rPr lang="en-US" sz="1600" dirty="0" smtClean="0"/>
              <a:t>for demonstrating </a:t>
            </a:r>
            <a:r>
              <a:rPr lang="en-US" sz="1600" dirty="0"/>
              <a:t>compliance with </a:t>
            </a:r>
            <a:r>
              <a:rPr lang="en-US" sz="1600" dirty="0" smtClean="0"/>
              <a:t>the standard </a:t>
            </a:r>
            <a:r>
              <a:rPr lang="en-US" sz="1600" dirty="0"/>
              <a:t>shall meet the requirements of Section 603.4</a:t>
            </a:r>
            <a:r>
              <a:rPr lang="en-US" sz="1600" dirty="0" smtClean="0"/>
              <a:t>, Mandatory </a:t>
            </a:r>
            <a:r>
              <a:rPr lang="en-US" sz="1600" dirty="0"/>
              <a:t>Provisions, in conjunction with Section 11 </a:t>
            </a:r>
            <a:r>
              <a:rPr lang="en-US" sz="1600" dirty="0" smtClean="0"/>
              <a:t>of ASHRAE </a:t>
            </a:r>
            <a:r>
              <a:rPr lang="en-US" sz="1600" dirty="0"/>
              <a:t>90.1, Energy Cost Budget Method. [</a:t>
            </a:r>
            <a:r>
              <a:rPr lang="en-US" sz="1600" dirty="0" smtClean="0"/>
              <a:t>ASHRAE 90.1</a:t>
            </a:r>
            <a:r>
              <a:rPr lang="en-US" sz="1600" dirty="0"/>
              <a:t>:7.2.2</a:t>
            </a:r>
            <a:r>
              <a:rPr lang="en-US" sz="1600" dirty="0" smtClean="0"/>
              <a:t>]</a:t>
            </a:r>
          </a:p>
          <a:p>
            <a:endParaRPr lang="en-US" sz="1600" dirty="0"/>
          </a:p>
          <a:p>
            <a:r>
              <a:rPr lang="en-US" sz="2000" b="1" dirty="0"/>
              <a:t>603.4 Mandatory Provisions.</a:t>
            </a:r>
          </a:p>
          <a:p>
            <a:r>
              <a:rPr lang="en-US" sz="1600" b="1" dirty="0">
                <a:solidFill>
                  <a:srgbClr val="FF0000"/>
                </a:solidFill>
              </a:rPr>
              <a:t>603.4.1 Load Calculations. </a:t>
            </a:r>
            <a:endParaRPr lang="en-US" sz="1600" b="1" dirty="0" smtClean="0">
              <a:solidFill>
                <a:srgbClr val="FF0000"/>
              </a:solidFill>
            </a:endParaRPr>
          </a:p>
          <a:p>
            <a:r>
              <a:rPr lang="en-US" sz="1600" dirty="0" smtClean="0">
                <a:solidFill>
                  <a:srgbClr val="FF0000"/>
                </a:solidFill>
              </a:rPr>
              <a:t>Service </a:t>
            </a:r>
            <a:r>
              <a:rPr lang="en-US" sz="1600" dirty="0">
                <a:solidFill>
                  <a:srgbClr val="FF0000"/>
                </a:solidFill>
              </a:rPr>
              <a:t>water </a:t>
            </a:r>
            <a:r>
              <a:rPr lang="en-US" sz="1600" dirty="0" smtClean="0">
                <a:solidFill>
                  <a:srgbClr val="FF0000"/>
                </a:solidFill>
              </a:rPr>
              <a:t>heating system </a:t>
            </a:r>
            <a:r>
              <a:rPr lang="en-US" sz="1600" dirty="0">
                <a:solidFill>
                  <a:srgbClr val="FF0000"/>
                </a:solidFill>
              </a:rPr>
              <a:t>design loads for the purpose of sizing </a:t>
            </a:r>
            <a:r>
              <a:rPr lang="en-US" sz="1600" dirty="0" smtClean="0">
                <a:solidFill>
                  <a:srgbClr val="FF0000"/>
                </a:solidFill>
              </a:rPr>
              <a:t>systems and </a:t>
            </a:r>
            <a:r>
              <a:rPr lang="en-US" sz="1600" dirty="0">
                <a:solidFill>
                  <a:srgbClr val="FF0000"/>
                </a:solidFill>
              </a:rPr>
              <a:t>equipment shall be determined in accordance </a:t>
            </a:r>
            <a:r>
              <a:rPr lang="en-US" sz="1600" dirty="0" smtClean="0">
                <a:solidFill>
                  <a:srgbClr val="FF0000"/>
                </a:solidFill>
              </a:rPr>
              <a:t>with manufacturers</a:t>
            </a:r>
            <a:r>
              <a:rPr lang="en-US" sz="1600" dirty="0">
                <a:solidFill>
                  <a:srgbClr val="FF0000"/>
                </a:solidFill>
              </a:rPr>
              <a:t>’ published sizing guidelines or </a:t>
            </a:r>
            <a:r>
              <a:rPr lang="en-US" sz="1600" dirty="0" smtClean="0">
                <a:solidFill>
                  <a:srgbClr val="FF0000"/>
                </a:solidFill>
              </a:rPr>
              <a:t>generally accepted </a:t>
            </a:r>
            <a:r>
              <a:rPr lang="en-US" sz="1600" dirty="0">
                <a:solidFill>
                  <a:srgbClr val="FF0000"/>
                </a:solidFill>
              </a:rPr>
              <a:t>engineering standards and handbooks acceptable</a:t>
            </a:r>
          </a:p>
          <a:p>
            <a:r>
              <a:rPr lang="en-US" sz="1600" dirty="0">
                <a:solidFill>
                  <a:srgbClr val="FF0000"/>
                </a:solidFill>
              </a:rPr>
              <a:t>to the adopting authority (e.g., ASHRAE </a:t>
            </a:r>
            <a:r>
              <a:rPr lang="en-US" sz="1600" dirty="0" smtClean="0">
                <a:solidFill>
                  <a:srgbClr val="FF0000"/>
                </a:solidFill>
              </a:rPr>
              <a:t>Handbook – </a:t>
            </a:r>
            <a:r>
              <a:rPr lang="en-US" sz="1600" dirty="0">
                <a:solidFill>
                  <a:srgbClr val="FF0000"/>
                </a:solidFill>
              </a:rPr>
              <a:t>HVAC Applications). </a:t>
            </a:r>
            <a:endParaRPr lang="en-US" sz="1600" dirty="0" smtClean="0">
              <a:solidFill>
                <a:srgbClr val="FF0000"/>
              </a:solidFill>
            </a:endParaRPr>
          </a:p>
          <a:p>
            <a:r>
              <a:rPr lang="en-US" sz="1600" dirty="0" smtClean="0">
                <a:solidFill>
                  <a:srgbClr val="FF0000"/>
                </a:solidFill>
              </a:rPr>
              <a:t>[</a:t>
            </a:r>
            <a:r>
              <a:rPr lang="en-US" sz="1600" dirty="0">
                <a:solidFill>
                  <a:srgbClr val="FF0000"/>
                </a:solidFill>
              </a:rPr>
              <a:t>ASHRAE 90.1:7.4.1]</a:t>
            </a:r>
          </a:p>
        </p:txBody>
      </p:sp>
    </p:spTree>
    <p:extLst>
      <p:ext uri="{BB962C8B-B14F-4D97-AF65-F5344CB8AC3E}">
        <p14:creationId xmlns:p14="http://schemas.microsoft.com/office/powerpoint/2010/main" val="11298901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26868</TotalTime>
  <Words>5837</Words>
  <Application>Microsoft Office PowerPoint</Application>
  <PresentationFormat>On-screen Show (4:3)</PresentationFormat>
  <Paragraphs>1460</Paragraphs>
  <Slides>112</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112</vt:i4>
      </vt:variant>
    </vt:vector>
  </HeadingPairs>
  <TitlesOfParts>
    <vt:vector size="114" baseType="lpstr">
      <vt:lpstr>Office Theme</vt:lpstr>
      <vt:lpstr>Acrobat Document</vt:lpstr>
      <vt:lpstr>Chapter 6 Green Plumbing &amp; Mechanical Supplement by Jeff Hutcher  Senior Plumbing &amp; Mechanical Inspector City of Oakland</vt:lpstr>
      <vt:lpstr>PowerPoint Presentation</vt:lpstr>
      <vt:lpstr>Are we going to give up our luxury items?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To improve the cool‐down phase: Increase the availability of hot water and minimize the waste of water, energy and time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601.3.5 Flow Balancing Valves.  Flow balancing valves shall be a factory preset automatic flow control valve, a flow regulating valve, or a balancing valve with memory stop.  601.3.6 Air Elimination.  Provision shall be made for the elimination of air from the return system.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6 Green Plumbing &amp; Mechanical supplement</dc:title>
  <dc:creator>jeff</dc:creator>
  <cp:lastModifiedBy>jeff</cp:lastModifiedBy>
  <cp:revision>265</cp:revision>
  <dcterms:created xsi:type="dcterms:W3CDTF">2013-06-30T18:23:46Z</dcterms:created>
  <dcterms:modified xsi:type="dcterms:W3CDTF">2013-09-09T15:01:11Z</dcterms:modified>
</cp:coreProperties>
</file>